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312" r:id="rId4"/>
    <p:sldId id="266" r:id="rId5"/>
    <p:sldId id="303" r:id="rId6"/>
    <p:sldId id="304" r:id="rId7"/>
    <p:sldId id="263" r:id="rId8"/>
    <p:sldId id="271" r:id="rId9"/>
    <p:sldId id="280" r:id="rId10"/>
    <p:sldId id="270" r:id="rId11"/>
    <p:sldId id="267" r:id="rId12"/>
    <p:sldId id="268" r:id="rId13"/>
    <p:sldId id="275" r:id="rId14"/>
    <p:sldId id="276" r:id="rId15"/>
    <p:sldId id="310" r:id="rId16"/>
    <p:sldId id="277" r:id="rId17"/>
    <p:sldId id="279" r:id="rId18"/>
    <p:sldId id="278" r:id="rId19"/>
    <p:sldId id="305" r:id="rId20"/>
    <p:sldId id="306" r:id="rId21"/>
    <p:sldId id="308" r:id="rId22"/>
    <p:sldId id="307" r:id="rId23"/>
    <p:sldId id="265" r:id="rId24"/>
    <p:sldId id="284" r:id="rId25"/>
    <p:sldId id="285" r:id="rId26"/>
    <p:sldId id="286" r:id="rId27"/>
    <p:sldId id="287" r:id="rId28"/>
    <p:sldId id="288" r:id="rId29"/>
    <p:sldId id="289" r:id="rId30"/>
    <p:sldId id="293" r:id="rId31"/>
    <p:sldId id="292" r:id="rId32"/>
    <p:sldId id="294" r:id="rId33"/>
    <p:sldId id="295" r:id="rId34"/>
    <p:sldId id="296" r:id="rId35"/>
    <p:sldId id="311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C00000"/>
    <a:srgbClr val="FF0000"/>
    <a:srgbClr val="70AD4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428" y="1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69961479375801"/>
          <c:y val="0.14378605601959901"/>
          <c:w val="0.50145697412931101"/>
          <c:h val="0.68741679380092502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explosion val="2"/>
          <c:dLbls>
            <c:dLbl>
              <c:idx val="0"/>
              <c:layout>
                <c:manualLayout>
                  <c:x val="1.0383364970941901E-2"/>
                  <c:y val="8.3586945390475096E-3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rgbClr val="C00000"/>
                      </a:solidFill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46-4F92-9F83-90CEE300AF2D}"/>
                </c:ext>
              </c:extLst>
            </c:dLbl>
            <c:dLbl>
              <c:idx val="1"/>
              <c:layout>
                <c:manualLayout>
                  <c:x val="2.24970214037521E-2"/>
                  <c:y val="1.8476043179257998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rgbClr val="C00000"/>
                      </a:solidFill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46-4F92-9F83-90CEE300AF2D}"/>
                </c:ext>
              </c:extLst>
            </c:dLbl>
            <c:dLbl>
              <c:idx val="2"/>
              <c:layout>
                <c:manualLayout>
                  <c:x val="-1.63304412536538E-2"/>
                  <c:y val="2.8589781294064798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rgbClr val="C00000"/>
                      </a:solidFill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46-4F92-9F83-90CEE300AF2D}"/>
                </c:ext>
              </c:extLst>
            </c:dLbl>
            <c:dLbl>
              <c:idx val="3"/>
              <c:layout>
                <c:manualLayout>
                  <c:x val="-7.093923259661624E-3"/>
                  <c:y val="6.42790404333132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691863997965818"/>
                      <c:h val="0.299405713436975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046-4F92-9F83-90CEE300AF2D}"/>
                </c:ext>
              </c:extLst>
            </c:dLbl>
            <c:dLbl>
              <c:idx val="4"/>
              <c:layout>
                <c:manualLayout>
                  <c:x val="-2.9683124288872102E-2"/>
                  <c:y val="-3.14296236388319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046-4F92-9F83-90CEE300AF2D}"/>
                </c:ext>
              </c:extLst>
            </c:dLbl>
            <c:dLbl>
              <c:idx val="5"/>
              <c:layout>
                <c:manualLayout>
                  <c:x val="2.7406856613632999E-2"/>
                  <c:y val="-1.0320194521979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46-4F92-9F83-90CEE300AF2D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Feuil1!$A$2:$A$7</c:f>
              <c:strCache>
                <c:ptCount val="6"/>
                <c:pt idx="0">
                  <c:v>S. aureus</c:v>
                </c:pt>
                <c:pt idx="1">
                  <c:v>BGN</c:v>
                </c:pt>
                <c:pt idx="2">
                  <c:v>SCN</c:v>
                </c:pt>
                <c:pt idx="3">
                  <c:v>Entérocoques, streptocoques</c:v>
                </c:pt>
                <c:pt idx="4">
                  <c:v>Anaérobies</c:v>
                </c:pt>
                <c:pt idx="5">
                  <c:v>Candida</c:v>
                </c:pt>
              </c:strCache>
            </c:strRef>
          </c:cat>
          <c:val>
            <c:numRef>
              <c:f>Feuil1!$B$2:$B$7</c:f>
              <c:numCache>
                <c:formatCode>0.0%</c:formatCode>
                <c:ptCount val="6"/>
                <c:pt idx="0">
                  <c:v>0.38</c:v>
                </c:pt>
                <c:pt idx="1">
                  <c:v>0.27</c:v>
                </c:pt>
                <c:pt idx="2">
                  <c:v>0.14000000000000001</c:v>
                </c:pt>
                <c:pt idx="3">
                  <c:v>0.13</c:v>
                </c:pt>
                <c:pt idx="4">
                  <c:v>0.05</c:v>
                </c:pt>
                <c:pt idx="5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46-4F92-9F83-90CEE300AF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2000"/>
      </a:pPr>
      <a:endParaRPr lang="fr-F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219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68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970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81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582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88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354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49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45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281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54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568E3-FE01-47B3-B5CE-1F09E5C4BE1F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4FEC1-4891-4400-ABF1-2297922C83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62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florent.valour@chu-lyon.f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4.jpe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0.e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0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2.png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-613955" y="2484123"/>
            <a:ext cx="12239898" cy="121266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0" rtlCol="0" anchor="ctr"/>
          <a:lstStyle/>
          <a:p>
            <a:r>
              <a:rPr lang="fr-FR" sz="2800" b="1" dirty="0"/>
              <a:t>Optimisation de la prise charge des infections vasculaires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98884" y="4062550"/>
            <a:ext cx="5418727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/>
              <a:t>Florent Valour</a:t>
            </a:r>
          </a:p>
          <a:p>
            <a:endParaRPr lang="fr-FR" sz="1200" dirty="0"/>
          </a:p>
          <a:p>
            <a:r>
              <a:rPr lang="fr-FR" dirty="0"/>
              <a:t>Service des maladies infectieuses et tropicales</a:t>
            </a:r>
          </a:p>
          <a:p>
            <a:r>
              <a:rPr lang="fr-FR" dirty="0"/>
              <a:t>Hospices Civils de Lyon </a:t>
            </a:r>
          </a:p>
          <a:p>
            <a:endParaRPr lang="fr-FR" sz="1200" dirty="0"/>
          </a:p>
          <a:p>
            <a:r>
              <a:rPr lang="fr-FR" dirty="0"/>
              <a:t>Centre International de recherche en infectiologie (CIRI)</a:t>
            </a:r>
          </a:p>
          <a:p>
            <a:r>
              <a:rPr lang="fr-FR" dirty="0"/>
              <a:t>INSERM U1111</a:t>
            </a:r>
          </a:p>
          <a:p>
            <a:endParaRPr lang="fr-FR" sz="1200" dirty="0"/>
          </a:p>
          <a:p>
            <a:r>
              <a:rPr lang="fr-FR" dirty="0">
                <a:hlinkClick r:id="rId2"/>
              </a:rPr>
              <a:t>florent.valour@chu-lyon.fr</a:t>
            </a:r>
            <a:r>
              <a:rPr lang="fr-FR" dirty="0"/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55596" y="790781"/>
            <a:ext cx="25053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IDFont+F1"/>
              </a:rPr>
              <a:t>Vendredi 9 octobre 2026</a:t>
            </a:r>
          </a:p>
          <a:p>
            <a:r>
              <a:rPr lang="pt-BR" dirty="0">
                <a:latin typeface="CIDFont+F1"/>
              </a:rPr>
              <a:t>Corançon en Vercors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839F1CB-45D4-4AEA-99FC-EECDE2329888}"/>
              </a:ext>
            </a:extLst>
          </p:cNvPr>
          <p:cNvSpPr txBox="1"/>
          <p:nvPr/>
        </p:nvSpPr>
        <p:spPr>
          <a:xfrm>
            <a:off x="7038198" y="4062550"/>
            <a:ext cx="301294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/>
              <a:t>Antoine Millon</a:t>
            </a:r>
          </a:p>
          <a:p>
            <a:endParaRPr lang="fr-FR" sz="1200" dirty="0"/>
          </a:p>
          <a:p>
            <a:r>
              <a:rPr lang="fr-FR" dirty="0"/>
              <a:t>Service de chirurgie vasculaire</a:t>
            </a:r>
          </a:p>
          <a:p>
            <a:r>
              <a:rPr lang="fr-FR" dirty="0"/>
              <a:t>Hospices Civils de Lyon </a:t>
            </a:r>
          </a:p>
          <a:p>
            <a:endParaRPr lang="fr-FR" sz="1200" dirty="0"/>
          </a:p>
          <a:p>
            <a:endParaRPr lang="fr-FR" dirty="0"/>
          </a:p>
          <a:p>
            <a:endParaRPr lang="fr-FR" dirty="0"/>
          </a:p>
          <a:p>
            <a:endParaRPr lang="fr-FR" sz="1200" dirty="0"/>
          </a:p>
          <a:p>
            <a:r>
              <a:rPr lang="fr-FR" dirty="0">
                <a:hlinkClick r:id="rId2"/>
              </a:rPr>
              <a:t>antoine.millon@chu-lyon.fr</a:t>
            </a:r>
            <a:r>
              <a:rPr lang="fr-FR" dirty="0"/>
              <a:t> </a:t>
            </a:r>
          </a:p>
          <a:p>
            <a:endParaRPr lang="fr-FR" dirty="0"/>
          </a:p>
        </p:txBody>
      </p:sp>
      <p:pic>
        <p:nvPicPr>
          <p:cNvPr id="1028" name="Picture 4" descr="A.R.C.H.I.V Association Recherche Chirurgie Vasculaire">
            <a:extLst>
              <a:ext uri="{FF2B5EF4-FFF2-40B4-BE49-F238E27FC236}">
                <a16:creationId xmlns:a16="http://schemas.microsoft.com/office/drawing/2014/main" id="{3F5C92B0-F46D-47AA-ADB9-988D37AA2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88" y="339290"/>
            <a:ext cx="1622975" cy="154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9E9306-C427-4C34-B2BE-B12136C8A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0588" y="359540"/>
            <a:ext cx="1665355" cy="1601078"/>
          </a:xfrm>
          <a:prstGeom prst="rect">
            <a:avLst/>
          </a:prstGeom>
        </p:spPr>
      </p:pic>
      <p:pic>
        <p:nvPicPr>
          <p:cNvPr id="5122" name="Picture 2" descr="Hospices Civils de Lyon - CHU de Lyon">
            <a:extLst>
              <a:ext uri="{FF2B5EF4-FFF2-40B4-BE49-F238E27FC236}">
                <a16:creationId xmlns:a16="http://schemas.microsoft.com/office/drawing/2014/main" id="{A734F24A-3D86-4975-B66B-DCC5CEE29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63" y="359540"/>
            <a:ext cx="1622975" cy="162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191A34A-4CA5-421F-A66B-20A7BA21B1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t="7929" r="8689" b="7550"/>
          <a:stretch/>
        </p:blipFill>
        <p:spPr bwMode="auto">
          <a:xfrm>
            <a:off x="6562724" y="359540"/>
            <a:ext cx="1403413" cy="159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10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22069" y="85942"/>
            <a:ext cx="3683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IPV : un défi infectiologique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4C4BEAC2-07DE-48B6-860F-EEAC465BD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89" y="712699"/>
            <a:ext cx="10924979" cy="614530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BD8C255-0434-4431-BCFF-1C4C28674631}"/>
              </a:ext>
            </a:extLst>
          </p:cNvPr>
          <p:cNvSpPr txBox="1"/>
          <p:nvPr/>
        </p:nvSpPr>
        <p:spPr>
          <a:xfrm>
            <a:off x="456089" y="1173708"/>
            <a:ext cx="4141903" cy="1711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/>
              <a:t>Plurimicrobien – Diversité étiologique </a:t>
            </a:r>
          </a:p>
          <a:p>
            <a:pPr>
              <a:lnSpc>
                <a:spcPct val="150000"/>
              </a:lnSpc>
            </a:pPr>
            <a:r>
              <a:rPr lang="fr-FR" dirty="0"/>
              <a:t>Fréquemment non documenté</a:t>
            </a:r>
          </a:p>
          <a:p>
            <a:pPr>
              <a:lnSpc>
                <a:spcPct val="150000"/>
              </a:lnSpc>
            </a:pPr>
            <a:r>
              <a:rPr lang="fr-FR" dirty="0"/>
              <a:t>Associé au biofilm</a:t>
            </a:r>
          </a:p>
          <a:p>
            <a:pPr>
              <a:lnSpc>
                <a:spcPct val="150000"/>
              </a:lnSpc>
            </a:pPr>
            <a:r>
              <a:rPr lang="fr-FR" dirty="0"/>
              <a:t>Stratégies médico-chirurgicales complexes</a:t>
            </a:r>
          </a:p>
        </p:txBody>
      </p:sp>
    </p:spTree>
    <p:extLst>
      <p:ext uri="{BB962C8B-B14F-4D97-AF65-F5344CB8AC3E}">
        <p14:creationId xmlns:p14="http://schemas.microsoft.com/office/powerpoint/2010/main" val="2316299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22069" y="85942"/>
            <a:ext cx="799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importance d’un choix approprié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6" y="749049"/>
            <a:ext cx="6843360" cy="1037477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clrChange>
              <a:clrFrom>
                <a:srgbClr val="EBF4F5"/>
              </a:clrFrom>
              <a:clrTo>
                <a:srgbClr val="EBF4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85310" y="2444777"/>
            <a:ext cx="5534797" cy="416300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980251" y="728469"/>
            <a:ext cx="10550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600" i="1" dirty="0"/>
              <a:t>OFID 2022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17566" y="2260111"/>
            <a:ext cx="5403852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Etude de cohorte rétrospective monocentrique (10 ans)</a:t>
            </a:r>
          </a:p>
          <a:p>
            <a:endParaRPr lang="fr-FR" dirty="0"/>
          </a:p>
          <a:p>
            <a:r>
              <a:rPr lang="fr-FR" dirty="0"/>
              <a:t>146 patients </a:t>
            </a:r>
          </a:p>
          <a:p>
            <a:pPr marL="285750" indent="-285750">
              <a:buFontTx/>
              <a:buChar char="-"/>
            </a:pPr>
            <a:r>
              <a:rPr lang="fr-FR" dirty="0" err="1"/>
              <a:t>Extracavitaire</a:t>
            </a:r>
            <a:r>
              <a:rPr lang="fr-FR" dirty="0"/>
              <a:t> : 88%</a:t>
            </a:r>
          </a:p>
          <a:p>
            <a:pPr marL="285750" indent="-285750">
              <a:buFontTx/>
              <a:buChar char="-"/>
            </a:pPr>
            <a:r>
              <a:rPr lang="fr-FR" dirty="0"/>
              <a:t>Infection retardée (&gt; 3 mois) : 51%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r>
              <a:rPr lang="fr-FR" dirty="0"/>
              <a:t>Chirurgie : 96%</a:t>
            </a:r>
          </a:p>
          <a:p>
            <a:r>
              <a:rPr lang="fr-FR" dirty="0"/>
              <a:t>Optimale : 73% </a:t>
            </a:r>
          </a:p>
          <a:p>
            <a:endParaRPr lang="fr-FR" dirty="0"/>
          </a:p>
          <a:p>
            <a:r>
              <a:rPr lang="fr-FR" b="1" dirty="0"/>
              <a:t>ATB probabiliste : 67%</a:t>
            </a:r>
          </a:p>
          <a:p>
            <a:r>
              <a:rPr lang="fr-FR" b="1" dirty="0"/>
              <a:t>Appropriée : 56%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au moins 1 actif sur l’ensemble des germes identifiés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non documenté : BL large spectre + </a:t>
            </a:r>
            <a:r>
              <a:rPr lang="fr-FR" sz="1600" i="1" dirty="0" err="1"/>
              <a:t>anti-MR</a:t>
            </a:r>
            <a:endParaRPr lang="fr-FR" sz="1600" i="1" dirty="0"/>
          </a:p>
        </p:txBody>
      </p:sp>
      <p:sp>
        <p:nvSpPr>
          <p:cNvPr id="15" name="Rectangle 14"/>
          <p:cNvSpPr/>
          <p:nvPr/>
        </p:nvSpPr>
        <p:spPr>
          <a:xfrm>
            <a:off x="7679247" y="2497029"/>
            <a:ext cx="350128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HR 0.47 (95%CI 0.30-0.79), </a:t>
            </a:r>
            <a:r>
              <a:rPr lang="en-US" b="1" i="1" dirty="0">
                <a:solidFill>
                  <a:srgbClr val="FF0000"/>
                </a:solidFill>
              </a:rPr>
              <a:t>p</a:t>
            </a:r>
            <a:r>
              <a:rPr lang="en-US" b="1" dirty="0">
                <a:solidFill>
                  <a:srgbClr val="FF0000"/>
                </a:solidFill>
              </a:rPr>
              <a:t>=0.002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10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48000" y="633703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400" i="1" dirty="0"/>
              <a:t>Antonios et al, J </a:t>
            </a:r>
            <a:r>
              <a:rPr lang="es-ES" sz="1400" i="1" dirty="0" err="1"/>
              <a:t>Infect</a:t>
            </a:r>
            <a:r>
              <a:rPr lang="es-ES" sz="1400" i="1" dirty="0"/>
              <a:t> 2006 – </a:t>
            </a:r>
            <a:r>
              <a:rPr lang="es-ES" sz="1400" i="1" dirty="0" err="1"/>
              <a:t>Legout</a:t>
            </a:r>
            <a:r>
              <a:rPr lang="es-ES" sz="1400" i="1" dirty="0"/>
              <a:t> et al, Clin </a:t>
            </a:r>
            <a:r>
              <a:rPr lang="es-ES" sz="1400" i="1" dirty="0" err="1"/>
              <a:t>Microbiol</a:t>
            </a:r>
            <a:r>
              <a:rPr lang="es-ES" sz="1400" i="1" dirty="0"/>
              <a:t> </a:t>
            </a:r>
            <a:r>
              <a:rPr lang="es-ES" sz="1400" i="1" dirty="0" err="1"/>
              <a:t>Infect</a:t>
            </a:r>
            <a:r>
              <a:rPr lang="es-ES" sz="1400" i="1" dirty="0"/>
              <a:t> 2011 – </a:t>
            </a:r>
            <a:r>
              <a:rPr lang="es-ES" sz="1400" i="1" dirty="0" err="1"/>
              <a:t>Darouiche</a:t>
            </a:r>
            <a:r>
              <a:rPr lang="es-ES" sz="1400" i="1" dirty="0"/>
              <a:t> et al, N Engl J </a:t>
            </a:r>
            <a:r>
              <a:rPr lang="es-ES" sz="1400" i="1" dirty="0" err="1"/>
              <a:t>Med</a:t>
            </a:r>
            <a:r>
              <a:rPr lang="es-ES" sz="1400" i="1" dirty="0"/>
              <a:t> 2004</a:t>
            </a:r>
          </a:p>
          <a:p>
            <a:pPr algn="r"/>
            <a:r>
              <a:rPr lang="es-ES" sz="1400" i="1" dirty="0" err="1"/>
              <a:t>Gavali</a:t>
            </a:r>
            <a:r>
              <a:rPr lang="es-ES" sz="1400" i="1" dirty="0"/>
              <a:t> et al, </a:t>
            </a:r>
            <a:r>
              <a:rPr lang="es-ES" sz="1400" i="1" dirty="0" err="1"/>
              <a:t>Eur</a:t>
            </a:r>
            <a:r>
              <a:rPr lang="es-ES" sz="1400" i="1" dirty="0"/>
              <a:t> J </a:t>
            </a:r>
            <a:r>
              <a:rPr lang="es-ES" sz="1400" i="1" dirty="0" err="1"/>
              <a:t>Vasc</a:t>
            </a:r>
            <a:r>
              <a:rPr lang="es-ES" sz="1400" i="1" dirty="0"/>
              <a:t> </a:t>
            </a:r>
            <a:r>
              <a:rPr lang="es-ES" sz="1400" i="1" dirty="0" err="1"/>
              <a:t>Endovasc</a:t>
            </a:r>
            <a:r>
              <a:rPr lang="es-ES" sz="1400" i="1" dirty="0"/>
              <a:t> </a:t>
            </a:r>
            <a:r>
              <a:rPr lang="es-ES" sz="1400" i="1" dirty="0" err="1"/>
              <a:t>Surg</a:t>
            </a:r>
            <a:r>
              <a:rPr lang="es-ES" sz="1400" i="1" dirty="0"/>
              <a:t> 2021 – </a:t>
            </a:r>
            <a:r>
              <a:rPr lang="es-ES" sz="1400" i="1" dirty="0" err="1"/>
              <a:t>Ljungquist</a:t>
            </a:r>
            <a:r>
              <a:rPr lang="es-ES" sz="1400" i="1" dirty="0"/>
              <a:t> et al, </a:t>
            </a:r>
            <a:r>
              <a:rPr lang="es-ES" sz="1400" i="1" dirty="0" err="1"/>
              <a:t>Eur</a:t>
            </a:r>
            <a:r>
              <a:rPr lang="es-ES" sz="1400" i="1" dirty="0"/>
              <a:t> J </a:t>
            </a:r>
            <a:r>
              <a:rPr lang="es-ES" sz="1400" i="1" dirty="0" err="1"/>
              <a:t>Vasc</a:t>
            </a:r>
            <a:r>
              <a:rPr lang="es-ES" sz="1400" i="1" dirty="0"/>
              <a:t> </a:t>
            </a:r>
            <a:r>
              <a:rPr lang="es-ES" sz="1400" i="1" dirty="0" err="1"/>
              <a:t>Endovasc</a:t>
            </a:r>
            <a:r>
              <a:rPr lang="es-ES" sz="1400" i="1" dirty="0"/>
              <a:t> </a:t>
            </a:r>
            <a:r>
              <a:rPr lang="es-ES" sz="1400" i="1" dirty="0" err="1"/>
              <a:t>Surg</a:t>
            </a:r>
            <a:r>
              <a:rPr lang="es-ES" sz="1400" i="1" dirty="0"/>
              <a:t> 2021</a:t>
            </a:r>
          </a:p>
        </p:txBody>
      </p:sp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2412577383"/>
              </p:ext>
            </p:extLst>
          </p:nvPr>
        </p:nvGraphicFramePr>
        <p:xfrm>
          <a:off x="290178" y="1531959"/>
          <a:ext cx="7527358" cy="530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407314" y="755678"/>
            <a:ext cx="7293087" cy="506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/>
              <a:t>Documentation : 60-90%</a:t>
            </a:r>
            <a:r>
              <a:rPr lang="fr-FR" sz="2000" dirty="0"/>
              <a:t>			Plurimicrobien : 15-27%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700401" y="2536395"/>
            <a:ext cx="315015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MECANISME</a:t>
            </a:r>
          </a:p>
          <a:p>
            <a:pPr marL="285750" indent="-285750">
              <a:buFontTx/>
              <a:buChar char="-"/>
            </a:pPr>
            <a:endParaRPr lang="fr-FR" sz="1000" dirty="0"/>
          </a:p>
          <a:p>
            <a:pPr marL="285750" indent="-285750">
              <a:buFontTx/>
              <a:buChar char="-"/>
            </a:pPr>
            <a:r>
              <a:rPr lang="fr-FR" dirty="0"/>
              <a:t>Inoculation / portage cutané</a:t>
            </a:r>
          </a:p>
          <a:p>
            <a:r>
              <a:rPr lang="fr-FR" dirty="0"/>
              <a:t>	Précoce : </a:t>
            </a:r>
            <a:r>
              <a:rPr lang="fr-FR" i="1" dirty="0"/>
              <a:t>S. aureus</a:t>
            </a:r>
          </a:p>
          <a:p>
            <a:r>
              <a:rPr lang="fr-FR" dirty="0"/>
              <a:t>	Tardif : SCN</a:t>
            </a:r>
          </a:p>
          <a:p>
            <a:pPr marL="285750" indent="-285750">
              <a:buFontTx/>
              <a:buChar char="-"/>
            </a:pPr>
            <a:endParaRPr lang="fr-FR" sz="1000" dirty="0"/>
          </a:p>
          <a:p>
            <a:pPr marL="285750" indent="-285750">
              <a:buFontTx/>
              <a:buChar char="-"/>
            </a:pPr>
            <a:r>
              <a:rPr lang="fr-FR" dirty="0"/>
              <a:t>Hématogène : tout germe</a:t>
            </a:r>
          </a:p>
          <a:p>
            <a:r>
              <a:rPr lang="fr-FR" dirty="0"/>
              <a:t>	</a:t>
            </a:r>
            <a:r>
              <a:rPr lang="fr-FR" i="1" dirty="0"/>
              <a:t>S. aureus </a:t>
            </a:r>
            <a:r>
              <a:rPr lang="fr-FR" dirty="0"/>
              <a:t>+++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332A33-DA4B-48EB-82E2-3D300811C664}"/>
              </a:ext>
            </a:extLst>
          </p:cNvPr>
          <p:cNvSpPr txBox="1"/>
          <p:nvPr/>
        </p:nvSpPr>
        <p:spPr>
          <a:xfrm>
            <a:off x="222069" y="85942"/>
            <a:ext cx="7965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 rationnel microbiologique ?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5DF4E07-87D4-4FBC-825D-059C211C2C9D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97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D5D0E38-5234-4DC5-B667-E66E16177366}"/>
              </a:ext>
            </a:extLst>
          </p:cNvPr>
          <p:cNvSpPr txBox="1"/>
          <p:nvPr/>
        </p:nvSpPr>
        <p:spPr>
          <a:xfrm>
            <a:off x="222069" y="85942"/>
            <a:ext cx="7965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 rationnel microbiologique ?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BF15F24-2309-4BD2-B30E-23F803AFC0AF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82148EA2-3281-4EFB-AD13-5368C3FBC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824483"/>
            <a:ext cx="1665355" cy="160107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A855627-109F-4398-97D3-36D151BFDCE3}"/>
              </a:ext>
            </a:extLst>
          </p:cNvPr>
          <p:cNvSpPr txBox="1"/>
          <p:nvPr/>
        </p:nvSpPr>
        <p:spPr>
          <a:xfrm>
            <a:off x="2084934" y="1024857"/>
            <a:ext cx="80221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 CRIVASC Lyon</a:t>
            </a:r>
          </a:p>
          <a:p>
            <a:r>
              <a:rPr lang="fr-FR" dirty="0"/>
              <a:t>Cohorte rétrospective 2015-2023</a:t>
            </a:r>
          </a:p>
          <a:p>
            <a:r>
              <a:rPr lang="fr-FR" dirty="0"/>
              <a:t>78 patients opérés</a:t>
            </a:r>
          </a:p>
          <a:p>
            <a:r>
              <a:rPr lang="fr-FR" dirty="0"/>
              <a:t>Anévrysme mycotique aorte native et infection de prothèse/endoprothèse aortique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5EC372-E25D-4793-8496-DC7B48268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685" y="2425561"/>
            <a:ext cx="5588353" cy="434649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A2AC094-E24F-49F1-95F6-66F9359CA807}"/>
              </a:ext>
            </a:extLst>
          </p:cNvPr>
          <p:cNvSpPr txBox="1"/>
          <p:nvPr/>
        </p:nvSpPr>
        <p:spPr>
          <a:xfrm>
            <a:off x="0" y="6550223"/>
            <a:ext cx="3711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err="1"/>
              <a:t>Soueges</a:t>
            </a:r>
            <a:r>
              <a:rPr lang="fr-FR" sz="1400" i="1" dirty="0"/>
              <a:t> et al CRIVASC Lyon 2026 – Under </a:t>
            </a:r>
            <a:r>
              <a:rPr lang="fr-FR" sz="1400" i="1" dirty="0" err="1"/>
              <a:t>review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108365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D5D0E38-5234-4DC5-B667-E66E16177366}"/>
              </a:ext>
            </a:extLst>
          </p:cNvPr>
          <p:cNvSpPr txBox="1"/>
          <p:nvPr/>
        </p:nvSpPr>
        <p:spPr>
          <a:xfrm>
            <a:off x="222069" y="85942"/>
            <a:ext cx="7965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 rationnel microbiologique ?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BF15F24-2309-4BD2-B30E-23F803AFC0AF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82148EA2-3281-4EFB-AD13-5368C3FBC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824483"/>
            <a:ext cx="1665355" cy="160107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A855627-109F-4398-97D3-36D151BFDCE3}"/>
              </a:ext>
            </a:extLst>
          </p:cNvPr>
          <p:cNvSpPr txBox="1"/>
          <p:nvPr/>
        </p:nvSpPr>
        <p:spPr>
          <a:xfrm>
            <a:off x="2084934" y="1024857"/>
            <a:ext cx="58515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 CRIVASC Lyon</a:t>
            </a:r>
          </a:p>
          <a:p>
            <a:r>
              <a:rPr lang="fr-FR" dirty="0"/>
              <a:t>Cohorte rétrospective 2015-2023</a:t>
            </a:r>
          </a:p>
          <a:p>
            <a:r>
              <a:rPr lang="fr-FR" dirty="0"/>
              <a:t>78 patients opérés</a:t>
            </a:r>
          </a:p>
          <a:p>
            <a:r>
              <a:rPr lang="fr-FR" dirty="0"/>
              <a:t>Anévrysme mycotique aorte native et infection de prothèse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6F2A9EC-318C-411A-A8D5-009140C52D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35" b="28340"/>
          <a:stretch/>
        </p:blipFill>
        <p:spPr>
          <a:xfrm>
            <a:off x="507769" y="3490323"/>
            <a:ext cx="3436390" cy="30059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273839B-0289-44C4-92B7-8EAF6569C9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44" t="14437" r="24159" b="31535"/>
          <a:stretch/>
        </p:blipFill>
        <p:spPr>
          <a:xfrm>
            <a:off x="4796164" y="3603860"/>
            <a:ext cx="2932181" cy="282632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B781B4-D6E3-4FAE-B0EC-61F2641846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873" t="15073" r="27876" b="31940"/>
          <a:stretch/>
        </p:blipFill>
        <p:spPr>
          <a:xfrm>
            <a:off x="8850928" y="3514073"/>
            <a:ext cx="2932181" cy="307747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D97C72B-B430-4E59-B556-6D1BDCD9459C}"/>
              </a:ext>
            </a:extLst>
          </p:cNvPr>
          <p:cNvSpPr txBox="1"/>
          <p:nvPr/>
        </p:nvSpPr>
        <p:spPr>
          <a:xfrm>
            <a:off x="2438400" y="4162399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n=24 30.8%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A0746CF-FE87-4BF0-91BF-3BD9FB1EF223}"/>
              </a:ext>
            </a:extLst>
          </p:cNvPr>
          <p:cNvSpPr txBox="1"/>
          <p:nvPr/>
        </p:nvSpPr>
        <p:spPr>
          <a:xfrm>
            <a:off x="2678544" y="4993273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n=15 19.2%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4E50C5B-4857-4F85-8C6C-18FB602DDA05}"/>
              </a:ext>
            </a:extLst>
          </p:cNvPr>
          <p:cNvSpPr txBox="1"/>
          <p:nvPr/>
        </p:nvSpPr>
        <p:spPr>
          <a:xfrm>
            <a:off x="2225964" y="5544694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n=11 14.1%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B1807F-7062-43FD-AD29-A5CDC4A098A3}"/>
              </a:ext>
            </a:extLst>
          </p:cNvPr>
          <p:cNvSpPr txBox="1"/>
          <p:nvPr/>
        </p:nvSpPr>
        <p:spPr>
          <a:xfrm>
            <a:off x="1681019" y="5622219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n=9 11.5%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B7F38D0-9B9C-4776-BF9C-66755C86A75A}"/>
              </a:ext>
            </a:extLst>
          </p:cNvPr>
          <p:cNvSpPr txBox="1"/>
          <p:nvPr/>
        </p:nvSpPr>
        <p:spPr>
          <a:xfrm>
            <a:off x="1232821" y="5328511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n=9 11.5%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114EC8-0576-4A9D-BABE-8C1936175470}"/>
              </a:ext>
            </a:extLst>
          </p:cNvPr>
          <p:cNvSpPr txBox="1"/>
          <p:nvPr/>
        </p:nvSpPr>
        <p:spPr>
          <a:xfrm>
            <a:off x="379985" y="5029058"/>
            <a:ext cx="54494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n=6 7.7%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4933549-4258-48AE-A4B9-50140934ED7F}"/>
              </a:ext>
            </a:extLst>
          </p:cNvPr>
          <p:cNvSpPr txBox="1"/>
          <p:nvPr/>
        </p:nvSpPr>
        <p:spPr>
          <a:xfrm>
            <a:off x="1408546" y="4267469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n=25 32.1%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D2F5236-5EC6-48FC-9922-7DE6493390EC}"/>
              </a:ext>
            </a:extLst>
          </p:cNvPr>
          <p:cNvSpPr txBox="1"/>
          <p:nvPr/>
        </p:nvSpPr>
        <p:spPr>
          <a:xfrm>
            <a:off x="6587787" y="4456673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n=14 36.8%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BB857CF-9197-46F2-8DC9-94390E4CC3B0}"/>
              </a:ext>
            </a:extLst>
          </p:cNvPr>
          <p:cNvSpPr txBox="1"/>
          <p:nvPr/>
        </p:nvSpPr>
        <p:spPr>
          <a:xfrm>
            <a:off x="6152359" y="5456170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n=7 18.4%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6731767-E8DD-45BA-9208-23933ABB28E1}"/>
              </a:ext>
            </a:extLst>
          </p:cNvPr>
          <p:cNvSpPr txBox="1"/>
          <p:nvPr/>
        </p:nvSpPr>
        <p:spPr>
          <a:xfrm>
            <a:off x="5580126" y="4085841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n=7 18.4%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964BEFA-DA5E-4C35-B76A-DD1C7B5BBA94}"/>
              </a:ext>
            </a:extLst>
          </p:cNvPr>
          <p:cNvSpPr txBox="1"/>
          <p:nvPr/>
        </p:nvSpPr>
        <p:spPr>
          <a:xfrm>
            <a:off x="5201789" y="5022245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n=6 15.8%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0A27212-9263-4480-9CB8-9BC75C0E71F1}"/>
              </a:ext>
            </a:extLst>
          </p:cNvPr>
          <p:cNvSpPr txBox="1"/>
          <p:nvPr/>
        </p:nvSpPr>
        <p:spPr>
          <a:xfrm>
            <a:off x="4318695" y="4534766"/>
            <a:ext cx="54494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n=1 2.6%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0AE7FB1-F0EE-4DE4-A320-B6BF4B6414CD}"/>
              </a:ext>
            </a:extLst>
          </p:cNvPr>
          <p:cNvSpPr txBox="1"/>
          <p:nvPr/>
        </p:nvSpPr>
        <p:spPr>
          <a:xfrm>
            <a:off x="5066742" y="6173075"/>
            <a:ext cx="54494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n=2 5.3%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928933-127E-4B37-B22A-763BE6CEA0B8}"/>
              </a:ext>
            </a:extLst>
          </p:cNvPr>
          <p:cNvSpPr txBox="1"/>
          <p:nvPr/>
        </p:nvSpPr>
        <p:spPr>
          <a:xfrm>
            <a:off x="4369031" y="4085841"/>
            <a:ext cx="54494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n=1 2.6%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6524CB57-F700-4B51-9D3F-CF05E3D276FC}"/>
              </a:ext>
            </a:extLst>
          </p:cNvPr>
          <p:cNvCxnSpPr>
            <a:stCxn id="19" idx="3"/>
          </p:cNvCxnSpPr>
          <p:nvPr/>
        </p:nvCxnSpPr>
        <p:spPr>
          <a:xfrm flipV="1">
            <a:off x="924930" y="5193328"/>
            <a:ext cx="70750" cy="35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C9DFF60-2F40-4B56-9971-0C5BD9935ED2}"/>
              </a:ext>
            </a:extLst>
          </p:cNvPr>
          <p:cNvCxnSpPr>
            <a:stCxn id="27" idx="3"/>
          </p:cNvCxnSpPr>
          <p:nvPr/>
        </p:nvCxnSpPr>
        <p:spPr>
          <a:xfrm>
            <a:off x="4913976" y="4285896"/>
            <a:ext cx="152766" cy="2000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1C80D9F4-C113-4B69-8A8C-6F3F2B099AAA}"/>
              </a:ext>
            </a:extLst>
          </p:cNvPr>
          <p:cNvCxnSpPr>
            <a:stCxn id="25" idx="3"/>
          </p:cNvCxnSpPr>
          <p:nvPr/>
        </p:nvCxnSpPr>
        <p:spPr>
          <a:xfrm>
            <a:off x="4863640" y="4734821"/>
            <a:ext cx="1208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A952EC85-F960-479D-B926-63FC10094726}"/>
              </a:ext>
            </a:extLst>
          </p:cNvPr>
          <p:cNvCxnSpPr>
            <a:stCxn id="26" idx="0"/>
          </p:cNvCxnSpPr>
          <p:nvPr/>
        </p:nvCxnSpPr>
        <p:spPr>
          <a:xfrm flipV="1">
            <a:off x="5339215" y="6030077"/>
            <a:ext cx="272472" cy="1429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DA3683EE-CE70-4AEC-B87A-B34D95DFB6CA}"/>
              </a:ext>
            </a:extLst>
          </p:cNvPr>
          <p:cNvSpPr txBox="1"/>
          <p:nvPr/>
        </p:nvSpPr>
        <p:spPr>
          <a:xfrm>
            <a:off x="10422641" y="4036096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n=10 25.0%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73FFD09-0E3E-47C7-A75C-E6950376EEAE}"/>
              </a:ext>
            </a:extLst>
          </p:cNvPr>
          <p:cNvSpPr txBox="1"/>
          <p:nvPr/>
        </p:nvSpPr>
        <p:spPr>
          <a:xfrm>
            <a:off x="10829684" y="4648633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n=8 20.0%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48F02F7-557F-4AB7-81F0-5EF1B3352E34}"/>
              </a:ext>
            </a:extLst>
          </p:cNvPr>
          <p:cNvSpPr txBox="1"/>
          <p:nvPr/>
        </p:nvSpPr>
        <p:spPr>
          <a:xfrm>
            <a:off x="10636714" y="5280166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n=9 22.5%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5615BED-ECAD-4A48-A327-A5556219226C}"/>
              </a:ext>
            </a:extLst>
          </p:cNvPr>
          <p:cNvSpPr txBox="1"/>
          <p:nvPr/>
        </p:nvSpPr>
        <p:spPr>
          <a:xfrm>
            <a:off x="9664072" y="5631728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n=8 20.0%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535AE2B-3A4D-407D-A6CC-113DB840D999}"/>
              </a:ext>
            </a:extLst>
          </p:cNvPr>
          <p:cNvSpPr txBox="1"/>
          <p:nvPr/>
        </p:nvSpPr>
        <p:spPr>
          <a:xfrm>
            <a:off x="10364241" y="6422857"/>
            <a:ext cx="54494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n=3 7.5%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DE30FFB-E259-402D-9E4B-47E51CBF1E97}"/>
              </a:ext>
            </a:extLst>
          </p:cNvPr>
          <p:cNvSpPr txBox="1"/>
          <p:nvPr/>
        </p:nvSpPr>
        <p:spPr>
          <a:xfrm>
            <a:off x="8440083" y="5529371"/>
            <a:ext cx="54494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n=5 12.5%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82E04A0-29F8-425E-80CF-257B27ED8B36}"/>
              </a:ext>
            </a:extLst>
          </p:cNvPr>
          <p:cNvSpPr txBox="1"/>
          <p:nvPr/>
        </p:nvSpPr>
        <p:spPr>
          <a:xfrm>
            <a:off x="9364417" y="4386204"/>
            <a:ext cx="544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n=18 45.0%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4C79DEB-8DF1-4AAC-AB98-26503C37211F}"/>
              </a:ext>
            </a:extLst>
          </p:cNvPr>
          <p:cNvCxnSpPr>
            <a:stCxn id="36" idx="0"/>
          </p:cNvCxnSpPr>
          <p:nvPr/>
        </p:nvCxnSpPr>
        <p:spPr>
          <a:xfrm flipH="1" flipV="1">
            <a:off x="10580370" y="6265816"/>
            <a:ext cx="56344" cy="1570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96130A0B-0A8C-4880-AA89-3087BBEAD5E1}"/>
              </a:ext>
            </a:extLst>
          </p:cNvPr>
          <p:cNvCxnSpPr>
            <a:stCxn id="37" idx="3"/>
          </p:cNvCxnSpPr>
          <p:nvPr/>
        </p:nvCxnSpPr>
        <p:spPr>
          <a:xfrm flipV="1">
            <a:off x="8985028" y="5645969"/>
            <a:ext cx="181832" cy="83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10AD0F31-4E2A-4066-88FB-1507EB2A2069}"/>
              </a:ext>
            </a:extLst>
          </p:cNvPr>
          <p:cNvSpPr txBox="1"/>
          <p:nvPr/>
        </p:nvSpPr>
        <p:spPr>
          <a:xfrm>
            <a:off x="1325204" y="2712940"/>
            <a:ext cx="1843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Population totale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8903CE5-EDD0-45C2-B389-6FDCD3E76B17}"/>
              </a:ext>
            </a:extLst>
          </p:cNvPr>
          <p:cNvSpPr txBox="1"/>
          <p:nvPr/>
        </p:nvSpPr>
        <p:spPr>
          <a:xfrm>
            <a:off x="4985935" y="2712892"/>
            <a:ext cx="2497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Anévrysmes mycotiques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47FB2F2-70E7-4E86-8862-3860EA094075}"/>
              </a:ext>
            </a:extLst>
          </p:cNvPr>
          <p:cNvSpPr txBox="1"/>
          <p:nvPr/>
        </p:nvSpPr>
        <p:spPr>
          <a:xfrm>
            <a:off x="8800137" y="2709520"/>
            <a:ext cx="285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Prothèses et endoprothèses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D8DAD629-E483-4260-AF93-97E04AFF2A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5860"/>
          <a:stretch/>
        </p:blipFill>
        <p:spPr>
          <a:xfrm>
            <a:off x="7818137" y="595477"/>
            <a:ext cx="4820038" cy="1942529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CE3EC824-EC79-42FD-8C3B-EF3F28CF57D0}"/>
              </a:ext>
            </a:extLst>
          </p:cNvPr>
          <p:cNvSpPr txBox="1"/>
          <p:nvPr/>
        </p:nvSpPr>
        <p:spPr>
          <a:xfrm>
            <a:off x="558936" y="3152444"/>
            <a:ext cx="3375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Documentation : n=65/78 (83.3%)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EBF2CCE-26A5-43EB-A4A2-04995A287D2C}"/>
              </a:ext>
            </a:extLst>
          </p:cNvPr>
          <p:cNvSpPr txBox="1"/>
          <p:nvPr/>
        </p:nvSpPr>
        <p:spPr>
          <a:xfrm>
            <a:off x="4546904" y="3152444"/>
            <a:ext cx="3375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Documentation : n=31/38 (81.6%)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CB122B4-FFB8-4E77-8846-F77A0863E824}"/>
              </a:ext>
            </a:extLst>
          </p:cNvPr>
          <p:cNvSpPr txBox="1"/>
          <p:nvPr/>
        </p:nvSpPr>
        <p:spPr>
          <a:xfrm>
            <a:off x="8629216" y="3044723"/>
            <a:ext cx="33756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Documentation : n=34/40 (85.0%)</a:t>
            </a:r>
          </a:p>
          <a:p>
            <a:pPr algn="ctr"/>
            <a:r>
              <a:rPr lang="fr-FR" sz="1400" i="1" dirty="0"/>
              <a:t>Prothèses 78.6% - Endoprothèses 100%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C30BDFD-D870-43E3-96AE-7EEBB5CB77E6}"/>
              </a:ext>
            </a:extLst>
          </p:cNvPr>
          <p:cNvSpPr txBox="1"/>
          <p:nvPr/>
        </p:nvSpPr>
        <p:spPr>
          <a:xfrm>
            <a:off x="0" y="6550223"/>
            <a:ext cx="3711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err="1"/>
              <a:t>Soueges</a:t>
            </a:r>
            <a:r>
              <a:rPr lang="fr-FR" sz="1400" i="1" dirty="0"/>
              <a:t> et al CRIVASC Lyon 2026 – Under </a:t>
            </a:r>
            <a:r>
              <a:rPr lang="fr-FR" sz="1400" i="1" dirty="0" err="1"/>
              <a:t>review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146961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300102" y="3249024"/>
            <a:ext cx="10456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600" i="1" dirty="0"/>
              <a:t>ESVS 2026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8" y="4416663"/>
            <a:ext cx="6753497" cy="131318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22068" y="5870880"/>
            <a:ext cx="15424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sz="1600" i="1" dirty="0"/>
              <a:t>Circulation 2016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7618694" y="1233738"/>
            <a:ext cx="39668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« A la phase aiguë, antibiothérapie à large spectre la plus susceptible de couvrir les germes impliqués »</a:t>
            </a:r>
          </a:p>
        </p:txBody>
      </p:sp>
      <p:pic>
        <p:nvPicPr>
          <p:cNvPr id="10242" name="Picture 2" descr="Fichier 3D Angry Minion ( Easy Print No Support )・Design imprimable en 3D à  télécharger・Cul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488" y="3587577"/>
            <a:ext cx="3298825" cy="329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A0FA50E-9C86-417E-A949-DD3601E73BBD}"/>
              </a:ext>
            </a:extLst>
          </p:cNvPr>
          <p:cNvSpPr txBox="1"/>
          <p:nvPr/>
        </p:nvSpPr>
        <p:spPr>
          <a:xfrm>
            <a:off x="222069" y="85942"/>
            <a:ext cx="6351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quelles molécules ?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A44DC8F-B534-4009-A859-60F57C39548C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193EF32C-2AB9-4B8A-85B5-FDFBDB2A0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67" y="979464"/>
            <a:ext cx="6933227" cy="205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2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5" t="35612" r="35107" b="50126"/>
          <a:stretch/>
        </p:blipFill>
        <p:spPr bwMode="auto">
          <a:xfrm>
            <a:off x="222069" y="855232"/>
            <a:ext cx="7829526" cy="15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11002261" y="897746"/>
            <a:ext cx="9986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/>
              <a:t>IJAA 2015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r="5685"/>
          <a:stretch/>
        </p:blipFill>
        <p:spPr>
          <a:xfrm>
            <a:off x="241837" y="3062095"/>
            <a:ext cx="11592913" cy="28624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8037" y="3100194"/>
            <a:ext cx="7282913" cy="21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AAA2E0-288B-442B-B18F-33ECE4CE36F9}"/>
              </a:ext>
            </a:extLst>
          </p:cNvPr>
          <p:cNvSpPr txBox="1"/>
          <p:nvPr/>
        </p:nvSpPr>
        <p:spPr>
          <a:xfrm>
            <a:off x="222069" y="85942"/>
            <a:ext cx="6351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quelles molécules ?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4002418-BA7C-45B8-8FFC-14988BDFB150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10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5" t="35612" r="35107" b="50126"/>
          <a:stretch/>
        </p:blipFill>
        <p:spPr bwMode="auto">
          <a:xfrm>
            <a:off x="222069" y="855232"/>
            <a:ext cx="7829526" cy="15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11002261" y="897746"/>
            <a:ext cx="9986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/>
              <a:t>IJAA 2015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r="5685"/>
          <a:stretch/>
        </p:blipFill>
        <p:spPr>
          <a:xfrm>
            <a:off x="241837" y="3062095"/>
            <a:ext cx="11592913" cy="28624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38996" y="3416530"/>
            <a:ext cx="2419004" cy="47382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6C1BEE-1843-490C-A14E-878D6E022BC7}"/>
              </a:ext>
            </a:extLst>
          </p:cNvPr>
          <p:cNvSpPr txBox="1"/>
          <p:nvPr/>
        </p:nvSpPr>
        <p:spPr>
          <a:xfrm>
            <a:off x="222069" y="85942"/>
            <a:ext cx="6351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quelles molécules ?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00062DF-501D-4E6A-A500-E11C7799FDC7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625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749049"/>
            <a:ext cx="1238423" cy="115268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582000" y="977348"/>
            <a:ext cx="16008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000" i="1" dirty="0"/>
              <a:t>Mise au point</a:t>
            </a:r>
          </a:p>
          <a:p>
            <a:pPr algn="ctr"/>
            <a:r>
              <a:rPr lang="fr-FR" sz="2000" i="1" dirty="0"/>
              <a:t>2019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74046" y="2676085"/>
            <a:ext cx="68838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Pipéracilline tazobactam </a:t>
            </a:r>
            <a:r>
              <a:rPr lang="fr-FR" sz="2000" dirty="0"/>
              <a:t>(si allergie : céfépime + métronidazole)</a:t>
            </a:r>
          </a:p>
          <a:p>
            <a:r>
              <a:rPr lang="fr-FR" sz="2000" b="1" dirty="0"/>
              <a:t>+ daptomycine </a:t>
            </a:r>
            <a:r>
              <a:rPr lang="fr-FR" sz="2000" dirty="0"/>
              <a:t>(</a:t>
            </a:r>
            <a:r>
              <a:rPr lang="fr-FR" sz="2000" u="sng" dirty="0"/>
              <a:t>2</a:t>
            </a:r>
            <a:r>
              <a:rPr lang="fr-FR" sz="2000" u="sng" baseline="30000" dirty="0"/>
              <a:t>e</a:t>
            </a:r>
            <a:r>
              <a:rPr lang="fr-FR" sz="2000" u="sng" dirty="0"/>
              <a:t> ligne : vancomycine</a:t>
            </a:r>
            <a:r>
              <a:rPr lang="fr-FR" sz="2000" dirty="0"/>
              <a:t>)</a:t>
            </a:r>
          </a:p>
          <a:p>
            <a:r>
              <a:rPr lang="fr-FR" sz="2000" b="1" dirty="0"/>
              <a:t>+ </a:t>
            </a:r>
            <a:r>
              <a:rPr lang="fr-FR" sz="2000" b="1" u="sng" dirty="0" err="1"/>
              <a:t>amikacine</a:t>
            </a:r>
            <a:endParaRPr lang="fr-FR" sz="2000" b="1" u="sng" dirty="0"/>
          </a:p>
        </p:txBody>
      </p:sp>
      <p:sp>
        <p:nvSpPr>
          <p:cNvPr id="4" name="ZoneTexte 3"/>
          <p:cNvSpPr txBox="1"/>
          <p:nvPr/>
        </p:nvSpPr>
        <p:spPr>
          <a:xfrm>
            <a:off x="316199" y="2251877"/>
            <a:ext cx="10189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</a:rPr>
              <a:t>Sepsis ou choc septique SANS colonisation/infection à BGN résistant aux C3G (dans les 3 mois)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16199" y="3982546"/>
            <a:ext cx="10176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</a:rPr>
              <a:t>Sepsis ou choc septique AVEC colonisation/infection à BGN résistant aux C3G (dans les 3 mois)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74045" y="4406754"/>
            <a:ext cx="42838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Méropénème</a:t>
            </a:r>
          </a:p>
          <a:p>
            <a:r>
              <a:rPr lang="fr-FR" sz="2000" b="1" dirty="0"/>
              <a:t>+ daptomycine </a:t>
            </a:r>
            <a:r>
              <a:rPr lang="fr-FR" sz="2000" dirty="0"/>
              <a:t>(2</a:t>
            </a:r>
            <a:r>
              <a:rPr lang="fr-FR" sz="2000" baseline="30000" dirty="0"/>
              <a:t>e</a:t>
            </a:r>
            <a:r>
              <a:rPr lang="fr-FR" sz="2000" dirty="0"/>
              <a:t> ligne : vancomycine)</a:t>
            </a:r>
          </a:p>
          <a:p>
            <a:r>
              <a:rPr lang="fr-FR" sz="2000" b="1" dirty="0"/>
              <a:t>+ </a:t>
            </a:r>
            <a:r>
              <a:rPr lang="fr-FR" sz="2000" b="1" u="sng" dirty="0" err="1"/>
              <a:t>amikacine</a:t>
            </a:r>
            <a:endParaRPr lang="fr-FR" sz="2000" b="1" u="sng" dirty="0"/>
          </a:p>
        </p:txBody>
      </p:sp>
      <p:sp>
        <p:nvSpPr>
          <p:cNvPr id="14" name="ZoneTexte 13"/>
          <p:cNvSpPr txBox="1"/>
          <p:nvPr/>
        </p:nvSpPr>
        <p:spPr>
          <a:xfrm>
            <a:off x="316199" y="5713215"/>
            <a:ext cx="7878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</a:rPr>
              <a:t>Absence de sepsis ou de choc septique : antibiothérapie large spectre … </a:t>
            </a:r>
          </a:p>
        </p:txBody>
      </p:sp>
      <p:pic>
        <p:nvPicPr>
          <p:cNvPr id="16" name="Picture 2" descr="Fichier 3D Angry Minion ( Easy Print No Support )・Design imprimable en 3D à  télécharger・Cul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775" y="5238707"/>
            <a:ext cx="1349125" cy="134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4C3598D-72BA-424A-B87F-1D73BE297A6D}"/>
              </a:ext>
            </a:extLst>
          </p:cNvPr>
          <p:cNvSpPr txBox="1"/>
          <p:nvPr/>
        </p:nvSpPr>
        <p:spPr>
          <a:xfrm>
            <a:off x="222069" y="85942"/>
            <a:ext cx="6351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quelles molécules ?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CD306C7-1AED-42D3-A541-C061EED98C40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959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901241"/>
            <a:ext cx="6458851" cy="137179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0575301" y="728469"/>
            <a:ext cx="14542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/>
              <a:t>PLoS ONE 2014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673AE6-09AD-40D0-9F66-BB01A30676E3}"/>
              </a:ext>
            </a:extLst>
          </p:cNvPr>
          <p:cNvSpPr txBox="1"/>
          <p:nvPr/>
        </p:nvSpPr>
        <p:spPr>
          <a:xfrm>
            <a:off x="222069" y="85942"/>
            <a:ext cx="6550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la même pour tous ?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0353B42-8E2D-4990-9401-D8B265628034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3977AB14-2CD8-43E4-A4FC-234BEF0D5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9" y="2365832"/>
            <a:ext cx="7218290" cy="443827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6CC7D8-0392-4372-A220-A9EE44A6DA21}"/>
              </a:ext>
            </a:extLst>
          </p:cNvPr>
          <p:cNvSpPr txBox="1"/>
          <p:nvPr/>
        </p:nvSpPr>
        <p:spPr>
          <a:xfrm>
            <a:off x="7849892" y="3339884"/>
            <a:ext cx="4048994" cy="1676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b="1" dirty="0"/>
              <a:t>Gram+ &gt; 20% quelque soit la localisation</a:t>
            </a:r>
          </a:p>
          <a:p>
            <a:pPr>
              <a:lnSpc>
                <a:spcPct val="200000"/>
              </a:lnSpc>
            </a:pPr>
            <a:r>
              <a:rPr lang="fr-FR" b="1" dirty="0"/>
              <a:t>BGN, anaérobies, Candida &gt;&gt; abdominal</a:t>
            </a:r>
          </a:p>
          <a:p>
            <a:pPr>
              <a:lnSpc>
                <a:spcPct val="200000"/>
              </a:lnSpc>
            </a:pPr>
            <a:r>
              <a:rPr lang="fr-FR" b="1" dirty="0"/>
              <a:t>Couverture BGN thoracique (10%) ?</a:t>
            </a:r>
          </a:p>
        </p:txBody>
      </p:sp>
    </p:spTree>
    <p:extLst>
      <p:ext uri="{BB962C8B-B14F-4D97-AF65-F5344CB8AC3E}">
        <p14:creationId xmlns:p14="http://schemas.microsoft.com/office/powerpoint/2010/main" val="4287284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749049"/>
            <a:ext cx="7397931" cy="148286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575301" y="728469"/>
            <a:ext cx="9428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/>
              <a:t>IJID 2023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46" y="2604826"/>
            <a:ext cx="8011643" cy="374384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EEC36A7-1A63-4BD9-8356-C8538B4FBF51}"/>
              </a:ext>
            </a:extLst>
          </p:cNvPr>
          <p:cNvSpPr txBox="1"/>
          <p:nvPr/>
        </p:nvSpPr>
        <p:spPr>
          <a:xfrm>
            <a:off x="222069" y="85942"/>
            <a:ext cx="6481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la même pour tous ?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EDCFD8E-2DB7-4B7A-BFF0-98784050A14C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205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749049"/>
            <a:ext cx="7397931" cy="148286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575301" y="728469"/>
            <a:ext cx="9428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/>
              <a:t>IJID 2023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46" y="2604826"/>
            <a:ext cx="8011643" cy="374384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5600" y="3086100"/>
            <a:ext cx="1797300" cy="1743246"/>
          </a:xfrm>
          <a:prstGeom prst="rect">
            <a:avLst/>
          </a:prstGeom>
        </p:spPr>
      </p:pic>
      <p:pic>
        <p:nvPicPr>
          <p:cNvPr id="12292" name="Picture 4" descr="Symbole De Bactéries Icône Médicale Pictogramme Vecteurs libres de droits  et plus d'images vectorielles de Agent pathogène - Agent pathogène,  Bactérie, Biologie - iStoc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586" y="4829346"/>
            <a:ext cx="1519327" cy="151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8F0F2EF-928C-43B4-ABDB-6F1B5B7726A4}"/>
              </a:ext>
            </a:extLst>
          </p:cNvPr>
          <p:cNvSpPr txBox="1"/>
          <p:nvPr/>
        </p:nvSpPr>
        <p:spPr>
          <a:xfrm>
            <a:off x="222069" y="85942"/>
            <a:ext cx="6481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la même pour tous ?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87D5417-DCA7-4C18-A33C-0634B91ABA03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435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E14B627A-79DB-456F-B952-93236F246F02}"/>
              </a:ext>
            </a:extLst>
          </p:cNvPr>
          <p:cNvSpPr txBox="1"/>
          <p:nvPr/>
        </p:nvSpPr>
        <p:spPr>
          <a:xfrm>
            <a:off x="222069" y="85942"/>
            <a:ext cx="6481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la même pour tous ?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E397EC8-7394-40AE-9C3F-9BC3E246307D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8" name="Image 37">
            <a:extLst>
              <a:ext uri="{FF2B5EF4-FFF2-40B4-BE49-F238E27FC236}">
                <a16:creationId xmlns:a16="http://schemas.microsoft.com/office/drawing/2014/main" id="{07578ABE-9E36-4FE3-AFF8-2E1F914AA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090" y="779263"/>
            <a:ext cx="4188126" cy="332466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A874D05-B692-47C1-B4F0-C6D091CA6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16" y="779263"/>
            <a:ext cx="4188125" cy="4154295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4FB9F525-DB35-42C3-A6C8-64F7BC69A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16" y="4933558"/>
            <a:ext cx="4188125" cy="164678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51A25405-A326-4CBB-9421-C4B4002D4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6090" y="4201618"/>
            <a:ext cx="4188125" cy="246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35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0F45940-3037-4ABE-BA12-4C3663415A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0" b="23503"/>
          <a:stretch/>
        </p:blipFill>
        <p:spPr>
          <a:xfrm>
            <a:off x="3517872" y="1040001"/>
            <a:ext cx="5156256" cy="489407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E3F7888-36FF-40A0-AB83-A459D2FB77EE}"/>
              </a:ext>
            </a:extLst>
          </p:cNvPr>
          <p:cNvSpPr txBox="1"/>
          <p:nvPr/>
        </p:nvSpPr>
        <p:spPr>
          <a:xfrm>
            <a:off x="222069" y="85942"/>
            <a:ext cx="6481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la même pour tous ?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17948CB-30C3-4F08-8325-A42DC654912C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1262EB86-B8C1-4920-AEE8-8FEFBE4B5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469" y="746279"/>
            <a:ext cx="1665355" cy="1601078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EC22D88-B515-4D16-A3CF-5E430C667D14}"/>
              </a:ext>
            </a:extLst>
          </p:cNvPr>
          <p:cNvCxnSpPr/>
          <p:nvPr/>
        </p:nvCxnSpPr>
        <p:spPr>
          <a:xfrm>
            <a:off x="6069497" y="3057525"/>
            <a:ext cx="2026753" cy="0"/>
          </a:xfrm>
          <a:prstGeom prst="line">
            <a:avLst/>
          </a:prstGeom>
          <a:ln w="28575">
            <a:solidFill>
              <a:srgbClr val="44546A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83E1357-D483-4BDA-B313-C945616628C2}"/>
              </a:ext>
            </a:extLst>
          </p:cNvPr>
          <p:cNvCxnSpPr>
            <a:cxnSpLocks/>
          </p:cNvCxnSpPr>
          <p:nvPr/>
        </p:nvCxnSpPr>
        <p:spPr>
          <a:xfrm flipH="1">
            <a:off x="3648075" y="4676775"/>
            <a:ext cx="1964222" cy="0"/>
          </a:xfrm>
          <a:prstGeom prst="line">
            <a:avLst/>
          </a:prstGeom>
          <a:ln w="28575">
            <a:solidFill>
              <a:srgbClr val="44546A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4FB3CCF-FC63-4425-8A94-E8FA1C19A0A3}"/>
              </a:ext>
            </a:extLst>
          </p:cNvPr>
          <p:cNvCxnSpPr>
            <a:cxnSpLocks/>
          </p:cNvCxnSpPr>
          <p:nvPr/>
        </p:nvCxnSpPr>
        <p:spPr>
          <a:xfrm flipH="1">
            <a:off x="3648075" y="1924050"/>
            <a:ext cx="2564297" cy="0"/>
          </a:xfrm>
          <a:prstGeom prst="line">
            <a:avLst/>
          </a:prstGeom>
          <a:ln w="28575">
            <a:solidFill>
              <a:srgbClr val="44546A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CFB60112-1B66-43EA-8692-D8152D742887}"/>
              </a:ext>
            </a:extLst>
          </p:cNvPr>
          <p:cNvSpPr txBox="1"/>
          <p:nvPr/>
        </p:nvSpPr>
        <p:spPr>
          <a:xfrm>
            <a:off x="8232522" y="2595860"/>
            <a:ext cx="29932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 err="1"/>
              <a:t>Daptomycine</a:t>
            </a:r>
            <a:r>
              <a:rPr lang="fr-FR" dirty="0"/>
              <a:t> 10 mg/kg/j</a:t>
            </a:r>
          </a:p>
          <a:p>
            <a:r>
              <a:rPr lang="fr-FR" dirty="0"/>
              <a:t>+ </a:t>
            </a:r>
            <a:r>
              <a:rPr lang="fr-FR" dirty="0" err="1"/>
              <a:t>pipéracilline</a:t>
            </a:r>
            <a:r>
              <a:rPr lang="fr-FR" dirty="0"/>
              <a:t>/tazobactam</a:t>
            </a:r>
            <a:r>
              <a:rPr lang="fr-FR" baseline="30000" dirty="0"/>
              <a:t>1</a:t>
            </a:r>
          </a:p>
          <a:p>
            <a:r>
              <a:rPr lang="fr-FR" dirty="0"/>
              <a:t>+/- caspofongine</a:t>
            </a:r>
            <a:r>
              <a:rPr lang="fr-FR" baseline="30000" dirty="0"/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8C30BE-F29D-441F-8AC4-537BD10677C2}"/>
              </a:ext>
            </a:extLst>
          </p:cNvPr>
          <p:cNvSpPr txBox="1"/>
          <p:nvPr/>
        </p:nvSpPr>
        <p:spPr>
          <a:xfrm>
            <a:off x="524641" y="2595860"/>
            <a:ext cx="29932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 err="1"/>
              <a:t>Daptomycine</a:t>
            </a:r>
            <a:r>
              <a:rPr lang="fr-FR" dirty="0"/>
              <a:t> 10 mg/kg/j</a:t>
            </a:r>
          </a:p>
          <a:p>
            <a:pPr algn="r"/>
            <a:r>
              <a:rPr lang="fr-FR" dirty="0"/>
              <a:t>+ [</a:t>
            </a:r>
            <a:r>
              <a:rPr lang="fr-FR" dirty="0" err="1"/>
              <a:t>pipéracilline</a:t>
            </a:r>
            <a:r>
              <a:rPr lang="fr-FR" dirty="0"/>
              <a:t>/</a:t>
            </a:r>
            <a:r>
              <a:rPr lang="fr-FR" dirty="0" err="1"/>
              <a:t>tazobactam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ou céfépime]</a:t>
            </a:r>
            <a:r>
              <a:rPr lang="fr-FR" baseline="30000" dirty="0"/>
              <a:t>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1D9E0A-A6A6-48C2-8280-1B9A1635DBC2}"/>
              </a:ext>
            </a:extLst>
          </p:cNvPr>
          <p:cNvSpPr txBox="1"/>
          <p:nvPr/>
        </p:nvSpPr>
        <p:spPr>
          <a:xfrm>
            <a:off x="222069" y="4689812"/>
            <a:ext cx="35682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baseline="30000" dirty="0"/>
              <a:t>1</a:t>
            </a:r>
            <a:r>
              <a:rPr lang="fr-FR" sz="1600" i="1" dirty="0"/>
              <a:t> </a:t>
            </a:r>
            <a:r>
              <a:rPr lang="fr-FR" sz="1600" i="1" dirty="0" err="1"/>
              <a:t>Méropénème</a:t>
            </a:r>
            <a:r>
              <a:rPr lang="fr-FR" sz="1600" i="1" dirty="0"/>
              <a:t> si FR BLSE 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Hospitalisation &lt; 3 mois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ATB large spectre &lt; 3 mois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Vie en institution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Colonisation/infection connue à BLSE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99CBE25-FCB9-4419-93B1-FA14B7080882}"/>
              </a:ext>
            </a:extLst>
          </p:cNvPr>
          <p:cNvCxnSpPr/>
          <p:nvPr/>
        </p:nvCxnSpPr>
        <p:spPr>
          <a:xfrm flipH="1">
            <a:off x="3076575" y="1924050"/>
            <a:ext cx="571500" cy="671810"/>
          </a:xfrm>
          <a:prstGeom prst="line">
            <a:avLst/>
          </a:prstGeom>
          <a:ln w="28575">
            <a:solidFill>
              <a:srgbClr val="4454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E6BFA87-6AA4-4F86-9AB1-7626AD4701EF}"/>
              </a:ext>
            </a:extLst>
          </p:cNvPr>
          <p:cNvCxnSpPr>
            <a:cxnSpLocks/>
          </p:cNvCxnSpPr>
          <p:nvPr/>
        </p:nvCxnSpPr>
        <p:spPr>
          <a:xfrm flipH="1" flipV="1">
            <a:off x="3097199" y="3528715"/>
            <a:ext cx="560401" cy="1157586"/>
          </a:xfrm>
          <a:prstGeom prst="line">
            <a:avLst/>
          </a:prstGeom>
          <a:ln w="28575">
            <a:solidFill>
              <a:srgbClr val="4454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5A5C62A9-E003-447B-BA15-D5D6D14086B3}"/>
              </a:ext>
            </a:extLst>
          </p:cNvPr>
          <p:cNvSpPr txBox="1"/>
          <p:nvPr/>
        </p:nvSpPr>
        <p:spPr>
          <a:xfrm>
            <a:off x="7704351" y="4966811"/>
            <a:ext cx="25750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baseline="30000" dirty="0"/>
              <a:t>2</a:t>
            </a:r>
            <a:r>
              <a:rPr lang="fr-FR" sz="1600" i="1" dirty="0"/>
              <a:t> Couverture </a:t>
            </a:r>
            <a:r>
              <a:rPr lang="fr-FR" sz="1600" i="1" dirty="0" err="1"/>
              <a:t>anti-fongique</a:t>
            </a:r>
            <a:r>
              <a:rPr lang="fr-FR" sz="1600" i="1" dirty="0"/>
              <a:t> si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Fistule </a:t>
            </a:r>
            <a:r>
              <a:rPr lang="fr-FR" sz="1600" i="1" dirty="0" err="1"/>
              <a:t>aorto</a:t>
            </a:r>
            <a:r>
              <a:rPr lang="fr-FR" sz="1600" i="1" dirty="0"/>
              <a:t>-digestive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Signes de gravité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BBBBC93-0D80-4D95-949A-D0EEA4907D9B}"/>
              </a:ext>
            </a:extLst>
          </p:cNvPr>
          <p:cNvSpPr/>
          <p:nvPr/>
        </p:nvSpPr>
        <p:spPr>
          <a:xfrm>
            <a:off x="3597022" y="6248105"/>
            <a:ext cx="4944949" cy="438144"/>
          </a:xfrm>
          <a:prstGeom prst="roundRect">
            <a:avLst/>
          </a:prstGeom>
          <a:noFill/>
          <a:ln>
            <a:solidFill>
              <a:srgbClr val="4454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</a:rPr>
              <a:t>dans tous les cas : + amikacine si signes de gravité</a:t>
            </a:r>
          </a:p>
        </p:txBody>
      </p:sp>
    </p:spTree>
    <p:extLst>
      <p:ext uri="{BB962C8B-B14F-4D97-AF65-F5344CB8AC3E}">
        <p14:creationId xmlns:p14="http://schemas.microsoft.com/office/powerpoint/2010/main" val="480274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cône Scientifique Ou Professeur 644740 Art vectoriel chez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15963"/>
            <a:ext cx="1711325" cy="171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866900" y="1340792"/>
            <a:ext cx="9813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LE DOGME : REALISER LES PRELEVEMENTS </a:t>
            </a:r>
            <a:r>
              <a:rPr lang="fr-FR" sz="2400" b="1" u="sng" dirty="0"/>
              <a:t>AVANT</a:t>
            </a:r>
            <a:r>
              <a:rPr lang="fr-FR" sz="2400" b="1" dirty="0"/>
              <a:t> TOUTE ANTIBIOTHERAPIE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6E733B9-4361-4548-92A2-B20971EC927A}"/>
              </a:ext>
            </a:extLst>
          </p:cNvPr>
          <p:cNvSpPr txBox="1"/>
          <p:nvPr/>
        </p:nvSpPr>
        <p:spPr>
          <a:xfrm>
            <a:off x="222069" y="85942"/>
            <a:ext cx="553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 timing ?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D8765E9-398C-4063-9274-84A5A324B860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801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/>
        </p:nvCxnSpPr>
        <p:spPr>
          <a:xfrm flipV="1">
            <a:off x="2502568" y="2628900"/>
            <a:ext cx="0" cy="20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 descr="Icône Scientifique Ou Professeur 644740 Art vectoriel chez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715963"/>
            <a:ext cx="1711325" cy="171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866900" y="1340792"/>
            <a:ext cx="9813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LE DOGME : REALISER LES PRELEVEMENTS </a:t>
            </a:r>
            <a:r>
              <a:rPr lang="fr-FR" sz="2400" b="1" u="sng" dirty="0"/>
              <a:t>AVANT</a:t>
            </a:r>
            <a:r>
              <a:rPr lang="fr-FR" sz="2400" b="1" dirty="0"/>
              <a:t> TOUTE ANTIBIOTHERAPIE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3093118" y="2217736"/>
            <a:ext cx="5676900" cy="8640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DE QUELS PRELEVEMENTS PARLENT-ON ?</a:t>
            </a:r>
          </a:p>
          <a:p>
            <a:pPr algn="ctr"/>
            <a:r>
              <a:rPr lang="fr-FR" dirty="0"/>
              <a:t>Hémocultures ? Prélèvements per opératoires ?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281250" y="3578154"/>
            <a:ext cx="4442636" cy="607179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INFECTIONS PLURIMICROBIENNES</a:t>
            </a:r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281250" y="4459804"/>
            <a:ext cx="4442636" cy="607179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ANTIBIOTHERAPIE PROLONGEE </a:t>
            </a:r>
          </a:p>
          <a:p>
            <a:pPr algn="ctr"/>
            <a:r>
              <a:rPr lang="fr-FR" b="1" dirty="0"/>
              <a:t>(voir suppressive)</a:t>
            </a:r>
            <a:endParaRPr lang="fr-FR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2502568" y="2628900"/>
            <a:ext cx="68580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>
            <a:stCxn id="16" idx="0"/>
          </p:cNvCxnSpPr>
          <p:nvPr/>
        </p:nvCxnSpPr>
        <p:spPr>
          <a:xfrm flipH="1" flipV="1">
            <a:off x="9360568" y="2647950"/>
            <a:ext cx="0" cy="219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1409700" y="5676900"/>
            <a:ext cx="9582150" cy="8001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+++ HEMOCULTURES SYSTEMATIQUES AVANT TOUTE ANTIBIOTHERAPIE +++</a:t>
            </a:r>
          </a:p>
          <a:p>
            <a:pPr algn="ctr"/>
            <a:r>
              <a:rPr lang="fr-FR" sz="2000" b="1" dirty="0"/>
              <a:t>POSITIVITE </a:t>
            </a:r>
            <a:r>
              <a:rPr lang="fr-FR" sz="2000" b="1" dirty="0">
                <a:sym typeface="Symbol" panose="05050102010706020507" pitchFamily="18" charset="2"/>
              </a:rPr>
              <a:t> 35%</a:t>
            </a:r>
            <a:endParaRPr lang="fr-FR" sz="2000" b="1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6915149" y="3578154"/>
            <a:ext cx="4926497" cy="8640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EST-CE VRAI A L’HEURE …</a:t>
            </a:r>
          </a:p>
          <a:p>
            <a:pPr marL="285750" indent="-285750" algn="ctr">
              <a:buFontTx/>
              <a:buChar char="-"/>
            </a:pPr>
            <a:r>
              <a:rPr lang="fr-FR" dirty="0"/>
              <a:t>de la sonication ? </a:t>
            </a:r>
          </a:p>
          <a:p>
            <a:pPr marL="285750" indent="-285750" algn="ctr">
              <a:buFontTx/>
              <a:buChar char="-"/>
            </a:pPr>
            <a:r>
              <a:rPr lang="fr-FR" dirty="0"/>
              <a:t>de la biologie moléculaire ? 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6915148" y="4672824"/>
            <a:ext cx="4926497" cy="607179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TRAITEMENT CONSERVATEUR / 1 TEMPS</a:t>
            </a:r>
          </a:p>
          <a:p>
            <a:pPr algn="ctr"/>
            <a:r>
              <a:rPr lang="fr-FR" dirty="0"/>
              <a:t>réduction inoculum préopératoire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A682D8C-0699-4FB6-B6F2-BA93F70E5546}"/>
              </a:ext>
            </a:extLst>
          </p:cNvPr>
          <p:cNvSpPr txBox="1"/>
          <p:nvPr/>
        </p:nvSpPr>
        <p:spPr>
          <a:xfrm>
            <a:off x="222069" y="85942"/>
            <a:ext cx="553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 timing ?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79D0AB6-A763-4CD3-95CB-A1A761FD72C7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988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749049"/>
            <a:ext cx="7397931" cy="148286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66" y="2538018"/>
            <a:ext cx="7493734" cy="39365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5011" y="4023360"/>
            <a:ext cx="1925052" cy="77964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05668D-9775-48E0-903C-B466211ACFA7}"/>
              </a:ext>
            </a:extLst>
          </p:cNvPr>
          <p:cNvSpPr txBox="1"/>
          <p:nvPr/>
        </p:nvSpPr>
        <p:spPr>
          <a:xfrm>
            <a:off x="222069" y="85942"/>
            <a:ext cx="553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probabiliste : quel timing ?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4698E53-1DD4-4095-B059-FAAA58D32A7E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B74CB73C-B05F-4179-BDD4-988451FDE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2324968"/>
            <a:ext cx="4457716" cy="2289873"/>
          </a:xfrm>
          <a:prstGeom prst="rect">
            <a:avLst/>
          </a:prstGeom>
        </p:spPr>
      </p:pic>
      <p:pic>
        <p:nvPicPr>
          <p:cNvPr id="2050" name="Picture 2" descr="ESVS - European Society for Vascular Surgery | LinkedIn">
            <a:extLst>
              <a:ext uri="{FF2B5EF4-FFF2-40B4-BE49-F238E27FC236}">
                <a16:creationId xmlns:a16="http://schemas.microsoft.com/office/drawing/2014/main" id="{DA5D249D-6F78-4B81-8805-3850465E15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0" b="13651"/>
          <a:stretch/>
        </p:blipFill>
        <p:spPr bwMode="auto">
          <a:xfrm>
            <a:off x="8974354" y="892097"/>
            <a:ext cx="1905000" cy="140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2728E6-3BAE-40C0-95F2-D78C20AFB8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0750" y="4719869"/>
            <a:ext cx="4457716" cy="192999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209977-98C4-4F60-9ECA-FA1A85B89084}"/>
              </a:ext>
            </a:extLst>
          </p:cNvPr>
          <p:cNvSpPr/>
          <p:nvPr/>
        </p:nvSpPr>
        <p:spPr>
          <a:xfrm>
            <a:off x="9278754" y="2954956"/>
            <a:ext cx="2531444" cy="173255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9DB80E-BCB4-4993-AABE-F0058A423D31}"/>
              </a:ext>
            </a:extLst>
          </p:cNvPr>
          <p:cNvSpPr/>
          <p:nvPr/>
        </p:nvSpPr>
        <p:spPr>
          <a:xfrm>
            <a:off x="8526377" y="3291047"/>
            <a:ext cx="2880000" cy="180000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730C6B-DE7F-4F25-B1C2-A9FE1419A67E}"/>
              </a:ext>
            </a:extLst>
          </p:cNvPr>
          <p:cNvSpPr/>
          <p:nvPr/>
        </p:nvSpPr>
        <p:spPr>
          <a:xfrm>
            <a:off x="7727482" y="5158201"/>
            <a:ext cx="4248000" cy="308948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7D437A-B6D7-454D-AD0F-C48764E4ED66}"/>
              </a:ext>
            </a:extLst>
          </p:cNvPr>
          <p:cNvSpPr/>
          <p:nvPr/>
        </p:nvSpPr>
        <p:spPr>
          <a:xfrm>
            <a:off x="7727481" y="5467148"/>
            <a:ext cx="2448000" cy="252000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444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205668D-9775-48E0-903C-B466211ACFA7}"/>
              </a:ext>
            </a:extLst>
          </p:cNvPr>
          <p:cNvSpPr txBox="1"/>
          <p:nvPr/>
        </p:nvSpPr>
        <p:spPr>
          <a:xfrm>
            <a:off x="222069" y="85942"/>
            <a:ext cx="6459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Diagnostic microbiologique : quels prélèvements ?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4698E53-1DD4-4095-B059-FAAA58D32A7E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AF97C740-BE72-446E-BE8F-D39DD2972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09" y="729200"/>
            <a:ext cx="3977018" cy="20206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A10811-7A59-43E0-879A-A0F859AD1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9" y="2873728"/>
            <a:ext cx="3977018" cy="154805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33D5F0F-C323-45B0-B7D0-37652258B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109" y="4545629"/>
            <a:ext cx="3977017" cy="219154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8175CEE-DF4C-4CE8-8DEE-FADC52FD3F17}"/>
              </a:ext>
            </a:extLst>
          </p:cNvPr>
          <p:cNvSpPr txBox="1"/>
          <p:nvPr/>
        </p:nvSpPr>
        <p:spPr>
          <a:xfrm>
            <a:off x="4492067" y="912900"/>
            <a:ext cx="616957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Hémocultures périphériques : toujours !</a:t>
            </a:r>
          </a:p>
          <a:p>
            <a:r>
              <a:rPr lang="fr-FR" dirty="0"/>
              <a:t>Avant antibiothérapie, culture prolongée (10-14 jours)</a:t>
            </a:r>
          </a:p>
          <a:p>
            <a:r>
              <a:rPr lang="fr-FR" dirty="0"/>
              <a:t>« Kit » diagnostic</a:t>
            </a:r>
          </a:p>
          <a:p>
            <a:pPr marL="285750" indent="-285750">
              <a:buFontTx/>
              <a:buChar char="-"/>
            </a:pPr>
            <a:r>
              <a:rPr lang="fr-FR" dirty="0"/>
              <a:t>3 paires d’hémocultures (à prélever en 1 temps)</a:t>
            </a:r>
          </a:p>
          <a:p>
            <a:pPr marL="285750" indent="-285750">
              <a:buFontTx/>
              <a:buChar char="-"/>
            </a:pPr>
            <a:r>
              <a:rPr lang="fr-FR" dirty="0"/>
              <a:t>Tube sérologies (</a:t>
            </a:r>
            <a:r>
              <a:rPr lang="fr-FR" dirty="0" err="1"/>
              <a:t>Coxiella</a:t>
            </a:r>
            <a:r>
              <a:rPr lang="fr-FR" dirty="0"/>
              <a:t>, </a:t>
            </a:r>
            <a:r>
              <a:rPr lang="fr-FR" dirty="0" err="1"/>
              <a:t>Bartonella</a:t>
            </a:r>
            <a:r>
              <a:rPr lang="fr-FR" dirty="0"/>
              <a:t>, Brucella) si </a:t>
            </a:r>
            <a:r>
              <a:rPr lang="fr-FR" dirty="0" err="1"/>
              <a:t>hémocs</a:t>
            </a:r>
            <a:r>
              <a:rPr lang="fr-FR" dirty="0"/>
              <a:t> </a:t>
            </a:r>
            <a:r>
              <a:rPr lang="fr-FR" dirty="0" err="1"/>
              <a:t>neg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CAEE3F3-D255-4F97-AA45-0A5B361FA98D}"/>
              </a:ext>
            </a:extLst>
          </p:cNvPr>
          <p:cNvSpPr txBox="1"/>
          <p:nvPr/>
        </p:nvSpPr>
        <p:spPr>
          <a:xfrm>
            <a:off x="4492067" y="2873728"/>
            <a:ext cx="77695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Au moins 3 prélèvements per opératoires !</a:t>
            </a:r>
          </a:p>
          <a:p>
            <a:r>
              <a:rPr lang="fr-FR" dirty="0"/>
              <a:t>Avant antibiothérapie chez patients sélectionnés, culture prolongée (10-14 jours)</a:t>
            </a:r>
          </a:p>
          <a:p>
            <a:r>
              <a:rPr lang="fr-FR" dirty="0"/>
              <a:t>Division du matériel explanté en plusieurs sections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A0F2A3C-A4C4-407B-A0BF-1653CB070102}"/>
              </a:ext>
            </a:extLst>
          </p:cNvPr>
          <p:cNvSpPr txBox="1"/>
          <p:nvPr/>
        </p:nvSpPr>
        <p:spPr>
          <a:xfrm>
            <a:off x="4492066" y="4545629"/>
            <a:ext cx="420140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Pensez au prélèvements per cutanés !</a:t>
            </a:r>
          </a:p>
          <a:p>
            <a:r>
              <a:rPr lang="fr-FR" dirty="0"/>
              <a:t>Ponction/drainage radiologique</a:t>
            </a:r>
          </a:p>
        </p:txBody>
      </p:sp>
      <p:pic>
        <p:nvPicPr>
          <p:cNvPr id="24" name="Picture 2" descr="ESVS - European Society for Vascular Surgery | LinkedIn">
            <a:extLst>
              <a:ext uri="{FF2B5EF4-FFF2-40B4-BE49-F238E27FC236}">
                <a16:creationId xmlns:a16="http://schemas.microsoft.com/office/drawing/2014/main" id="{F1AF4B08-30DC-45B4-8D19-97A336204A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0" b="13651"/>
          <a:stretch/>
        </p:blipFill>
        <p:spPr bwMode="auto">
          <a:xfrm>
            <a:off x="10290372" y="605357"/>
            <a:ext cx="1905000" cy="140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681C0D0-5470-40F8-8A53-2D159AFA97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9895" y="4995511"/>
            <a:ext cx="3751930" cy="176954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DFB49122-7512-4FD1-BDDC-628B1D153AFF}"/>
              </a:ext>
            </a:extLst>
          </p:cNvPr>
          <p:cNvSpPr txBox="1"/>
          <p:nvPr/>
        </p:nvSpPr>
        <p:spPr>
          <a:xfrm>
            <a:off x="5730994" y="6270690"/>
            <a:ext cx="2572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err="1">
                <a:solidFill>
                  <a:srgbClr val="C00000"/>
                </a:solidFill>
              </a:rPr>
              <a:t>PCRs</a:t>
            </a:r>
            <a:r>
              <a:rPr lang="fr-FR" sz="2000" b="1" dirty="0">
                <a:solidFill>
                  <a:srgbClr val="C00000"/>
                </a:solidFill>
              </a:rPr>
              <a:t> si </a:t>
            </a:r>
            <a:r>
              <a:rPr lang="fr-FR" sz="2000" b="1" dirty="0" err="1">
                <a:solidFill>
                  <a:srgbClr val="C00000"/>
                </a:solidFill>
              </a:rPr>
              <a:t>prlmts</a:t>
            </a:r>
            <a:r>
              <a:rPr lang="fr-FR" sz="2000" b="1" dirty="0">
                <a:solidFill>
                  <a:srgbClr val="C00000"/>
                </a:solidFill>
              </a:rPr>
              <a:t> négatifs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252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205668D-9775-48E0-903C-B466211ACFA7}"/>
              </a:ext>
            </a:extLst>
          </p:cNvPr>
          <p:cNvSpPr txBox="1"/>
          <p:nvPr/>
        </p:nvSpPr>
        <p:spPr>
          <a:xfrm>
            <a:off x="222069" y="85942"/>
            <a:ext cx="6459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Diagnostic microbiologique : quels prélèvements ?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4698E53-1DD4-4095-B059-FAAA58D32A7E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56C756-0A1D-4BAC-86DA-F976D5575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9" y="824483"/>
            <a:ext cx="1665355" cy="160107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A3465D7-515B-4E58-9A2F-D9F9F067FE10}"/>
              </a:ext>
            </a:extLst>
          </p:cNvPr>
          <p:cNvSpPr txBox="1"/>
          <p:nvPr/>
        </p:nvSpPr>
        <p:spPr>
          <a:xfrm>
            <a:off x="2084934" y="1024857"/>
            <a:ext cx="58515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 CRIVASC Lyon</a:t>
            </a:r>
          </a:p>
          <a:p>
            <a:r>
              <a:rPr lang="fr-FR" dirty="0"/>
              <a:t>Cohorte rétrospective 2015-2023</a:t>
            </a:r>
          </a:p>
          <a:p>
            <a:r>
              <a:rPr lang="fr-FR" dirty="0"/>
              <a:t>78 patients opérés</a:t>
            </a:r>
          </a:p>
          <a:p>
            <a:r>
              <a:rPr lang="fr-FR" dirty="0"/>
              <a:t>Anévrysme mycotique aorte native et infection de prothèse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299B395-8245-4EF6-8414-3F10CD4C70A7}"/>
              </a:ext>
            </a:extLst>
          </p:cNvPr>
          <p:cNvSpPr/>
          <p:nvPr/>
        </p:nvSpPr>
        <p:spPr>
          <a:xfrm>
            <a:off x="1430867" y="3284980"/>
            <a:ext cx="1800000" cy="18000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C6C2891-48AA-4DB9-AC86-1CAE06065DCC}"/>
              </a:ext>
            </a:extLst>
          </p:cNvPr>
          <p:cNvSpPr/>
          <p:nvPr/>
        </p:nvSpPr>
        <p:spPr>
          <a:xfrm>
            <a:off x="2235200" y="3284980"/>
            <a:ext cx="1800000" cy="180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A7A1814-D37E-428A-A954-57FDF2FC597E}"/>
              </a:ext>
            </a:extLst>
          </p:cNvPr>
          <p:cNvSpPr/>
          <p:nvPr/>
        </p:nvSpPr>
        <p:spPr>
          <a:xfrm>
            <a:off x="1833034" y="4013113"/>
            <a:ext cx="1800000" cy="180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78A151-24D0-4E22-86FF-583685156E4E}"/>
              </a:ext>
            </a:extLst>
          </p:cNvPr>
          <p:cNvSpPr txBox="1"/>
          <p:nvPr/>
        </p:nvSpPr>
        <p:spPr>
          <a:xfrm>
            <a:off x="183987" y="3361180"/>
            <a:ext cx="125829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6"/>
                </a:solidFill>
              </a:rPr>
              <a:t>Blood cultures</a:t>
            </a:r>
          </a:p>
          <a:p>
            <a:pPr algn="ctr"/>
            <a:r>
              <a:rPr lang="fr-FR" sz="1200" b="1" dirty="0">
                <a:solidFill>
                  <a:schemeClr val="accent6"/>
                </a:solidFill>
              </a:rPr>
              <a:t>n=75 </a:t>
            </a:r>
            <a:r>
              <a:rPr lang="fr-FR" sz="1200" dirty="0">
                <a:solidFill>
                  <a:schemeClr val="accent6"/>
                </a:solidFill>
              </a:rPr>
              <a:t>(96.2%)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C1D400C-C5AB-48AD-BB6A-642695AB6C6A}"/>
              </a:ext>
            </a:extLst>
          </p:cNvPr>
          <p:cNvSpPr txBox="1"/>
          <p:nvPr/>
        </p:nvSpPr>
        <p:spPr>
          <a:xfrm>
            <a:off x="4024588" y="3253458"/>
            <a:ext cx="12534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Intraaortic</a:t>
            </a: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blood cultures</a:t>
            </a:r>
          </a:p>
          <a:p>
            <a:pPr algn="ctr"/>
            <a:r>
              <a:rPr lang="fr-FR" sz="1200" b="1" dirty="0">
                <a:solidFill>
                  <a:srgbClr val="C00000"/>
                </a:solidFill>
              </a:rPr>
              <a:t>n=40 </a:t>
            </a:r>
            <a:r>
              <a:rPr lang="fr-FR" sz="1200" dirty="0">
                <a:solidFill>
                  <a:srgbClr val="C00000"/>
                </a:solidFill>
              </a:rPr>
              <a:t>(51.3%)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02CA6F0-0D26-4D8C-BAAE-BAE533A28B69}"/>
              </a:ext>
            </a:extLst>
          </p:cNvPr>
          <p:cNvSpPr txBox="1"/>
          <p:nvPr/>
        </p:nvSpPr>
        <p:spPr>
          <a:xfrm>
            <a:off x="1817848" y="5850685"/>
            <a:ext cx="183037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1"/>
                </a:solidFill>
              </a:rPr>
              <a:t>Per operative samples</a:t>
            </a:r>
          </a:p>
          <a:p>
            <a:pPr algn="ctr"/>
            <a:r>
              <a:rPr lang="fr-FR" sz="1200" b="1" dirty="0">
                <a:solidFill>
                  <a:schemeClr val="accent1"/>
                </a:solidFill>
              </a:rPr>
              <a:t>n=56 </a:t>
            </a:r>
            <a:r>
              <a:rPr lang="fr-FR" sz="1200" dirty="0">
                <a:solidFill>
                  <a:schemeClr val="accent1"/>
                </a:solidFill>
              </a:rPr>
              <a:t>(71.8%)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B02F3A1-B7FE-45C3-AAD9-0ED22F15CB02}"/>
              </a:ext>
            </a:extLst>
          </p:cNvPr>
          <p:cNvSpPr txBox="1"/>
          <p:nvPr/>
        </p:nvSpPr>
        <p:spPr>
          <a:xfrm>
            <a:off x="1758079" y="380745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9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80E3D-EB31-49A6-8A9A-F33982FBA9AF}"/>
              </a:ext>
            </a:extLst>
          </p:cNvPr>
          <p:cNvSpPr txBox="1"/>
          <p:nvPr/>
        </p:nvSpPr>
        <p:spPr>
          <a:xfrm>
            <a:off x="3431951" y="380745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F60E227-ED58-4B07-B081-A89ABDCA1549}"/>
              </a:ext>
            </a:extLst>
          </p:cNvPr>
          <p:cNvSpPr txBox="1"/>
          <p:nvPr/>
        </p:nvSpPr>
        <p:spPr>
          <a:xfrm>
            <a:off x="3176418" y="460533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3866D62-0ED5-4349-B839-1BB4100B9BB1}"/>
              </a:ext>
            </a:extLst>
          </p:cNvPr>
          <p:cNvSpPr txBox="1"/>
          <p:nvPr/>
        </p:nvSpPr>
        <p:spPr>
          <a:xfrm>
            <a:off x="2550127" y="429755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27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ACD924-017E-4725-9504-4825A430557D}"/>
              </a:ext>
            </a:extLst>
          </p:cNvPr>
          <p:cNvSpPr txBox="1"/>
          <p:nvPr/>
        </p:nvSpPr>
        <p:spPr>
          <a:xfrm>
            <a:off x="2595015" y="52906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A2D910-1FED-4794-8076-17673283E383}"/>
              </a:ext>
            </a:extLst>
          </p:cNvPr>
          <p:cNvSpPr txBox="1"/>
          <p:nvPr/>
        </p:nvSpPr>
        <p:spPr>
          <a:xfrm>
            <a:off x="1972928" y="460190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26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E81EC4A-3CC2-45A3-8FAA-1005D0B9D2E1}"/>
              </a:ext>
            </a:extLst>
          </p:cNvPr>
          <p:cNvSpPr txBox="1"/>
          <p:nvPr/>
        </p:nvSpPr>
        <p:spPr>
          <a:xfrm>
            <a:off x="2549330" y="360740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13</a:t>
            </a:r>
          </a:p>
        </p:txBody>
      </p:sp>
      <p:graphicFrame>
        <p:nvGraphicFramePr>
          <p:cNvPr id="24" name="Objet 23">
            <a:extLst>
              <a:ext uri="{FF2B5EF4-FFF2-40B4-BE49-F238E27FC236}">
                <a16:creationId xmlns:a16="http://schemas.microsoft.com/office/drawing/2014/main" id="{56B733EF-A44B-4DC8-AB2B-E065D077DE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325993"/>
              </p:ext>
            </p:extLst>
          </p:nvPr>
        </p:nvGraphicFramePr>
        <p:xfrm>
          <a:off x="5594671" y="2327039"/>
          <a:ext cx="6497637" cy="476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Prism 5" r:id="rId4" imgW="6496920" imgH="4761000" progId="Prism5.Document">
                  <p:embed/>
                </p:oleObj>
              </mc:Choice>
              <mc:Fallback>
                <p:oleObj name="Prism 5" r:id="rId4" imgW="6496920" imgH="4761000" progId="Prism5.Document">
                  <p:embed/>
                  <p:pic>
                    <p:nvPicPr>
                      <p:cNvPr id="17" name="Objet 16">
                        <a:extLst>
                          <a:ext uri="{FF2B5EF4-FFF2-40B4-BE49-F238E27FC236}">
                            <a16:creationId xmlns:a16="http://schemas.microsoft.com/office/drawing/2014/main" id="{6BE5AF8C-B5E2-4AC0-93D9-5F2400699A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94671" y="2327039"/>
                        <a:ext cx="6497637" cy="4760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ZoneTexte 22">
            <a:extLst>
              <a:ext uri="{FF2B5EF4-FFF2-40B4-BE49-F238E27FC236}">
                <a16:creationId xmlns:a16="http://schemas.microsoft.com/office/drawing/2014/main" id="{3F1E83D9-1C97-4EE1-8198-4E85BB7598C6}"/>
              </a:ext>
            </a:extLst>
          </p:cNvPr>
          <p:cNvSpPr txBox="1"/>
          <p:nvPr/>
        </p:nvSpPr>
        <p:spPr>
          <a:xfrm>
            <a:off x="0" y="6550223"/>
            <a:ext cx="3711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err="1"/>
              <a:t>Soueges</a:t>
            </a:r>
            <a:r>
              <a:rPr lang="fr-FR" sz="1400" i="1" dirty="0"/>
              <a:t> et al CRIVASC Lyon 2026 – Under </a:t>
            </a:r>
            <a:r>
              <a:rPr lang="fr-FR" sz="1400" i="1" dirty="0" err="1"/>
              <a:t>review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4073989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205668D-9775-48E0-903C-B466211ACFA7}"/>
              </a:ext>
            </a:extLst>
          </p:cNvPr>
          <p:cNvSpPr txBox="1"/>
          <p:nvPr/>
        </p:nvSpPr>
        <p:spPr>
          <a:xfrm>
            <a:off x="222069" y="85942"/>
            <a:ext cx="6459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Diagnostic microbiologique : quels prélèvements ?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4698E53-1DD4-4095-B059-FAAA58D32A7E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56C756-0A1D-4BAC-86DA-F976D5575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9" y="824483"/>
            <a:ext cx="1665355" cy="160107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A3465D7-515B-4E58-9A2F-D9F9F067FE10}"/>
              </a:ext>
            </a:extLst>
          </p:cNvPr>
          <p:cNvSpPr txBox="1"/>
          <p:nvPr/>
        </p:nvSpPr>
        <p:spPr>
          <a:xfrm>
            <a:off x="2084934" y="1024857"/>
            <a:ext cx="58515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 CRIVASC Lyon</a:t>
            </a:r>
          </a:p>
          <a:p>
            <a:r>
              <a:rPr lang="fr-FR" dirty="0"/>
              <a:t>Cohorte rétrospective 2015-2023</a:t>
            </a:r>
          </a:p>
          <a:p>
            <a:r>
              <a:rPr lang="fr-FR" dirty="0"/>
              <a:t>78 patients opérés</a:t>
            </a:r>
          </a:p>
          <a:p>
            <a:r>
              <a:rPr lang="fr-FR" dirty="0"/>
              <a:t>Anévrysme mycotique aorte native et infection de prothèse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299B395-8245-4EF6-8414-3F10CD4C70A7}"/>
              </a:ext>
            </a:extLst>
          </p:cNvPr>
          <p:cNvSpPr/>
          <p:nvPr/>
        </p:nvSpPr>
        <p:spPr>
          <a:xfrm>
            <a:off x="1430867" y="3284980"/>
            <a:ext cx="1800000" cy="18000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C6C2891-48AA-4DB9-AC86-1CAE06065DCC}"/>
              </a:ext>
            </a:extLst>
          </p:cNvPr>
          <p:cNvSpPr/>
          <p:nvPr/>
        </p:nvSpPr>
        <p:spPr>
          <a:xfrm>
            <a:off x="2235200" y="3284980"/>
            <a:ext cx="1800000" cy="180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A7A1814-D37E-428A-A954-57FDF2FC597E}"/>
              </a:ext>
            </a:extLst>
          </p:cNvPr>
          <p:cNvSpPr/>
          <p:nvPr/>
        </p:nvSpPr>
        <p:spPr>
          <a:xfrm>
            <a:off x="1833034" y="4013113"/>
            <a:ext cx="1800000" cy="1800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78A151-24D0-4E22-86FF-583685156E4E}"/>
              </a:ext>
            </a:extLst>
          </p:cNvPr>
          <p:cNvSpPr txBox="1"/>
          <p:nvPr/>
        </p:nvSpPr>
        <p:spPr>
          <a:xfrm>
            <a:off x="183987" y="3361180"/>
            <a:ext cx="125829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6"/>
                </a:solidFill>
              </a:rPr>
              <a:t>Blood cultures</a:t>
            </a:r>
          </a:p>
          <a:p>
            <a:pPr algn="ctr"/>
            <a:r>
              <a:rPr lang="fr-FR" sz="1200" b="1" dirty="0">
                <a:solidFill>
                  <a:schemeClr val="accent6"/>
                </a:solidFill>
              </a:rPr>
              <a:t>n=75 </a:t>
            </a:r>
            <a:r>
              <a:rPr lang="fr-FR" sz="1200" dirty="0">
                <a:solidFill>
                  <a:schemeClr val="accent6"/>
                </a:solidFill>
              </a:rPr>
              <a:t>(96.2%)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C1D400C-C5AB-48AD-BB6A-642695AB6C6A}"/>
              </a:ext>
            </a:extLst>
          </p:cNvPr>
          <p:cNvSpPr txBox="1"/>
          <p:nvPr/>
        </p:nvSpPr>
        <p:spPr>
          <a:xfrm>
            <a:off x="4024588" y="3253458"/>
            <a:ext cx="12534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Intraaortic</a:t>
            </a:r>
          </a:p>
          <a:p>
            <a:pPr algn="ctr"/>
            <a:r>
              <a:rPr lang="fr-FR" sz="1400" b="1" dirty="0">
                <a:solidFill>
                  <a:srgbClr val="C00000"/>
                </a:solidFill>
              </a:rPr>
              <a:t>blood cultures</a:t>
            </a:r>
          </a:p>
          <a:p>
            <a:pPr algn="ctr"/>
            <a:r>
              <a:rPr lang="fr-FR" sz="1200" b="1" dirty="0">
                <a:solidFill>
                  <a:srgbClr val="C00000"/>
                </a:solidFill>
              </a:rPr>
              <a:t>n=40 </a:t>
            </a:r>
            <a:r>
              <a:rPr lang="fr-FR" sz="1200" dirty="0">
                <a:solidFill>
                  <a:srgbClr val="C00000"/>
                </a:solidFill>
              </a:rPr>
              <a:t>(51.3%)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02CA6F0-0D26-4D8C-BAAE-BAE533A28B69}"/>
              </a:ext>
            </a:extLst>
          </p:cNvPr>
          <p:cNvSpPr txBox="1"/>
          <p:nvPr/>
        </p:nvSpPr>
        <p:spPr>
          <a:xfrm>
            <a:off x="1817848" y="5850685"/>
            <a:ext cx="183037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1"/>
                </a:solidFill>
              </a:rPr>
              <a:t>Per operative samples</a:t>
            </a:r>
          </a:p>
          <a:p>
            <a:pPr algn="ctr"/>
            <a:r>
              <a:rPr lang="fr-FR" sz="1200" b="1" dirty="0">
                <a:solidFill>
                  <a:schemeClr val="accent1"/>
                </a:solidFill>
              </a:rPr>
              <a:t>n=56 </a:t>
            </a:r>
            <a:r>
              <a:rPr lang="fr-FR" sz="1200" dirty="0">
                <a:solidFill>
                  <a:schemeClr val="accent1"/>
                </a:solidFill>
              </a:rPr>
              <a:t>(71.8%)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B02F3A1-B7FE-45C3-AAD9-0ED22F15CB02}"/>
              </a:ext>
            </a:extLst>
          </p:cNvPr>
          <p:cNvSpPr txBox="1"/>
          <p:nvPr/>
        </p:nvSpPr>
        <p:spPr>
          <a:xfrm>
            <a:off x="1758079" y="380745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9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2A80E3D-EB31-49A6-8A9A-F33982FBA9AF}"/>
              </a:ext>
            </a:extLst>
          </p:cNvPr>
          <p:cNvSpPr txBox="1"/>
          <p:nvPr/>
        </p:nvSpPr>
        <p:spPr>
          <a:xfrm>
            <a:off x="3431951" y="380745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F60E227-ED58-4B07-B081-A89ABDCA1549}"/>
              </a:ext>
            </a:extLst>
          </p:cNvPr>
          <p:cNvSpPr txBox="1"/>
          <p:nvPr/>
        </p:nvSpPr>
        <p:spPr>
          <a:xfrm>
            <a:off x="3176418" y="460533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3866D62-0ED5-4349-B839-1BB4100B9BB1}"/>
              </a:ext>
            </a:extLst>
          </p:cNvPr>
          <p:cNvSpPr txBox="1"/>
          <p:nvPr/>
        </p:nvSpPr>
        <p:spPr>
          <a:xfrm>
            <a:off x="2550127" y="429755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27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ACD924-017E-4725-9504-4825A430557D}"/>
              </a:ext>
            </a:extLst>
          </p:cNvPr>
          <p:cNvSpPr txBox="1"/>
          <p:nvPr/>
        </p:nvSpPr>
        <p:spPr>
          <a:xfrm>
            <a:off x="2595015" y="52906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A2D910-1FED-4794-8076-17673283E383}"/>
              </a:ext>
            </a:extLst>
          </p:cNvPr>
          <p:cNvSpPr txBox="1"/>
          <p:nvPr/>
        </p:nvSpPr>
        <p:spPr>
          <a:xfrm>
            <a:off x="1972928" y="460190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26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E81EC4A-3CC2-45A3-8FAA-1005D0B9D2E1}"/>
              </a:ext>
            </a:extLst>
          </p:cNvPr>
          <p:cNvSpPr txBox="1"/>
          <p:nvPr/>
        </p:nvSpPr>
        <p:spPr>
          <a:xfrm>
            <a:off x="2549330" y="360740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13</a:t>
            </a:r>
          </a:p>
        </p:txBody>
      </p:sp>
      <p:graphicFrame>
        <p:nvGraphicFramePr>
          <p:cNvPr id="24" name="Objet 23">
            <a:extLst>
              <a:ext uri="{FF2B5EF4-FFF2-40B4-BE49-F238E27FC236}">
                <a16:creationId xmlns:a16="http://schemas.microsoft.com/office/drawing/2014/main" id="{56B733EF-A44B-4DC8-AB2B-E065D077DE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94671" y="2327039"/>
          <a:ext cx="6497637" cy="476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Prism 5" r:id="rId4" imgW="6496920" imgH="4761000" progId="Prism5.Document">
                  <p:embed/>
                </p:oleObj>
              </mc:Choice>
              <mc:Fallback>
                <p:oleObj name="Prism 5" r:id="rId4" imgW="6496920" imgH="4761000" progId="Prism5.Document">
                  <p:embed/>
                  <p:pic>
                    <p:nvPicPr>
                      <p:cNvPr id="24" name="Objet 23">
                        <a:extLst>
                          <a:ext uri="{FF2B5EF4-FFF2-40B4-BE49-F238E27FC236}">
                            <a16:creationId xmlns:a16="http://schemas.microsoft.com/office/drawing/2014/main" id="{56B733EF-A44B-4DC8-AB2B-E065D077DE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94671" y="2327039"/>
                        <a:ext cx="6497637" cy="4760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82CF5BD0-5164-4583-83F3-91D8DF95C6EA}"/>
              </a:ext>
            </a:extLst>
          </p:cNvPr>
          <p:cNvSpPr/>
          <p:nvPr/>
        </p:nvSpPr>
        <p:spPr>
          <a:xfrm>
            <a:off x="4053463" y="3272709"/>
            <a:ext cx="1224610" cy="68863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A6D582-866B-451E-BC6B-4EAB49E943C7}"/>
              </a:ext>
            </a:extLst>
          </p:cNvPr>
          <p:cNvSpPr txBox="1"/>
          <p:nvPr/>
        </p:nvSpPr>
        <p:spPr>
          <a:xfrm>
            <a:off x="3493911" y="4952084"/>
            <a:ext cx="234371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Seule source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diagnostique : 15%</a:t>
            </a:r>
          </a:p>
          <a:p>
            <a:pPr algn="ctr"/>
            <a:r>
              <a:rPr lang="fr-FR" sz="1400" dirty="0"/>
              <a:t>(malgré autres prélèvements)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177594B-119C-46DD-B868-FA0B21AD66BD}"/>
              </a:ext>
            </a:extLst>
          </p:cNvPr>
          <p:cNvCxnSpPr/>
          <p:nvPr/>
        </p:nvCxnSpPr>
        <p:spPr>
          <a:xfrm>
            <a:off x="4651330" y="4123053"/>
            <a:ext cx="0" cy="7415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F5C33A1A-7663-488E-871D-C4A063983928}"/>
              </a:ext>
            </a:extLst>
          </p:cNvPr>
          <p:cNvSpPr txBox="1"/>
          <p:nvPr/>
        </p:nvSpPr>
        <p:spPr>
          <a:xfrm>
            <a:off x="0" y="6550223"/>
            <a:ext cx="3711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err="1"/>
              <a:t>Soueges</a:t>
            </a:r>
            <a:r>
              <a:rPr lang="fr-FR" sz="1400" i="1" dirty="0"/>
              <a:t> et al CRIVASC Lyon 2026 – Under </a:t>
            </a:r>
            <a:r>
              <a:rPr lang="fr-FR" sz="1400" i="1" dirty="0" err="1"/>
              <a:t>review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792387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205668D-9775-48E0-903C-B466211ACFA7}"/>
              </a:ext>
            </a:extLst>
          </p:cNvPr>
          <p:cNvSpPr txBox="1"/>
          <p:nvPr/>
        </p:nvSpPr>
        <p:spPr>
          <a:xfrm>
            <a:off x="222069" y="85942"/>
            <a:ext cx="6459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Diagnostic microbiologique : quels prélèvements ?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4698E53-1DD4-4095-B059-FAAA58D32A7E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2356C756-0A1D-4BAC-86DA-F976D5575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824483"/>
            <a:ext cx="1665355" cy="160107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5F434D-41EE-4135-A671-5FE9FEAA5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17" y="1227198"/>
            <a:ext cx="10781458" cy="56308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7880DC-D331-4E6E-9CAD-26184E90119A}"/>
              </a:ext>
            </a:extLst>
          </p:cNvPr>
          <p:cNvSpPr txBox="1"/>
          <p:nvPr/>
        </p:nvSpPr>
        <p:spPr>
          <a:xfrm>
            <a:off x="2310063" y="699354"/>
            <a:ext cx="3999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Proportion de pathogènes diagnostiqués</a:t>
            </a:r>
          </a:p>
          <a:p>
            <a:pPr algn="ctr"/>
            <a:r>
              <a:rPr lang="fr-FR" dirty="0"/>
              <a:t>selon le type de prélèvement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226D4C8-3C21-489F-9725-2C081EE5B9D5}"/>
              </a:ext>
            </a:extLst>
          </p:cNvPr>
          <p:cNvSpPr txBox="1"/>
          <p:nvPr/>
        </p:nvSpPr>
        <p:spPr>
          <a:xfrm>
            <a:off x="7174902" y="699354"/>
            <a:ext cx="4884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Proportion de positivité des types de prélèvement</a:t>
            </a:r>
          </a:p>
          <a:p>
            <a:pPr algn="ctr"/>
            <a:r>
              <a:rPr lang="fr-FR" dirty="0"/>
              <a:t>selon le pathogène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907043-F9DA-4E04-8740-DD4D76434E83}"/>
              </a:ext>
            </a:extLst>
          </p:cNvPr>
          <p:cNvSpPr txBox="1"/>
          <p:nvPr/>
        </p:nvSpPr>
        <p:spPr>
          <a:xfrm>
            <a:off x="0" y="6550223"/>
            <a:ext cx="3711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err="1"/>
              <a:t>Soueges</a:t>
            </a:r>
            <a:r>
              <a:rPr lang="fr-FR" sz="1400" i="1" dirty="0"/>
              <a:t> et al CRIVASC Lyon 2026 – Under </a:t>
            </a:r>
            <a:r>
              <a:rPr lang="fr-FR" sz="1400" i="1" dirty="0" err="1"/>
              <a:t>review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483813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2DA2930-C902-4FCC-A6BD-E97781C178DA}"/>
              </a:ext>
            </a:extLst>
          </p:cNvPr>
          <p:cNvSpPr txBox="1"/>
          <p:nvPr/>
        </p:nvSpPr>
        <p:spPr>
          <a:xfrm>
            <a:off x="222069" y="85942"/>
            <a:ext cx="617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ciblée : impact des anti-biofilms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515AF21-302E-4150-AF5F-2A3417F53C56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4" name="Picture 4" descr="AlboGraft Polyester Vascular Graft from LeMaitre : Get Quote, RFQ, Price or  Buy">
            <a:extLst>
              <a:ext uri="{FF2B5EF4-FFF2-40B4-BE49-F238E27FC236}">
                <a16:creationId xmlns:a16="http://schemas.microsoft.com/office/drawing/2014/main" id="{036A7CC2-300E-41C4-8001-FF71251A9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6459">
            <a:off x="140889" y="1556878"/>
            <a:ext cx="328612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2F212CDD-AF43-4D7C-8B5F-CDE1AE612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434" y="2160697"/>
            <a:ext cx="2376263" cy="258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243A9350-0F58-4636-9648-940C222D2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629" y="995176"/>
            <a:ext cx="6806937" cy="1154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1393AC44-0CC3-4E32-AFA3-F7EE03DC5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175" y="2450696"/>
            <a:ext cx="4355977" cy="4368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>
            <a:extLst>
              <a:ext uri="{FF2B5EF4-FFF2-40B4-BE49-F238E27FC236}">
                <a16:creationId xmlns:a16="http://schemas.microsoft.com/office/drawing/2014/main" id="{91D39972-EA54-421C-8C8D-C09AE1B0D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168" y="2492896"/>
            <a:ext cx="4320480" cy="410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4870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27" y="3511006"/>
            <a:ext cx="9053345" cy="3346994"/>
          </a:xfrm>
          <a:prstGeom prst="rect">
            <a:avLst/>
          </a:prstGeom>
        </p:spPr>
      </p:pic>
      <p:pic>
        <p:nvPicPr>
          <p:cNvPr id="24" name="Picture 4" descr="AlboGraft Polyester Vascular Graft from LeMaitre : Get Quote, RFQ, Price or  Bu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6459">
            <a:off x="140889" y="1556878"/>
            <a:ext cx="328612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à coins arrondis 27"/>
          <p:cNvSpPr/>
          <p:nvPr/>
        </p:nvSpPr>
        <p:spPr>
          <a:xfrm>
            <a:off x="9446727" y="5587112"/>
            <a:ext cx="2467769" cy="648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BIOFILM</a:t>
            </a: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434" y="2160697"/>
            <a:ext cx="2376263" cy="258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629" y="995176"/>
            <a:ext cx="6806937" cy="1154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7" t="25595" r="28452" b="20217"/>
          <a:stretch/>
        </p:blipFill>
        <p:spPr bwMode="auto">
          <a:xfrm>
            <a:off x="2861853" y="2463774"/>
            <a:ext cx="3572692" cy="243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47A955B-565A-4930-9048-966A6BACD389}"/>
              </a:ext>
            </a:extLst>
          </p:cNvPr>
          <p:cNvSpPr txBox="1"/>
          <p:nvPr/>
        </p:nvSpPr>
        <p:spPr>
          <a:xfrm>
            <a:off x="222069" y="85942"/>
            <a:ext cx="617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ciblée : impact des anti-biofilms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78CD9C1-B1CE-4C39-9B1B-83B0354FF06D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851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27" y="3511006"/>
            <a:ext cx="9053345" cy="334699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9" y="796404"/>
            <a:ext cx="5039428" cy="170521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525" y="715849"/>
            <a:ext cx="2981202" cy="25483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018" y="2392433"/>
            <a:ext cx="2190571" cy="2332341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4519458" y="4656534"/>
            <a:ext cx="19078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 err="1"/>
              <a:t>Menzies</a:t>
            </a:r>
            <a:r>
              <a:rPr lang="fr-FR" sz="1000" i="1" dirty="0"/>
              <a:t> et al, Infect Immun 1998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9446727" y="5587112"/>
            <a:ext cx="2467769" cy="648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BIOFILM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9446727" y="1426777"/>
            <a:ext cx="2467769" cy="648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RESERVOIR INTRACELLULAIRE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3FE4A4-AE14-4990-8606-D5088CD5BC9E}"/>
              </a:ext>
            </a:extLst>
          </p:cNvPr>
          <p:cNvSpPr txBox="1"/>
          <p:nvPr/>
        </p:nvSpPr>
        <p:spPr>
          <a:xfrm>
            <a:off x="222069" y="85942"/>
            <a:ext cx="617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ciblée : impact des anti-biofilms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683DF8B-F216-41CA-B8AE-7218896F24F5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752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/>
        </p:nvCxnSpPr>
        <p:spPr>
          <a:xfrm>
            <a:off x="10680611" y="1901366"/>
            <a:ext cx="0" cy="391258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27" y="3511006"/>
            <a:ext cx="9053345" cy="334699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9" y="796404"/>
            <a:ext cx="5039428" cy="170521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525" y="715849"/>
            <a:ext cx="2981202" cy="25483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018" y="2392433"/>
            <a:ext cx="2190571" cy="2332341"/>
          </a:xfrm>
          <a:prstGeom prst="rect">
            <a:avLst/>
          </a:prstGeom>
        </p:spPr>
      </p:pic>
      <p:sp>
        <p:nvSpPr>
          <p:cNvPr id="13" name="Rectangle à coins arrondis 12"/>
          <p:cNvSpPr/>
          <p:nvPr/>
        </p:nvSpPr>
        <p:spPr>
          <a:xfrm>
            <a:off x="9446727" y="5587112"/>
            <a:ext cx="2467769" cy="648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BIOFILM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9446727" y="1426777"/>
            <a:ext cx="2467769" cy="6480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RESERVOIR INTRACELLULAIRE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9860611" y="2861448"/>
            <a:ext cx="164000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ECHAPPEMENT</a:t>
            </a:r>
          </a:p>
          <a:p>
            <a:pPr algn="ctr"/>
            <a:r>
              <a:rPr lang="fr-FR" b="1" dirty="0"/>
              <a:t>IMMUNITAIRE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0023927" y="3751360"/>
            <a:ext cx="131337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ANTIBIO</a:t>
            </a:r>
          </a:p>
          <a:p>
            <a:pPr algn="ctr"/>
            <a:r>
              <a:rPr lang="fr-FR" b="1" dirty="0"/>
              <a:t>TOLERANCE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519458" y="4656534"/>
            <a:ext cx="19078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 err="1"/>
              <a:t>Menzies</a:t>
            </a:r>
            <a:r>
              <a:rPr lang="fr-FR" sz="1000" i="1" dirty="0"/>
              <a:t> et al, Infect Immun 1998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3BFC2FD-254D-4CCF-82CA-C4FE2907DB8B}"/>
              </a:ext>
            </a:extLst>
          </p:cNvPr>
          <p:cNvSpPr txBox="1"/>
          <p:nvPr/>
        </p:nvSpPr>
        <p:spPr>
          <a:xfrm>
            <a:off x="222069" y="85942"/>
            <a:ext cx="617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ciblée : impact des anti-biofilms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8345A2B-C8C8-4017-9B62-D6888EB0ADAC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530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27" y="3511006"/>
            <a:ext cx="9053345" cy="334699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9" y="796404"/>
            <a:ext cx="5039428" cy="170521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525" y="715849"/>
            <a:ext cx="2981202" cy="254834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018" y="2392433"/>
            <a:ext cx="2190571" cy="2332341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4519458" y="4656534"/>
            <a:ext cx="19078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 err="1"/>
              <a:t>Menzies</a:t>
            </a:r>
            <a:r>
              <a:rPr lang="fr-FR" sz="1000" i="1" dirty="0"/>
              <a:t> et al, Infect Immun 1998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9598408" y="2770495"/>
            <a:ext cx="22704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FLUOROQUINOLONES</a:t>
            </a:r>
          </a:p>
          <a:p>
            <a:pPr algn="ctr"/>
            <a:r>
              <a:rPr lang="fr-FR" b="1" dirty="0"/>
              <a:t>–––</a:t>
            </a:r>
          </a:p>
          <a:p>
            <a:pPr algn="ctr"/>
            <a:r>
              <a:rPr lang="fr-FR" b="1" dirty="0"/>
              <a:t>RIFAMPICINE</a:t>
            </a:r>
          </a:p>
          <a:p>
            <a:pPr algn="ctr"/>
            <a:r>
              <a:rPr lang="fr-FR" b="1" dirty="0"/>
              <a:t>DAPTOMYCINE</a:t>
            </a:r>
          </a:p>
        </p:txBody>
      </p:sp>
      <p:sp>
        <p:nvSpPr>
          <p:cNvPr id="18" name="Éclair 17"/>
          <p:cNvSpPr/>
          <p:nvPr/>
        </p:nvSpPr>
        <p:spPr>
          <a:xfrm rot="9543229">
            <a:off x="8915499" y="1924648"/>
            <a:ext cx="736979" cy="1109545"/>
          </a:xfrm>
          <a:prstGeom prst="lightningBol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Éclair 19"/>
          <p:cNvSpPr/>
          <p:nvPr/>
        </p:nvSpPr>
        <p:spPr>
          <a:xfrm rot="5182474">
            <a:off x="8881066" y="3515409"/>
            <a:ext cx="736979" cy="1109545"/>
          </a:xfrm>
          <a:prstGeom prst="lightningBol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9550367" y="2676796"/>
            <a:ext cx="2432367" cy="129402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C2B78D9-875E-4844-AC79-96C4ABBCF402}"/>
              </a:ext>
            </a:extLst>
          </p:cNvPr>
          <p:cNvSpPr txBox="1"/>
          <p:nvPr/>
        </p:nvSpPr>
        <p:spPr>
          <a:xfrm>
            <a:off x="222069" y="85942"/>
            <a:ext cx="617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ciblée : impact des anti-biofilms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5454796-547A-41F9-BF8F-204FDA9F1F78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6659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472" y="1067022"/>
            <a:ext cx="6710994" cy="190619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21" y="3022130"/>
            <a:ext cx="4464495" cy="27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1317335" y="3756253"/>
            <a:ext cx="974891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Tx/>
              <a:buChar char="-"/>
            </a:pPr>
            <a:r>
              <a:rPr lang="fr-FR" sz="2200" b="1" u="sng" dirty="0">
                <a:solidFill>
                  <a:srgbClr val="C00000"/>
                </a:solidFill>
              </a:rPr>
              <a:t>Aucun antibiotique n’a permis l’éradication</a:t>
            </a:r>
            <a:r>
              <a:rPr lang="fr-FR" sz="2200" b="1" dirty="0">
                <a:solidFill>
                  <a:srgbClr val="C00000"/>
                </a:solidFill>
              </a:rPr>
              <a:t> </a:t>
            </a:r>
            <a:r>
              <a:rPr lang="fr-FR" sz="2200" dirty="0"/>
              <a:t>(quelque soit la concentration)</a:t>
            </a:r>
          </a:p>
          <a:p>
            <a:pPr marL="342900" indent="-342900">
              <a:lnSpc>
                <a:spcPct val="200000"/>
              </a:lnSpc>
              <a:buFontTx/>
              <a:buChar char="-"/>
            </a:pPr>
            <a:r>
              <a:rPr lang="fr-FR" sz="2200" dirty="0"/>
              <a:t>Concentrations élevées nécessaires pour faire baisser la charge bactérienne </a:t>
            </a:r>
          </a:p>
          <a:p>
            <a:pPr marL="342900" indent="-342900">
              <a:lnSpc>
                <a:spcPct val="200000"/>
              </a:lnSpc>
              <a:buFontTx/>
              <a:buChar char="-"/>
            </a:pPr>
            <a:r>
              <a:rPr lang="fr-FR" sz="2200" dirty="0"/>
              <a:t>Rifampicine précocement efficace, mais apparition de souches résistantes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166B15A-71B8-49E0-9AA2-EE8BB6623709}"/>
              </a:ext>
            </a:extLst>
          </p:cNvPr>
          <p:cNvSpPr txBox="1"/>
          <p:nvPr/>
        </p:nvSpPr>
        <p:spPr>
          <a:xfrm>
            <a:off x="222069" y="85942"/>
            <a:ext cx="617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ciblée : impact des anti-biofilms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5804639-71C1-4BC2-A9F3-EF217BDF02FA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575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4" t="34994" r="24363" b="47888"/>
          <a:stretch/>
        </p:blipFill>
        <p:spPr bwMode="auto">
          <a:xfrm>
            <a:off x="222069" y="955683"/>
            <a:ext cx="5073262" cy="14731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4" t="52112" r="10940" b="30769"/>
          <a:stretch/>
        </p:blipFill>
        <p:spPr bwMode="auto">
          <a:xfrm>
            <a:off x="222070" y="2595486"/>
            <a:ext cx="6833824" cy="163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t="2841"/>
          <a:stretch/>
        </p:blipFill>
        <p:spPr>
          <a:xfrm>
            <a:off x="3490070" y="4228376"/>
            <a:ext cx="5158853" cy="260548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BF5DC7A-A5D7-4D3A-91EB-ABF9570F1258}"/>
              </a:ext>
            </a:extLst>
          </p:cNvPr>
          <p:cNvSpPr txBox="1"/>
          <p:nvPr/>
        </p:nvSpPr>
        <p:spPr>
          <a:xfrm>
            <a:off x="222069" y="85942"/>
            <a:ext cx="617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ciblée : impact des anti-biofilms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037B285-0A1A-46F2-A66A-6B208C24CC14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244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5" t="23651" r="18881" b="15384"/>
          <a:stretch/>
        </p:blipFill>
        <p:spPr bwMode="auto">
          <a:xfrm>
            <a:off x="4508279" y="2595484"/>
            <a:ext cx="7586998" cy="416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4" t="34994" r="24363" b="47888"/>
          <a:stretch/>
        </p:blipFill>
        <p:spPr bwMode="auto">
          <a:xfrm>
            <a:off x="222069" y="955683"/>
            <a:ext cx="5073262" cy="14731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4" t="52112" r="10940" b="30769"/>
          <a:stretch/>
        </p:blipFill>
        <p:spPr bwMode="auto">
          <a:xfrm>
            <a:off x="222070" y="2595486"/>
            <a:ext cx="6833824" cy="163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7" t="26012" r="27910" b="57199"/>
          <a:stretch/>
        </p:blipFill>
        <p:spPr bwMode="auto">
          <a:xfrm>
            <a:off x="5419157" y="955683"/>
            <a:ext cx="6489124" cy="114607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69" y="4572499"/>
            <a:ext cx="4122076" cy="16466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97B706C-2081-4E59-AB5D-AB0CE6BCF1DB}"/>
              </a:ext>
            </a:extLst>
          </p:cNvPr>
          <p:cNvSpPr txBox="1"/>
          <p:nvPr/>
        </p:nvSpPr>
        <p:spPr>
          <a:xfrm>
            <a:off x="222069" y="85942"/>
            <a:ext cx="617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ciblée : impact des anti-biofilms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A4A2780-8DEB-47FA-88E6-CFEC0F5FA53B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921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69" y="749050"/>
            <a:ext cx="7666337" cy="118237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305" y="2075112"/>
            <a:ext cx="10088383" cy="45250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60060" y="2157000"/>
            <a:ext cx="736979" cy="4356000"/>
          </a:xfrm>
          <a:prstGeom prst="rect">
            <a:avLst/>
          </a:prstGeom>
          <a:solidFill>
            <a:srgbClr val="FF0000">
              <a:alpha val="30196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499814" y="4435766"/>
            <a:ext cx="2484000" cy="828000"/>
          </a:xfrm>
          <a:prstGeom prst="rect">
            <a:avLst/>
          </a:prstGeom>
          <a:solidFill>
            <a:schemeClr val="accent6">
              <a:lumMod val="75000"/>
              <a:alpha val="30196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5493013" y="4956656"/>
            <a:ext cx="2484000" cy="828000"/>
          </a:xfrm>
          <a:prstGeom prst="rect">
            <a:avLst/>
          </a:prstGeom>
          <a:solidFill>
            <a:schemeClr val="accent6">
              <a:lumMod val="75000"/>
              <a:alpha val="30196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72F5D2-82F9-4C56-B7A9-6ED3933F761C}"/>
              </a:ext>
            </a:extLst>
          </p:cNvPr>
          <p:cNvSpPr txBox="1"/>
          <p:nvPr/>
        </p:nvSpPr>
        <p:spPr>
          <a:xfrm>
            <a:off x="222069" y="85942"/>
            <a:ext cx="617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Antibiothérapie ciblée : impact des anti-biofilms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4F6B98C-F686-4EEA-897D-FE380C5B5C9A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059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5540993" y="3271235"/>
            <a:ext cx="2107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Ablation du matériel</a:t>
            </a:r>
          </a:p>
          <a:p>
            <a:pPr algn="ctr"/>
            <a:r>
              <a:rPr lang="fr-FR" dirty="0"/>
              <a:t>Allogreffe (?)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783271" y="4748576"/>
            <a:ext cx="1623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6 sem</a:t>
            </a:r>
          </a:p>
          <a:p>
            <a:pPr algn="ctr"/>
            <a:r>
              <a:rPr lang="fr-FR" dirty="0"/>
              <a:t>(10-14 jours IV)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8060147" y="3271235"/>
            <a:ext cx="1024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Nouvelle</a:t>
            </a:r>
          </a:p>
          <a:p>
            <a:r>
              <a:rPr lang="fr-FR" dirty="0"/>
              <a:t>prothèse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8170496" y="4887075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3 mois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9631928" y="3132735"/>
            <a:ext cx="21504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Ablation partielle</a:t>
            </a:r>
          </a:p>
          <a:p>
            <a:pPr algn="ctr"/>
            <a:r>
              <a:rPr lang="fr-FR" dirty="0"/>
              <a:t>Absence de chirurgie</a:t>
            </a:r>
          </a:p>
          <a:p>
            <a:pPr algn="ctr"/>
            <a:r>
              <a:rPr lang="fr-FR" dirty="0" err="1"/>
              <a:t>Endoprothèse</a:t>
            </a:r>
            <a:r>
              <a:rPr lang="fr-FR" dirty="0"/>
              <a:t> (?)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9725706" y="4610076"/>
            <a:ext cx="19629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6 sem </a:t>
            </a:r>
            <a:r>
              <a:rPr lang="fr-FR" dirty="0" err="1"/>
              <a:t>ttt</a:t>
            </a:r>
            <a:r>
              <a:rPr lang="fr-FR" dirty="0"/>
              <a:t> d’attaque</a:t>
            </a:r>
          </a:p>
          <a:p>
            <a:pPr algn="ctr"/>
            <a:r>
              <a:rPr lang="fr-FR" dirty="0"/>
              <a:t>puis traitement</a:t>
            </a:r>
          </a:p>
          <a:p>
            <a:pPr algn="ctr"/>
            <a:r>
              <a:rPr lang="fr-FR" dirty="0"/>
              <a:t>suppressif 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540993" y="1228130"/>
            <a:ext cx="5574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Chirurgie optimale </a:t>
            </a:r>
            <a:r>
              <a:rPr lang="fr-FR" dirty="0">
                <a:sym typeface="Symbol" panose="05050102010706020507" pitchFamily="18" charset="2"/>
              </a:rPr>
              <a:t> 4-6 sem (dont 2 sem IV)</a:t>
            </a:r>
          </a:p>
          <a:p>
            <a:r>
              <a:rPr lang="fr-FR" dirty="0">
                <a:sym typeface="Symbol" panose="05050102010706020507" pitchFamily="18" charset="2"/>
              </a:rPr>
              <a:t>Nouvelle prothèse  6 sem ? 3 mois ? 6 mois ? 12 mois ?</a:t>
            </a:r>
          </a:p>
          <a:p>
            <a:r>
              <a:rPr lang="fr-FR" dirty="0">
                <a:sym typeface="Symbol" panose="05050102010706020507" pitchFamily="18" charset="2"/>
              </a:rPr>
              <a:t>Pas de chirurgie  antibiothérapie suppressive</a:t>
            </a:r>
            <a:endParaRPr lang="fr-FR" dirty="0"/>
          </a:p>
        </p:txBody>
      </p:sp>
      <p:cxnSp>
        <p:nvCxnSpPr>
          <p:cNvPr id="27" name="Connecteur droit avec flèche 26"/>
          <p:cNvCxnSpPr>
            <a:stCxn id="17" idx="2"/>
            <a:endCxn id="18" idx="0"/>
          </p:cNvCxnSpPr>
          <p:nvPr/>
        </p:nvCxnSpPr>
        <p:spPr>
          <a:xfrm>
            <a:off x="6594968" y="3917566"/>
            <a:ext cx="0" cy="8310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19" idx="2"/>
            <a:endCxn id="20" idx="0"/>
          </p:cNvCxnSpPr>
          <p:nvPr/>
        </p:nvCxnSpPr>
        <p:spPr>
          <a:xfrm flipH="1">
            <a:off x="8572209" y="3917566"/>
            <a:ext cx="2" cy="969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21" idx="2"/>
            <a:endCxn id="22" idx="0"/>
          </p:cNvCxnSpPr>
          <p:nvPr/>
        </p:nvCxnSpPr>
        <p:spPr>
          <a:xfrm>
            <a:off x="10707158" y="4056065"/>
            <a:ext cx="2" cy="554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404513" y="2797791"/>
            <a:ext cx="6650835" cy="301615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758CC70-B6F1-4F1F-94A4-E1ED5FA2DA84}"/>
              </a:ext>
            </a:extLst>
          </p:cNvPr>
          <p:cNvSpPr txBox="1"/>
          <p:nvPr/>
        </p:nvSpPr>
        <p:spPr>
          <a:xfrm>
            <a:off x="222069" y="85942"/>
            <a:ext cx="3875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Quelle durée de traitement ? 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44948D38-BC50-4605-9C59-B50C56EC0688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ACDB06B-97A6-403A-A01A-6256B5470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18" y="2590784"/>
            <a:ext cx="4363126" cy="205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90EC84-D42A-4A3E-BE7A-99BF62557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43" y="4642784"/>
            <a:ext cx="4281277" cy="16816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63D1E0-0166-4AF7-A668-06AA76F8D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42" y="964986"/>
            <a:ext cx="4293855" cy="166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29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726" y="901989"/>
            <a:ext cx="6525536" cy="161947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271" y="1895267"/>
            <a:ext cx="2695951" cy="52394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407868" y="3768084"/>
            <a:ext cx="2325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5 patients par semaine</a:t>
            </a:r>
          </a:p>
          <a:p>
            <a:pPr algn="ctr"/>
            <a:r>
              <a:rPr lang="fr-FR" dirty="0">
                <a:sym typeface="Symbol" panose="05050102010706020507" pitchFamily="18" charset="2"/>
              </a:rPr>
              <a:t> </a:t>
            </a:r>
            <a:r>
              <a:rPr lang="fr-FR" dirty="0"/>
              <a:t>250 dossiers par an</a:t>
            </a:r>
          </a:p>
        </p:txBody>
      </p:sp>
      <p:grpSp>
        <p:nvGrpSpPr>
          <p:cNvPr id="10" name="Google Shape;10374;p70"/>
          <p:cNvGrpSpPr/>
          <p:nvPr/>
        </p:nvGrpSpPr>
        <p:grpSpPr>
          <a:xfrm>
            <a:off x="2835517" y="3370775"/>
            <a:ext cx="1440000" cy="1440000"/>
            <a:chOff x="4891198" y="2925108"/>
            <a:chExt cx="334634" cy="334634"/>
          </a:xfrm>
        </p:grpSpPr>
        <p:sp>
          <p:nvSpPr>
            <p:cNvPr id="11" name="Google Shape;10375;p70"/>
            <p:cNvSpPr/>
            <p:nvPr/>
          </p:nvSpPr>
          <p:spPr>
            <a:xfrm>
              <a:off x="5001830" y="2925108"/>
              <a:ext cx="113338" cy="150831"/>
            </a:xfrm>
            <a:custGeom>
              <a:avLst/>
              <a:gdLst/>
              <a:ahLst/>
              <a:cxnLst/>
              <a:rect l="l" t="t" r="r" b="b"/>
              <a:pathLst>
                <a:path w="3561" h="4739" extrusionOk="0">
                  <a:moveTo>
                    <a:pt x="1822" y="333"/>
                  </a:moveTo>
                  <a:cubicBezTo>
                    <a:pt x="2251" y="333"/>
                    <a:pt x="2596" y="691"/>
                    <a:pt x="2596" y="1107"/>
                  </a:cubicBezTo>
                  <a:lnTo>
                    <a:pt x="2596" y="1214"/>
                  </a:lnTo>
                  <a:lnTo>
                    <a:pt x="2573" y="1214"/>
                  </a:lnTo>
                  <a:cubicBezTo>
                    <a:pt x="2358" y="1155"/>
                    <a:pt x="2275" y="857"/>
                    <a:pt x="2263" y="857"/>
                  </a:cubicBezTo>
                  <a:cubicBezTo>
                    <a:pt x="2251" y="798"/>
                    <a:pt x="2203" y="738"/>
                    <a:pt x="2132" y="738"/>
                  </a:cubicBezTo>
                  <a:cubicBezTo>
                    <a:pt x="2119" y="733"/>
                    <a:pt x="2105" y="731"/>
                    <a:pt x="2092" y="731"/>
                  </a:cubicBezTo>
                  <a:cubicBezTo>
                    <a:pt x="2043" y="731"/>
                    <a:pt x="1993" y="761"/>
                    <a:pt x="1965" y="798"/>
                  </a:cubicBezTo>
                  <a:cubicBezTo>
                    <a:pt x="1668" y="1214"/>
                    <a:pt x="1001" y="1214"/>
                    <a:pt x="1001" y="1214"/>
                  </a:cubicBezTo>
                  <a:lnTo>
                    <a:pt x="953" y="1214"/>
                  </a:lnTo>
                  <a:lnTo>
                    <a:pt x="965" y="1107"/>
                  </a:lnTo>
                  <a:cubicBezTo>
                    <a:pt x="965" y="679"/>
                    <a:pt x="1322" y="333"/>
                    <a:pt x="1739" y="333"/>
                  </a:cubicBezTo>
                  <a:close/>
                  <a:moveTo>
                    <a:pt x="2739" y="1655"/>
                  </a:moveTo>
                  <a:cubicBezTo>
                    <a:pt x="2775" y="1691"/>
                    <a:pt x="2775" y="1715"/>
                    <a:pt x="2775" y="1750"/>
                  </a:cubicBezTo>
                  <a:cubicBezTo>
                    <a:pt x="2775" y="1786"/>
                    <a:pt x="2751" y="1834"/>
                    <a:pt x="2703" y="1845"/>
                  </a:cubicBezTo>
                  <a:lnTo>
                    <a:pt x="2703" y="1655"/>
                  </a:lnTo>
                  <a:close/>
                  <a:moveTo>
                    <a:pt x="846" y="1667"/>
                  </a:moveTo>
                  <a:lnTo>
                    <a:pt x="846" y="1881"/>
                  </a:lnTo>
                  <a:cubicBezTo>
                    <a:pt x="822" y="1845"/>
                    <a:pt x="787" y="1822"/>
                    <a:pt x="787" y="1762"/>
                  </a:cubicBezTo>
                  <a:cubicBezTo>
                    <a:pt x="787" y="1715"/>
                    <a:pt x="810" y="1691"/>
                    <a:pt x="822" y="1667"/>
                  </a:cubicBezTo>
                  <a:close/>
                  <a:moveTo>
                    <a:pt x="2084" y="1179"/>
                  </a:moveTo>
                  <a:cubicBezTo>
                    <a:pt x="2144" y="1298"/>
                    <a:pt x="2251" y="1417"/>
                    <a:pt x="2394" y="1476"/>
                  </a:cubicBezTo>
                  <a:lnTo>
                    <a:pt x="2382" y="1953"/>
                  </a:lnTo>
                  <a:cubicBezTo>
                    <a:pt x="2382" y="2250"/>
                    <a:pt x="2144" y="2477"/>
                    <a:pt x="1858" y="2477"/>
                  </a:cubicBezTo>
                  <a:lnTo>
                    <a:pt x="1715" y="2477"/>
                  </a:lnTo>
                  <a:cubicBezTo>
                    <a:pt x="1418" y="2477"/>
                    <a:pt x="1191" y="2238"/>
                    <a:pt x="1191" y="1953"/>
                  </a:cubicBezTo>
                  <a:lnTo>
                    <a:pt x="1191" y="1524"/>
                  </a:lnTo>
                  <a:cubicBezTo>
                    <a:pt x="1406" y="1488"/>
                    <a:pt x="1787" y="1417"/>
                    <a:pt x="2084" y="1179"/>
                  </a:cubicBezTo>
                  <a:close/>
                  <a:moveTo>
                    <a:pt x="1965" y="2798"/>
                  </a:moveTo>
                  <a:lnTo>
                    <a:pt x="1965" y="2893"/>
                  </a:lnTo>
                  <a:lnTo>
                    <a:pt x="1787" y="3084"/>
                  </a:lnTo>
                  <a:lnTo>
                    <a:pt x="1608" y="2917"/>
                  </a:lnTo>
                  <a:lnTo>
                    <a:pt x="1608" y="2798"/>
                  </a:lnTo>
                  <a:close/>
                  <a:moveTo>
                    <a:pt x="1751" y="0"/>
                  </a:moveTo>
                  <a:cubicBezTo>
                    <a:pt x="1144" y="0"/>
                    <a:pt x="644" y="512"/>
                    <a:pt x="644" y="1119"/>
                  </a:cubicBezTo>
                  <a:lnTo>
                    <a:pt x="644" y="1417"/>
                  </a:lnTo>
                  <a:cubicBezTo>
                    <a:pt x="537" y="1512"/>
                    <a:pt x="465" y="1643"/>
                    <a:pt x="465" y="1774"/>
                  </a:cubicBezTo>
                  <a:cubicBezTo>
                    <a:pt x="465" y="2000"/>
                    <a:pt x="656" y="2203"/>
                    <a:pt x="894" y="2226"/>
                  </a:cubicBezTo>
                  <a:cubicBezTo>
                    <a:pt x="953" y="2429"/>
                    <a:pt x="1108" y="2596"/>
                    <a:pt x="1287" y="2703"/>
                  </a:cubicBezTo>
                  <a:lnTo>
                    <a:pt x="1287" y="2786"/>
                  </a:lnTo>
                  <a:lnTo>
                    <a:pt x="596" y="3060"/>
                  </a:lnTo>
                  <a:cubicBezTo>
                    <a:pt x="537" y="3084"/>
                    <a:pt x="1" y="3298"/>
                    <a:pt x="1" y="3965"/>
                  </a:cubicBezTo>
                  <a:lnTo>
                    <a:pt x="1" y="4560"/>
                  </a:lnTo>
                  <a:cubicBezTo>
                    <a:pt x="1" y="4643"/>
                    <a:pt x="72" y="4727"/>
                    <a:pt x="167" y="4727"/>
                  </a:cubicBezTo>
                  <a:lnTo>
                    <a:pt x="584" y="4727"/>
                  </a:lnTo>
                  <a:cubicBezTo>
                    <a:pt x="668" y="4727"/>
                    <a:pt x="739" y="4643"/>
                    <a:pt x="739" y="4560"/>
                  </a:cubicBezTo>
                  <a:cubicBezTo>
                    <a:pt x="739" y="4465"/>
                    <a:pt x="668" y="4393"/>
                    <a:pt x="584" y="4393"/>
                  </a:cubicBezTo>
                  <a:lnTo>
                    <a:pt x="322" y="4393"/>
                  </a:lnTo>
                  <a:lnTo>
                    <a:pt x="322" y="3965"/>
                  </a:lnTo>
                  <a:cubicBezTo>
                    <a:pt x="322" y="3500"/>
                    <a:pt x="691" y="3369"/>
                    <a:pt x="703" y="3369"/>
                  </a:cubicBezTo>
                  <a:lnTo>
                    <a:pt x="715" y="3369"/>
                  </a:lnTo>
                  <a:lnTo>
                    <a:pt x="1334" y="3131"/>
                  </a:lnTo>
                  <a:lnTo>
                    <a:pt x="1668" y="3453"/>
                  </a:lnTo>
                  <a:cubicBezTo>
                    <a:pt x="1703" y="3489"/>
                    <a:pt x="1739" y="3500"/>
                    <a:pt x="1787" y="3500"/>
                  </a:cubicBezTo>
                  <a:cubicBezTo>
                    <a:pt x="1834" y="3500"/>
                    <a:pt x="1870" y="3489"/>
                    <a:pt x="1906" y="3453"/>
                  </a:cubicBezTo>
                  <a:lnTo>
                    <a:pt x="2215" y="3131"/>
                  </a:lnTo>
                  <a:lnTo>
                    <a:pt x="2846" y="3381"/>
                  </a:lnTo>
                  <a:lnTo>
                    <a:pt x="2858" y="3381"/>
                  </a:lnTo>
                  <a:cubicBezTo>
                    <a:pt x="2858" y="3381"/>
                    <a:pt x="3227" y="3512"/>
                    <a:pt x="3227" y="3977"/>
                  </a:cubicBezTo>
                  <a:lnTo>
                    <a:pt x="3227" y="4405"/>
                  </a:lnTo>
                  <a:lnTo>
                    <a:pt x="1120" y="4405"/>
                  </a:lnTo>
                  <a:cubicBezTo>
                    <a:pt x="1025" y="4405"/>
                    <a:pt x="953" y="4489"/>
                    <a:pt x="953" y="4572"/>
                  </a:cubicBezTo>
                  <a:cubicBezTo>
                    <a:pt x="953" y="4667"/>
                    <a:pt x="1025" y="4739"/>
                    <a:pt x="1120" y="4739"/>
                  </a:cubicBezTo>
                  <a:lnTo>
                    <a:pt x="3394" y="4739"/>
                  </a:lnTo>
                  <a:cubicBezTo>
                    <a:pt x="3477" y="4739"/>
                    <a:pt x="3561" y="4667"/>
                    <a:pt x="3561" y="4572"/>
                  </a:cubicBezTo>
                  <a:lnTo>
                    <a:pt x="3561" y="3977"/>
                  </a:lnTo>
                  <a:cubicBezTo>
                    <a:pt x="3561" y="3310"/>
                    <a:pt x="3037" y="3084"/>
                    <a:pt x="2965" y="3072"/>
                  </a:cubicBezTo>
                  <a:lnTo>
                    <a:pt x="2311" y="2798"/>
                  </a:lnTo>
                  <a:lnTo>
                    <a:pt x="2311" y="2715"/>
                  </a:lnTo>
                  <a:cubicBezTo>
                    <a:pt x="2489" y="2607"/>
                    <a:pt x="2620" y="2441"/>
                    <a:pt x="2692" y="2238"/>
                  </a:cubicBezTo>
                  <a:cubicBezTo>
                    <a:pt x="2930" y="2226"/>
                    <a:pt x="3120" y="2012"/>
                    <a:pt x="3120" y="1774"/>
                  </a:cubicBezTo>
                  <a:cubicBezTo>
                    <a:pt x="3120" y="1631"/>
                    <a:pt x="3049" y="1488"/>
                    <a:pt x="2942" y="1417"/>
                  </a:cubicBezTo>
                  <a:lnTo>
                    <a:pt x="2942" y="1119"/>
                  </a:lnTo>
                  <a:cubicBezTo>
                    <a:pt x="2942" y="512"/>
                    <a:pt x="2442" y="0"/>
                    <a:pt x="183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376;p70"/>
            <p:cNvSpPr/>
            <p:nvPr/>
          </p:nvSpPr>
          <p:spPr>
            <a:xfrm>
              <a:off x="5102628" y="2933033"/>
              <a:ext cx="98188" cy="76991"/>
            </a:xfrm>
            <a:custGeom>
              <a:avLst/>
              <a:gdLst/>
              <a:ahLst/>
              <a:cxnLst/>
              <a:rect l="l" t="t" r="r" b="b"/>
              <a:pathLst>
                <a:path w="3085" h="2419" extrusionOk="0">
                  <a:moveTo>
                    <a:pt x="181" y="1"/>
                  </a:moveTo>
                  <a:cubicBezTo>
                    <a:pt x="116" y="1"/>
                    <a:pt x="55" y="44"/>
                    <a:pt x="37" y="108"/>
                  </a:cubicBezTo>
                  <a:cubicBezTo>
                    <a:pt x="1" y="192"/>
                    <a:pt x="48" y="287"/>
                    <a:pt x="132" y="323"/>
                  </a:cubicBezTo>
                  <a:cubicBezTo>
                    <a:pt x="1215" y="680"/>
                    <a:pt x="2132" y="1394"/>
                    <a:pt x="2751" y="2347"/>
                  </a:cubicBezTo>
                  <a:cubicBezTo>
                    <a:pt x="2787" y="2394"/>
                    <a:pt x="2846" y="2418"/>
                    <a:pt x="2894" y="2418"/>
                  </a:cubicBezTo>
                  <a:cubicBezTo>
                    <a:pt x="2918" y="2418"/>
                    <a:pt x="2954" y="2406"/>
                    <a:pt x="2977" y="2394"/>
                  </a:cubicBezTo>
                  <a:cubicBezTo>
                    <a:pt x="3049" y="2347"/>
                    <a:pt x="3085" y="2239"/>
                    <a:pt x="3025" y="2168"/>
                  </a:cubicBezTo>
                  <a:cubicBezTo>
                    <a:pt x="2370" y="1156"/>
                    <a:pt x="1382" y="382"/>
                    <a:pt x="239" y="13"/>
                  </a:cubicBezTo>
                  <a:cubicBezTo>
                    <a:pt x="220" y="5"/>
                    <a:pt x="200" y="1"/>
                    <a:pt x="18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377;p70"/>
            <p:cNvSpPr/>
            <p:nvPr/>
          </p:nvSpPr>
          <p:spPr>
            <a:xfrm>
              <a:off x="4915832" y="2932492"/>
              <a:ext cx="98920" cy="77532"/>
            </a:xfrm>
            <a:custGeom>
              <a:avLst/>
              <a:gdLst/>
              <a:ahLst/>
              <a:cxnLst/>
              <a:rect l="l" t="t" r="r" b="b"/>
              <a:pathLst>
                <a:path w="3108" h="2436" extrusionOk="0">
                  <a:moveTo>
                    <a:pt x="2914" y="0"/>
                  </a:moveTo>
                  <a:cubicBezTo>
                    <a:pt x="2899" y="0"/>
                    <a:pt x="2884" y="2"/>
                    <a:pt x="2869" y="6"/>
                  </a:cubicBezTo>
                  <a:cubicBezTo>
                    <a:pt x="1703" y="375"/>
                    <a:pt x="714" y="1161"/>
                    <a:pt x="36" y="2185"/>
                  </a:cubicBezTo>
                  <a:cubicBezTo>
                    <a:pt x="0" y="2256"/>
                    <a:pt x="24" y="2364"/>
                    <a:pt x="95" y="2411"/>
                  </a:cubicBezTo>
                  <a:cubicBezTo>
                    <a:pt x="131" y="2423"/>
                    <a:pt x="155" y="2435"/>
                    <a:pt x="191" y="2435"/>
                  </a:cubicBezTo>
                  <a:cubicBezTo>
                    <a:pt x="250" y="2435"/>
                    <a:pt x="298" y="2411"/>
                    <a:pt x="322" y="2364"/>
                  </a:cubicBezTo>
                  <a:cubicBezTo>
                    <a:pt x="953" y="1399"/>
                    <a:pt x="1881" y="685"/>
                    <a:pt x="2977" y="328"/>
                  </a:cubicBezTo>
                  <a:cubicBezTo>
                    <a:pt x="3060" y="292"/>
                    <a:pt x="3108" y="209"/>
                    <a:pt x="3072" y="113"/>
                  </a:cubicBezTo>
                  <a:cubicBezTo>
                    <a:pt x="3052" y="44"/>
                    <a:pt x="2984" y="0"/>
                    <a:pt x="291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378;p70"/>
            <p:cNvSpPr/>
            <p:nvPr/>
          </p:nvSpPr>
          <p:spPr>
            <a:xfrm>
              <a:off x="4915832" y="3174254"/>
              <a:ext cx="80746" cy="70689"/>
            </a:xfrm>
            <a:custGeom>
              <a:avLst/>
              <a:gdLst/>
              <a:ahLst/>
              <a:cxnLst/>
              <a:rect l="l" t="t" r="r" b="b"/>
              <a:pathLst>
                <a:path w="2537" h="2221" extrusionOk="0">
                  <a:moveTo>
                    <a:pt x="185" y="0"/>
                  </a:moveTo>
                  <a:cubicBezTo>
                    <a:pt x="155" y="0"/>
                    <a:pt x="125" y="9"/>
                    <a:pt x="95" y="30"/>
                  </a:cubicBezTo>
                  <a:cubicBezTo>
                    <a:pt x="24" y="78"/>
                    <a:pt x="0" y="185"/>
                    <a:pt x="60" y="256"/>
                  </a:cubicBezTo>
                  <a:cubicBezTo>
                    <a:pt x="607" y="1102"/>
                    <a:pt x="1381" y="1780"/>
                    <a:pt x="2286" y="2209"/>
                  </a:cubicBezTo>
                  <a:cubicBezTo>
                    <a:pt x="2322" y="2221"/>
                    <a:pt x="2334" y="2221"/>
                    <a:pt x="2357" y="2221"/>
                  </a:cubicBezTo>
                  <a:cubicBezTo>
                    <a:pt x="2417" y="2221"/>
                    <a:pt x="2477" y="2197"/>
                    <a:pt x="2512" y="2138"/>
                  </a:cubicBezTo>
                  <a:cubicBezTo>
                    <a:pt x="2536" y="2030"/>
                    <a:pt x="2512" y="1923"/>
                    <a:pt x="2417" y="1899"/>
                  </a:cubicBezTo>
                  <a:cubicBezTo>
                    <a:pt x="1560" y="1495"/>
                    <a:pt x="845" y="864"/>
                    <a:pt x="322" y="78"/>
                  </a:cubicBezTo>
                  <a:cubicBezTo>
                    <a:pt x="291" y="31"/>
                    <a:pt x="240" y="0"/>
                    <a:pt x="1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379;p70"/>
            <p:cNvSpPr/>
            <p:nvPr/>
          </p:nvSpPr>
          <p:spPr>
            <a:xfrm>
              <a:off x="5121215" y="3173936"/>
              <a:ext cx="79601" cy="69511"/>
            </a:xfrm>
            <a:custGeom>
              <a:avLst/>
              <a:gdLst/>
              <a:ahLst/>
              <a:cxnLst/>
              <a:rect l="l" t="t" r="r" b="b"/>
              <a:pathLst>
                <a:path w="2501" h="2184" extrusionOk="0">
                  <a:moveTo>
                    <a:pt x="2301" y="0"/>
                  </a:moveTo>
                  <a:cubicBezTo>
                    <a:pt x="2250" y="0"/>
                    <a:pt x="2201" y="25"/>
                    <a:pt x="2179" y="76"/>
                  </a:cubicBezTo>
                  <a:cubicBezTo>
                    <a:pt x="1667" y="862"/>
                    <a:pt x="953" y="1481"/>
                    <a:pt x="119" y="1874"/>
                  </a:cubicBezTo>
                  <a:cubicBezTo>
                    <a:pt x="36" y="1921"/>
                    <a:pt x="0" y="2005"/>
                    <a:pt x="48" y="2100"/>
                  </a:cubicBezTo>
                  <a:cubicBezTo>
                    <a:pt x="72" y="2159"/>
                    <a:pt x="131" y="2183"/>
                    <a:pt x="191" y="2183"/>
                  </a:cubicBezTo>
                  <a:cubicBezTo>
                    <a:pt x="226" y="2183"/>
                    <a:pt x="238" y="2183"/>
                    <a:pt x="274" y="2171"/>
                  </a:cubicBezTo>
                  <a:cubicBezTo>
                    <a:pt x="1167" y="1755"/>
                    <a:pt x="1941" y="1088"/>
                    <a:pt x="2477" y="231"/>
                  </a:cubicBezTo>
                  <a:cubicBezTo>
                    <a:pt x="2501" y="183"/>
                    <a:pt x="2489" y="76"/>
                    <a:pt x="2393" y="28"/>
                  </a:cubicBezTo>
                  <a:cubicBezTo>
                    <a:pt x="2366" y="10"/>
                    <a:pt x="2333" y="0"/>
                    <a:pt x="230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380;p70"/>
            <p:cNvSpPr/>
            <p:nvPr/>
          </p:nvSpPr>
          <p:spPr>
            <a:xfrm>
              <a:off x="4891198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6" y="1203"/>
                  </a:lnTo>
                  <a:lnTo>
                    <a:pt x="976" y="1096"/>
                  </a:lnTo>
                  <a:cubicBezTo>
                    <a:pt x="976" y="667"/>
                    <a:pt x="1334" y="322"/>
                    <a:pt x="1750" y="322"/>
                  </a:cubicBezTo>
                  <a:close/>
                  <a:moveTo>
                    <a:pt x="2727" y="1667"/>
                  </a:moveTo>
                  <a:cubicBezTo>
                    <a:pt x="2762" y="1691"/>
                    <a:pt x="2762" y="1727"/>
                    <a:pt x="2762" y="1751"/>
                  </a:cubicBezTo>
                  <a:cubicBezTo>
                    <a:pt x="2762" y="1798"/>
                    <a:pt x="2750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45" y="1667"/>
                  </a:moveTo>
                  <a:lnTo>
                    <a:pt x="845" y="1870"/>
                  </a:lnTo>
                  <a:cubicBezTo>
                    <a:pt x="810" y="1846"/>
                    <a:pt x="786" y="1810"/>
                    <a:pt x="786" y="1751"/>
                  </a:cubicBezTo>
                  <a:cubicBezTo>
                    <a:pt x="786" y="1727"/>
                    <a:pt x="798" y="1691"/>
                    <a:pt x="810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607" y="2941"/>
                  </a:lnTo>
                  <a:lnTo>
                    <a:pt x="1607" y="2822"/>
                  </a:lnTo>
                  <a:close/>
                  <a:moveTo>
                    <a:pt x="1750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5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8" y="3513"/>
                    <a:pt x="1774" y="3513"/>
                  </a:cubicBezTo>
                  <a:cubicBezTo>
                    <a:pt x="1822" y="3513"/>
                    <a:pt x="1869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7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7" y="4739"/>
                  </a:cubicBezTo>
                  <a:lnTo>
                    <a:pt x="3382" y="4739"/>
                  </a:lnTo>
                  <a:cubicBezTo>
                    <a:pt x="3477" y="4727"/>
                    <a:pt x="3548" y="4656"/>
                    <a:pt x="3548" y="4560"/>
                  </a:cubicBezTo>
                  <a:lnTo>
                    <a:pt x="3548" y="3965"/>
                  </a:lnTo>
                  <a:cubicBezTo>
                    <a:pt x="3548" y="3298"/>
                    <a:pt x="3036" y="3072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381;p70"/>
            <p:cNvSpPr/>
            <p:nvPr/>
          </p:nvSpPr>
          <p:spPr>
            <a:xfrm>
              <a:off x="5112876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7" y="1203"/>
                  </a:lnTo>
                  <a:lnTo>
                    <a:pt x="977" y="1096"/>
                  </a:lnTo>
                  <a:cubicBezTo>
                    <a:pt x="977" y="667"/>
                    <a:pt x="1334" y="322"/>
                    <a:pt x="1751" y="322"/>
                  </a:cubicBezTo>
                  <a:close/>
                  <a:moveTo>
                    <a:pt x="2727" y="1667"/>
                  </a:moveTo>
                  <a:cubicBezTo>
                    <a:pt x="2763" y="1691"/>
                    <a:pt x="2763" y="1727"/>
                    <a:pt x="2763" y="1751"/>
                  </a:cubicBezTo>
                  <a:cubicBezTo>
                    <a:pt x="2763" y="1798"/>
                    <a:pt x="2751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58" y="1667"/>
                  </a:moveTo>
                  <a:lnTo>
                    <a:pt x="858" y="1870"/>
                  </a:lnTo>
                  <a:cubicBezTo>
                    <a:pt x="822" y="1846"/>
                    <a:pt x="798" y="1810"/>
                    <a:pt x="798" y="1751"/>
                  </a:cubicBezTo>
                  <a:cubicBezTo>
                    <a:pt x="798" y="1727"/>
                    <a:pt x="810" y="1691"/>
                    <a:pt x="822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596" y="2941"/>
                  </a:lnTo>
                  <a:lnTo>
                    <a:pt x="1596" y="2822"/>
                  </a:lnTo>
                  <a:close/>
                  <a:moveTo>
                    <a:pt x="1751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6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9" y="3513"/>
                    <a:pt x="1774" y="3513"/>
                  </a:cubicBezTo>
                  <a:cubicBezTo>
                    <a:pt x="1822" y="3513"/>
                    <a:pt x="1870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8" y="4739"/>
                  </a:cubicBezTo>
                  <a:lnTo>
                    <a:pt x="3382" y="4739"/>
                  </a:lnTo>
                  <a:cubicBezTo>
                    <a:pt x="3477" y="4739"/>
                    <a:pt x="3548" y="4668"/>
                    <a:pt x="3548" y="4584"/>
                  </a:cubicBezTo>
                  <a:lnTo>
                    <a:pt x="3548" y="3989"/>
                  </a:lnTo>
                  <a:cubicBezTo>
                    <a:pt x="3548" y="3298"/>
                    <a:pt x="3013" y="3084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0382;p70"/>
            <p:cNvSpPr/>
            <p:nvPr/>
          </p:nvSpPr>
          <p:spPr>
            <a:xfrm>
              <a:off x="5001448" y="3108498"/>
              <a:ext cx="113338" cy="151244"/>
            </a:xfrm>
            <a:custGeom>
              <a:avLst/>
              <a:gdLst/>
              <a:ahLst/>
              <a:cxnLst/>
              <a:rect l="l" t="t" r="r" b="b"/>
              <a:pathLst>
                <a:path w="3561" h="4752" extrusionOk="0">
                  <a:moveTo>
                    <a:pt x="1811" y="322"/>
                  </a:moveTo>
                  <a:cubicBezTo>
                    <a:pt x="2251" y="322"/>
                    <a:pt x="2585" y="679"/>
                    <a:pt x="2585" y="1096"/>
                  </a:cubicBezTo>
                  <a:lnTo>
                    <a:pt x="2585" y="1203"/>
                  </a:lnTo>
                  <a:lnTo>
                    <a:pt x="2573" y="1203"/>
                  </a:lnTo>
                  <a:cubicBezTo>
                    <a:pt x="2346" y="1144"/>
                    <a:pt x="2275" y="846"/>
                    <a:pt x="2263" y="846"/>
                  </a:cubicBezTo>
                  <a:cubicBezTo>
                    <a:pt x="2251" y="786"/>
                    <a:pt x="2204" y="727"/>
                    <a:pt x="2132" y="727"/>
                  </a:cubicBezTo>
                  <a:cubicBezTo>
                    <a:pt x="2124" y="725"/>
                    <a:pt x="2116" y="725"/>
                    <a:pt x="2107" y="725"/>
                  </a:cubicBezTo>
                  <a:cubicBezTo>
                    <a:pt x="2051" y="725"/>
                    <a:pt x="1986" y="756"/>
                    <a:pt x="1965" y="786"/>
                  </a:cubicBezTo>
                  <a:cubicBezTo>
                    <a:pt x="1692" y="1203"/>
                    <a:pt x="1037" y="1203"/>
                    <a:pt x="1025" y="1203"/>
                  </a:cubicBezTo>
                  <a:lnTo>
                    <a:pt x="965" y="1203"/>
                  </a:lnTo>
                  <a:lnTo>
                    <a:pt x="965" y="1096"/>
                  </a:lnTo>
                  <a:cubicBezTo>
                    <a:pt x="965" y="667"/>
                    <a:pt x="1322" y="322"/>
                    <a:pt x="1739" y="322"/>
                  </a:cubicBezTo>
                  <a:close/>
                  <a:moveTo>
                    <a:pt x="2751" y="1668"/>
                  </a:moveTo>
                  <a:cubicBezTo>
                    <a:pt x="2787" y="1703"/>
                    <a:pt x="2787" y="1727"/>
                    <a:pt x="2787" y="1763"/>
                  </a:cubicBezTo>
                  <a:cubicBezTo>
                    <a:pt x="2787" y="1798"/>
                    <a:pt x="2763" y="1846"/>
                    <a:pt x="2715" y="1858"/>
                  </a:cubicBezTo>
                  <a:lnTo>
                    <a:pt x="2715" y="1668"/>
                  </a:lnTo>
                  <a:close/>
                  <a:moveTo>
                    <a:pt x="858" y="1679"/>
                  </a:moveTo>
                  <a:lnTo>
                    <a:pt x="858" y="1894"/>
                  </a:lnTo>
                  <a:cubicBezTo>
                    <a:pt x="834" y="1858"/>
                    <a:pt x="799" y="1834"/>
                    <a:pt x="799" y="1775"/>
                  </a:cubicBezTo>
                  <a:cubicBezTo>
                    <a:pt x="799" y="1739"/>
                    <a:pt x="810" y="1715"/>
                    <a:pt x="834" y="1679"/>
                  </a:cubicBezTo>
                  <a:close/>
                  <a:moveTo>
                    <a:pt x="2096" y="1203"/>
                  </a:moveTo>
                  <a:cubicBezTo>
                    <a:pt x="2156" y="1322"/>
                    <a:pt x="2263" y="1441"/>
                    <a:pt x="2406" y="1501"/>
                  </a:cubicBezTo>
                  <a:lnTo>
                    <a:pt x="2406" y="1977"/>
                  </a:lnTo>
                  <a:cubicBezTo>
                    <a:pt x="2394" y="2263"/>
                    <a:pt x="2156" y="2501"/>
                    <a:pt x="1870" y="2501"/>
                  </a:cubicBezTo>
                  <a:lnTo>
                    <a:pt x="1727" y="2501"/>
                  </a:lnTo>
                  <a:cubicBezTo>
                    <a:pt x="1430" y="2501"/>
                    <a:pt x="1203" y="2263"/>
                    <a:pt x="1203" y="1977"/>
                  </a:cubicBezTo>
                  <a:lnTo>
                    <a:pt x="1203" y="1548"/>
                  </a:lnTo>
                  <a:cubicBezTo>
                    <a:pt x="1418" y="1525"/>
                    <a:pt x="1799" y="1441"/>
                    <a:pt x="2096" y="1203"/>
                  </a:cubicBezTo>
                  <a:close/>
                  <a:moveTo>
                    <a:pt x="1977" y="2834"/>
                  </a:moveTo>
                  <a:lnTo>
                    <a:pt x="1977" y="2918"/>
                  </a:lnTo>
                  <a:lnTo>
                    <a:pt x="1799" y="3108"/>
                  </a:lnTo>
                  <a:lnTo>
                    <a:pt x="1620" y="2941"/>
                  </a:lnTo>
                  <a:lnTo>
                    <a:pt x="1620" y="2834"/>
                  </a:lnTo>
                  <a:close/>
                  <a:moveTo>
                    <a:pt x="1751" y="1"/>
                  </a:moveTo>
                  <a:cubicBezTo>
                    <a:pt x="1144" y="1"/>
                    <a:pt x="632" y="501"/>
                    <a:pt x="632" y="1120"/>
                  </a:cubicBezTo>
                  <a:lnTo>
                    <a:pt x="632" y="1417"/>
                  </a:lnTo>
                  <a:cubicBezTo>
                    <a:pt x="537" y="1501"/>
                    <a:pt x="453" y="1644"/>
                    <a:pt x="453" y="1775"/>
                  </a:cubicBezTo>
                  <a:cubicBezTo>
                    <a:pt x="453" y="2025"/>
                    <a:pt x="656" y="2215"/>
                    <a:pt x="894" y="2239"/>
                  </a:cubicBezTo>
                  <a:cubicBezTo>
                    <a:pt x="953" y="2441"/>
                    <a:pt x="1096" y="2608"/>
                    <a:pt x="1275" y="2715"/>
                  </a:cubicBezTo>
                  <a:lnTo>
                    <a:pt x="1275" y="2799"/>
                  </a:lnTo>
                  <a:lnTo>
                    <a:pt x="596" y="3072"/>
                  </a:lnTo>
                  <a:cubicBezTo>
                    <a:pt x="537" y="3096"/>
                    <a:pt x="1" y="3311"/>
                    <a:pt x="1" y="3977"/>
                  </a:cubicBezTo>
                  <a:lnTo>
                    <a:pt x="1" y="4573"/>
                  </a:lnTo>
                  <a:cubicBezTo>
                    <a:pt x="1" y="4656"/>
                    <a:pt x="72" y="4739"/>
                    <a:pt x="156" y="4739"/>
                  </a:cubicBezTo>
                  <a:lnTo>
                    <a:pt x="572" y="4739"/>
                  </a:lnTo>
                  <a:cubicBezTo>
                    <a:pt x="668" y="4739"/>
                    <a:pt x="739" y="4656"/>
                    <a:pt x="739" y="4573"/>
                  </a:cubicBezTo>
                  <a:cubicBezTo>
                    <a:pt x="739" y="4477"/>
                    <a:pt x="668" y="4406"/>
                    <a:pt x="572" y="4406"/>
                  </a:cubicBezTo>
                  <a:lnTo>
                    <a:pt x="322" y="4406"/>
                  </a:lnTo>
                  <a:lnTo>
                    <a:pt x="322" y="3977"/>
                  </a:lnTo>
                  <a:cubicBezTo>
                    <a:pt x="322" y="3513"/>
                    <a:pt x="680" y="3382"/>
                    <a:pt x="691" y="3382"/>
                  </a:cubicBezTo>
                  <a:lnTo>
                    <a:pt x="715" y="3382"/>
                  </a:lnTo>
                  <a:lnTo>
                    <a:pt x="1334" y="3144"/>
                  </a:lnTo>
                  <a:lnTo>
                    <a:pt x="1668" y="3465"/>
                  </a:lnTo>
                  <a:cubicBezTo>
                    <a:pt x="1692" y="3501"/>
                    <a:pt x="1739" y="3513"/>
                    <a:pt x="1787" y="3513"/>
                  </a:cubicBezTo>
                  <a:cubicBezTo>
                    <a:pt x="1823" y="3513"/>
                    <a:pt x="1870" y="3501"/>
                    <a:pt x="1906" y="3465"/>
                  </a:cubicBezTo>
                  <a:lnTo>
                    <a:pt x="2215" y="3144"/>
                  </a:lnTo>
                  <a:lnTo>
                    <a:pt x="2835" y="3394"/>
                  </a:lnTo>
                  <a:lnTo>
                    <a:pt x="2858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5" y="4418"/>
                    <a:pt x="953" y="4501"/>
                    <a:pt x="953" y="4585"/>
                  </a:cubicBezTo>
                  <a:cubicBezTo>
                    <a:pt x="953" y="4680"/>
                    <a:pt x="1025" y="4751"/>
                    <a:pt x="1108" y="4751"/>
                  </a:cubicBezTo>
                  <a:lnTo>
                    <a:pt x="3394" y="4751"/>
                  </a:lnTo>
                  <a:cubicBezTo>
                    <a:pt x="3477" y="4751"/>
                    <a:pt x="3549" y="4680"/>
                    <a:pt x="3549" y="4585"/>
                  </a:cubicBezTo>
                  <a:lnTo>
                    <a:pt x="3549" y="3989"/>
                  </a:lnTo>
                  <a:cubicBezTo>
                    <a:pt x="3561" y="3311"/>
                    <a:pt x="3037" y="3096"/>
                    <a:pt x="2966" y="3072"/>
                  </a:cubicBezTo>
                  <a:lnTo>
                    <a:pt x="2311" y="2799"/>
                  </a:lnTo>
                  <a:lnTo>
                    <a:pt x="2311" y="2715"/>
                  </a:lnTo>
                  <a:cubicBezTo>
                    <a:pt x="2489" y="2608"/>
                    <a:pt x="2620" y="2441"/>
                    <a:pt x="2692" y="2239"/>
                  </a:cubicBezTo>
                  <a:cubicBezTo>
                    <a:pt x="2930" y="2215"/>
                    <a:pt x="3120" y="2013"/>
                    <a:pt x="3120" y="1775"/>
                  </a:cubicBezTo>
                  <a:cubicBezTo>
                    <a:pt x="3120" y="1620"/>
                    <a:pt x="3049" y="1489"/>
                    <a:pt x="2942" y="1417"/>
                  </a:cubicBezTo>
                  <a:lnTo>
                    <a:pt x="2942" y="1120"/>
                  </a:lnTo>
                  <a:cubicBezTo>
                    <a:pt x="2942" y="501"/>
                    <a:pt x="2442" y="1"/>
                    <a:pt x="182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ZoneTexte 18"/>
          <p:cNvSpPr txBox="1"/>
          <p:nvPr/>
        </p:nvSpPr>
        <p:spPr>
          <a:xfrm>
            <a:off x="403197" y="3333447"/>
            <a:ext cx="232313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Chirurgiens vasculaires</a:t>
            </a:r>
          </a:p>
          <a:p>
            <a:pPr algn="ctr"/>
            <a:r>
              <a:rPr lang="fr-FR" dirty="0"/>
              <a:t>Médecins vasculaires</a:t>
            </a:r>
          </a:p>
          <a:p>
            <a:pPr algn="ctr"/>
            <a:r>
              <a:rPr lang="fr-FR" dirty="0"/>
              <a:t>Infectiologues</a:t>
            </a:r>
          </a:p>
          <a:p>
            <a:pPr algn="ctr"/>
            <a:r>
              <a:rPr lang="fr-FR" dirty="0"/>
              <a:t>Microbiologistes</a:t>
            </a:r>
          </a:p>
          <a:p>
            <a:pPr algn="ctr"/>
            <a:r>
              <a:rPr lang="fr-FR" dirty="0"/>
              <a:t>Médecin nucléaire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387191" y="2760180"/>
            <a:ext cx="2548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/>
              <a:t>1 RCP par semaine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71054" y="2760180"/>
            <a:ext cx="36037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/>
              <a:t>1 Cs conjointe par semaine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7310247" y="3402550"/>
            <a:ext cx="39253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Consultation de suivi médico-chirurgical</a:t>
            </a:r>
          </a:p>
          <a:p>
            <a:pPr algn="ctr"/>
            <a:r>
              <a:rPr lang="fr-FR" dirty="0"/>
              <a:t>Adaptation / suivi antibiothérapie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5-10 patients par semaine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615329B-1758-4D1B-8A27-F46E4DA16FAC}"/>
              </a:ext>
            </a:extLst>
          </p:cNvPr>
          <p:cNvSpPr txBox="1"/>
          <p:nvPr/>
        </p:nvSpPr>
        <p:spPr>
          <a:xfrm>
            <a:off x="222069" y="85942"/>
            <a:ext cx="6045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PEC multidisciplinaire et centres de référence 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AE49C2F1-17DF-4976-950E-675E3B78F6BF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C89DBDD4-B48D-42B1-B9EE-175F0160B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330" y="5205357"/>
            <a:ext cx="4884442" cy="152242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E44554-76CB-4946-B4D9-C0A51E8E5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69" y="824483"/>
            <a:ext cx="1665355" cy="1601078"/>
          </a:xfrm>
          <a:prstGeom prst="rect">
            <a:avLst/>
          </a:prstGeom>
        </p:spPr>
      </p:pic>
      <p:pic>
        <p:nvPicPr>
          <p:cNvPr id="27" name="Picture 2" descr="ESVS - European Society for Vascular Surgery | LinkedIn">
            <a:extLst>
              <a:ext uri="{FF2B5EF4-FFF2-40B4-BE49-F238E27FC236}">
                <a16:creationId xmlns:a16="http://schemas.microsoft.com/office/drawing/2014/main" id="{6E4FE8D1-6799-47F8-A39F-025A5A479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0" b="13651"/>
          <a:stretch/>
        </p:blipFill>
        <p:spPr bwMode="auto">
          <a:xfrm>
            <a:off x="102246" y="5262993"/>
            <a:ext cx="1905000" cy="140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F0FBDB8-C56C-442B-9D84-A903BFEADE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4320" y="5002279"/>
            <a:ext cx="4781756" cy="185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22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693" y="1500146"/>
            <a:ext cx="6525536" cy="161947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839" y="2595674"/>
            <a:ext cx="2695951" cy="52394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84" y="749049"/>
            <a:ext cx="2867425" cy="287695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19" y="3769691"/>
            <a:ext cx="3962953" cy="685896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4343693" y="3619563"/>
            <a:ext cx="7714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Impact of </a:t>
            </a:r>
            <a:r>
              <a:rPr lang="fr-FR" sz="2000" b="1" dirty="0" err="1"/>
              <a:t>multidisciplinary</a:t>
            </a:r>
            <a:r>
              <a:rPr lang="fr-FR" sz="2000" b="1" dirty="0"/>
              <a:t> management on </a:t>
            </a:r>
            <a:r>
              <a:rPr lang="fr-FR" sz="2000" b="1" dirty="0" err="1"/>
              <a:t>prosthetic</a:t>
            </a:r>
            <a:r>
              <a:rPr lang="fr-FR" sz="2000" b="1" dirty="0"/>
              <a:t> </a:t>
            </a:r>
            <a:r>
              <a:rPr lang="fr-FR" sz="2000" b="1" dirty="0" err="1"/>
              <a:t>vascular</a:t>
            </a:r>
            <a:r>
              <a:rPr lang="fr-FR" sz="2000" b="1" dirty="0"/>
              <a:t> </a:t>
            </a:r>
            <a:r>
              <a:rPr lang="fr-FR" sz="2000" b="1" dirty="0" err="1"/>
              <a:t>graft</a:t>
            </a:r>
            <a:r>
              <a:rPr lang="fr-FR" sz="2000" b="1" dirty="0"/>
              <a:t> infection </a:t>
            </a:r>
            <a:r>
              <a:rPr lang="fr-FR" sz="2000" b="1" dirty="0" err="1"/>
              <a:t>prognosis</a:t>
            </a:r>
            <a:endParaRPr lang="fr-FR" sz="2000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4343693" y="4327449"/>
            <a:ext cx="6848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M. Puges, A. </a:t>
            </a:r>
            <a:r>
              <a:rPr lang="fr-FR" sz="1600" i="1" dirty="0" err="1"/>
              <a:t>Cluzeaud</a:t>
            </a:r>
            <a:r>
              <a:rPr lang="fr-FR" sz="1600" i="1" dirty="0"/>
              <a:t>, S. </a:t>
            </a:r>
            <a:r>
              <a:rPr lang="fr-FR" sz="1600" i="1" dirty="0" err="1"/>
              <a:t>pereyre</a:t>
            </a:r>
            <a:r>
              <a:rPr lang="fr-FR" sz="1600" i="1" dirty="0"/>
              <a:t>, L. </a:t>
            </a:r>
            <a:r>
              <a:rPr lang="fr-FR" sz="1600" i="1" dirty="0" err="1"/>
              <a:t>Stecken</a:t>
            </a:r>
            <a:r>
              <a:rPr lang="fr-FR" sz="1600" i="1" dirty="0"/>
              <a:t>, JB. </a:t>
            </a:r>
            <a:r>
              <a:rPr lang="fr-FR" sz="1600" i="1" dirty="0" err="1"/>
              <a:t>Pinaquy</a:t>
            </a:r>
            <a:r>
              <a:rPr lang="fr-FR" sz="1600" i="1" dirty="0"/>
              <a:t>, C. Cazanave, X. </a:t>
            </a:r>
            <a:r>
              <a:rPr lang="fr-FR" sz="1600" i="1" dirty="0" err="1"/>
              <a:t>Berard</a:t>
            </a:r>
            <a:endParaRPr lang="fr-FR" sz="1600" i="1" dirty="0"/>
          </a:p>
        </p:txBody>
      </p:sp>
      <p:sp>
        <p:nvSpPr>
          <p:cNvPr id="25" name="ZoneTexte 24"/>
          <p:cNvSpPr txBox="1"/>
          <p:nvPr/>
        </p:nvSpPr>
        <p:spPr>
          <a:xfrm>
            <a:off x="222069" y="4653886"/>
            <a:ext cx="473206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92 patients</a:t>
            </a:r>
          </a:p>
          <a:p>
            <a:endParaRPr lang="fr-FR" sz="1000" dirty="0"/>
          </a:p>
          <a:p>
            <a:r>
              <a:rPr lang="fr-FR" dirty="0"/>
              <a:t>Comparaison avant/après mise en place</a:t>
            </a:r>
          </a:p>
          <a:p>
            <a:r>
              <a:rPr lang="fr-FR" dirty="0"/>
              <a:t>d‘une RCP dédiée (2011)</a:t>
            </a:r>
          </a:p>
          <a:p>
            <a:endParaRPr lang="fr-FR" sz="1000" dirty="0"/>
          </a:p>
          <a:p>
            <a:pPr marL="285750" indent="-285750">
              <a:buFont typeface="Symbol" panose="05050102010706020507" pitchFamily="18" charset="2"/>
              <a:buChar char="®"/>
            </a:pPr>
            <a:r>
              <a:rPr lang="fr-FR" dirty="0">
                <a:sym typeface="Symbol" panose="05050102010706020507" pitchFamily="18" charset="2"/>
              </a:rPr>
              <a:t>Optimisation de l’antibiothérapie probabiliste</a:t>
            </a:r>
          </a:p>
          <a:p>
            <a:pPr marL="285750" indent="-285750">
              <a:buFont typeface="Symbol" panose="05050102010706020507" pitchFamily="18" charset="2"/>
              <a:buChar char="®"/>
            </a:pPr>
            <a:r>
              <a:rPr lang="fr-FR" dirty="0">
                <a:sym typeface="Symbol" panose="05050102010706020507" pitchFamily="18" charset="2"/>
              </a:rPr>
              <a:t>Diminution du taux de réinfection</a:t>
            </a:r>
          </a:p>
          <a:p>
            <a:pPr marL="285750" indent="-285750">
              <a:buFont typeface="Symbol" panose="05050102010706020507" pitchFamily="18" charset="2"/>
              <a:buChar char="®"/>
            </a:pPr>
            <a:r>
              <a:rPr lang="fr-FR" dirty="0">
                <a:sym typeface="Symbol" panose="05050102010706020507" pitchFamily="18" charset="2"/>
              </a:rPr>
              <a:t>Diminution (NS) de la mortalité</a:t>
            </a:r>
            <a:endParaRPr lang="fr-FR" dirty="0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8967" y="4781174"/>
            <a:ext cx="2988276" cy="2088000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7838" y="4782571"/>
            <a:ext cx="2944196" cy="2088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4FF2D0-9286-42AE-B520-DBAFC1C2140F}"/>
              </a:ext>
            </a:extLst>
          </p:cNvPr>
          <p:cNvSpPr txBox="1"/>
          <p:nvPr/>
        </p:nvSpPr>
        <p:spPr>
          <a:xfrm>
            <a:off x="222069" y="85942"/>
            <a:ext cx="5903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PEC multidisciplinaire et centres de référence 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7D02AEA-0398-4F31-AF72-DEFC603E645E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398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859" y="2417637"/>
            <a:ext cx="2016028" cy="202272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34FF2D0-9286-42AE-B520-DBAFC1C2140F}"/>
              </a:ext>
            </a:extLst>
          </p:cNvPr>
          <p:cNvSpPr txBox="1"/>
          <p:nvPr/>
        </p:nvSpPr>
        <p:spPr>
          <a:xfrm>
            <a:off x="222069" y="85942"/>
            <a:ext cx="2206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Remerciements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7D02AEA-0398-4F31-AF72-DEFC603E645E}"/>
              </a:ext>
            </a:extLst>
          </p:cNvPr>
          <p:cNvCxnSpPr/>
          <p:nvPr/>
        </p:nvCxnSpPr>
        <p:spPr>
          <a:xfrm>
            <a:off x="-104503" y="605357"/>
            <a:ext cx="12348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043C1E00-04C7-4CD3-8130-6317353FD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8" r="50331" b="50336"/>
          <a:stretch/>
        </p:blipFill>
        <p:spPr>
          <a:xfrm>
            <a:off x="2846265" y="882399"/>
            <a:ext cx="1533524" cy="14286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CCA58BC-1DCD-4B98-BB26-4765AEB32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9" t="48643" r="14790"/>
          <a:stretch/>
        </p:blipFill>
        <p:spPr>
          <a:xfrm>
            <a:off x="7736302" y="2453591"/>
            <a:ext cx="1533525" cy="147732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C67BE73-272A-4C44-A8B0-3BFB744EB9E5}"/>
              </a:ext>
            </a:extLst>
          </p:cNvPr>
          <p:cNvSpPr txBox="1"/>
          <p:nvPr/>
        </p:nvSpPr>
        <p:spPr>
          <a:xfrm>
            <a:off x="730459" y="1085850"/>
            <a:ext cx="19623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dirty="0"/>
              <a:t>Claire </a:t>
            </a:r>
            <a:r>
              <a:rPr lang="fr-FR" dirty="0" err="1"/>
              <a:t>Triffault-Fillit</a:t>
            </a:r>
            <a:endParaRPr lang="fr-FR" dirty="0"/>
          </a:p>
          <a:p>
            <a:pPr algn="r"/>
            <a:r>
              <a:rPr lang="fr-FR" dirty="0"/>
              <a:t>Sarah </a:t>
            </a:r>
            <a:r>
              <a:rPr lang="fr-FR" dirty="0" err="1"/>
              <a:t>Soueges</a:t>
            </a:r>
            <a:endParaRPr lang="fr-FR" dirty="0"/>
          </a:p>
          <a:p>
            <a:pPr algn="r"/>
            <a:r>
              <a:rPr lang="fr-FR" dirty="0"/>
              <a:t>Marie Wan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CBB8826-4B61-4834-A2B6-CAA72B795670}"/>
              </a:ext>
            </a:extLst>
          </p:cNvPr>
          <p:cNvSpPr txBox="1"/>
          <p:nvPr/>
        </p:nvSpPr>
        <p:spPr>
          <a:xfrm>
            <a:off x="268731" y="2869089"/>
            <a:ext cx="2424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dirty="0"/>
              <a:t>Aubin Souche</a:t>
            </a:r>
          </a:p>
          <a:p>
            <a:pPr algn="r"/>
            <a:r>
              <a:rPr lang="fr-FR" dirty="0"/>
              <a:t>Anne </a:t>
            </a:r>
            <a:r>
              <a:rPr lang="fr-FR" dirty="0" err="1"/>
              <a:t>Doleans-Jordheim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237D3DB-2CE6-4A5C-B3BA-376945160674}"/>
              </a:ext>
            </a:extLst>
          </p:cNvPr>
          <p:cNvSpPr txBox="1"/>
          <p:nvPr/>
        </p:nvSpPr>
        <p:spPr>
          <a:xfrm>
            <a:off x="-1736393" y="3928560"/>
            <a:ext cx="4429249" cy="286232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r"/>
            <a:r>
              <a:rPr lang="fr-FR" dirty="0"/>
              <a:t>Antoine Million</a:t>
            </a:r>
          </a:p>
          <a:p>
            <a:pPr algn="r"/>
            <a:r>
              <a:rPr lang="fr-FR" dirty="0"/>
              <a:t>Matthieu </a:t>
            </a:r>
            <a:r>
              <a:rPr lang="fr-FR" dirty="0" err="1"/>
              <a:t>Arsicot</a:t>
            </a:r>
            <a:endParaRPr lang="fr-FR" dirty="0"/>
          </a:p>
          <a:p>
            <a:pPr algn="r"/>
            <a:r>
              <a:rPr lang="fr-FR" dirty="0"/>
              <a:t>Nellie </a:t>
            </a:r>
            <a:r>
              <a:rPr lang="fr-FR" dirty="0" err="1"/>
              <a:t>Della-Schiava</a:t>
            </a:r>
            <a:endParaRPr lang="fr-FR" dirty="0"/>
          </a:p>
          <a:p>
            <a:pPr algn="r"/>
            <a:r>
              <a:rPr lang="fr-FR" dirty="0"/>
              <a:t>Marine Bordet</a:t>
            </a:r>
          </a:p>
          <a:p>
            <a:pPr algn="r"/>
            <a:r>
              <a:rPr lang="fr-FR" dirty="0"/>
              <a:t>Alex Blanco</a:t>
            </a:r>
          </a:p>
          <a:p>
            <a:pPr algn="r"/>
            <a:r>
              <a:rPr lang="fr-FR" dirty="0"/>
              <a:t>Alexandre </a:t>
            </a:r>
            <a:r>
              <a:rPr lang="fr-FR" dirty="0" err="1"/>
              <a:t>Sevault</a:t>
            </a:r>
            <a:endParaRPr lang="fr-FR" dirty="0"/>
          </a:p>
          <a:p>
            <a:pPr algn="r"/>
            <a:r>
              <a:rPr lang="fr-FR" dirty="0"/>
              <a:t>Alexandre </a:t>
            </a:r>
            <a:r>
              <a:rPr lang="fr-FR" dirty="0" err="1"/>
              <a:t>Oliny</a:t>
            </a:r>
            <a:endParaRPr lang="fr-FR" dirty="0"/>
          </a:p>
          <a:p>
            <a:pPr algn="r"/>
            <a:r>
              <a:rPr lang="fr-FR" dirty="0"/>
              <a:t>Tiphaine </a:t>
            </a:r>
            <a:r>
              <a:rPr lang="fr-FR" dirty="0" err="1"/>
              <a:t>Miasumu</a:t>
            </a:r>
            <a:endParaRPr lang="fr-FR" dirty="0"/>
          </a:p>
          <a:p>
            <a:pPr algn="r"/>
            <a:r>
              <a:rPr lang="fr-FR" dirty="0"/>
              <a:t>Nicolas </a:t>
            </a:r>
            <a:r>
              <a:rPr lang="fr-FR" dirty="0" err="1"/>
              <a:t>Mauchien</a:t>
            </a:r>
            <a:endParaRPr lang="fr-FR" dirty="0"/>
          </a:p>
          <a:p>
            <a:pPr algn="r"/>
            <a:r>
              <a:rPr lang="fr-FR" dirty="0"/>
              <a:t>Jeanne </a:t>
            </a:r>
            <a:r>
              <a:rPr lang="fr-FR" dirty="0" err="1"/>
              <a:t>Rocchi</a:t>
            </a:r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35A1C72-53D3-4520-AD10-2BAC02EB10EB}"/>
              </a:ext>
            </a:extLst>
          </p:cNvPr>
          <p:cNvSpPr txBox="1"/>
          <p:nvPr/>
        </p:nvSpPr>
        <p:spPr>
          <a:xfrm>
            <a:off x="9431629" y="3007588"/>
            <a:ext cx="5753224" cy="36933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fr-FR" dirty="0"/>
              <a:t>Anne Long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6DF0D3-6949-44DF-927A-235BA2FD5578}"/>
              </a:ext>
            </a:extLst>
          </p:cNvPr>
          <p:cNvSpPr txBox="1"/>
          <p:nvPr/>
        </p:nvSpPr>
        <p:spPr>
          <a:xfrm>
            <a:off x="4767186" y="4415753"/>
            <a:ext cx="2629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Lyon CRIVASC </a:t>
            </a:r>
            <a:r>
              <a:rPr lang="fr-FR" dirty="0" err="1"/>
              <a:t>study</a:t>
            </a:r>
            <a:r>
              <a:rPr lang="fr-FR" dirty="0"/>
              <a:t> group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6B3A52-2F0B-490C-9C30-EF58F3E76C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31"/>
          <a:stretch/>
        </p:blipFill>
        <p:spPr>
          <a:xfrm>
            <a:off x="7756322" y="839619"/>
            <a:ext cx="1532790" cy="153279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7223D27-FF4E-43E7-85AC-EAA3C258C0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76"/>
          <a:stretch/>
        </p:blipFill>
        <p:spPr>
          <a:xfrm>
            <a:off x="7755588" y="4593326"/>
            <a:ext cx="1533524" cy="153279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23E9D89-7714-42C6-81A6-8BDA2AE274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9" t="-1" r="14790" b="50337"/>
          <a:stretch/>
        </p:blipFill>
        <p:spPr>
          <a:xfrm>
            <a:off x="2843151" y="4645409"/>
            <a:ext cx="1533525" cy="1428624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616E2992-E7F6-4244-BD9B-61C013C7750B}"/>
              </a:ext>
            </a:extLst>
          </p:cNvPr>
          <p:cNvSpPr txBox="1"/>
          <p:nvPr/>
        </p:nvSpPr>
        <p:spPr>
          <a:xfrm>
            <a:off x="9431629" y="1085850"/>
            <a:ext cx="5753224" cy="9233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fr-FR" dirty="0"/>
              <a:t>Farida </a:t>
            </a:r>
            <a:r>
              <a:rPr lang="fr-FR" dirty="0" err="1"/>
              <a:t>Benatir</a:t>
            </a:r>
            <a:endParaRPr lang="fr-FR" dirty="0"/>
          </a:p>
          <a:p>
            <a:r>
              <a:rPr lang="fr-FR" dirty="0"/>
              <a:t>Céline </a:t>
            </a:r>
            <a:r>
              <a:rPr lang="fr-FR" dirty="0" err="1"/>
              <a:t>Monard</a:t>
            </a:r>
            <a:endParaRPr lang="fr-FR" dirty="0"/>
          </a:p>
          <a:p>
            <a:r>
              <a:rPr lang="fr-FR" dirty="0"/>
              <a:t>Cyrille Truc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63B9D92-9404-48D9-9388-C02A8E54F0C2}"/>
              </a:ext>
            </a:extLst>
          </p:cNvPr>
          <p:cNvSpPr txBox="1"/>
          <p:nvPr/>
        </p:nvSpPr>
        <p:spPr>
          <a:xfrm>
            <a:off x="9315388" y="4898056"/>
            <a:ext cx="5753224" cy="9233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fr-FR" dirty="0"/>
              <a:t>Amel </a:t>
            </a:r>
            <a:r>
              <a:rPr lang="fr-FR" dirty="0" err="1"/>
              <a:t>Benantar</a:t>
            </a:r>
            <a:endParaRPr lang="fr-FR" dirty="0"/>
          </a:p>
          <a:p>
            <a:r>
              <a:rPr lang="fr-FR" dirty="0"/>
              <a:t>Emmanuelle </a:t>
            </a:r>
            <a:r>
              <a:rPr lang="fr-FR" dirty="0" err="1"/>
              <a:t>Boussouamina</a:t>
            </a:r>
            <a:endParaRPr lang="fr-FR" dirty="0"/>
          </a:p>
          <a:p>
            <a:r>
              <a:rPr lang="fr-FR" dirty="0"/>
              <a:t>Leila </a:t>
            </a:r>
            <a:r>
              <a:rPr lang="fr-FR" dirty="0" err="1"/>
              <a:t>Dehina-Khenniche</a:t>
            </a:r>
            <a:endParaRPr lang="fr-FR" dirty="0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5A489D78-25AA-4A1F-B7F5-3251F5930B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8" t="49682" r="50331"/>
          <a:stretch/>
        </p:blipFill>
        <p:spPr>
          <a:xfrm>
            <a:off x="2843152" y="2468551"/>
            <a:ext cx="1533524" cy="144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363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3337</TotalTime>
  <Words>1462</Words>
  <Application>Microsoft Office PowerPoint</Application>
  <PresentationFormat>Grand écran</PresentationFormat>
  <Paragraphs>317</Paragraphs>
  <Slides>35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CIDFont+F1</vt:lpstr>
      <vt:lpstr>Symbol</vt:lpstr>
      <vt:lpstr>Thème Office</vt:lpstr>
      <vt:lpstr>Prism 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VALOUR, Florent</dc:creator>
  <cp:lastModifiedBy>VALOUR, Florent</cp:lastModifiedBy>
  <cp:revision>177</cp:revision>
  <dcterms:created xsi:type="dcterms:W3CDTF">2023-05-04T17:34:33Z</dcterms:created>
  <dcterms:modified xsi:type="dcterms:W3CDTF">2026-10-08T09:42:41Z</dcterms:modified>
</cp:coreProperties>
</file>