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17"/>
  </p:notesMasterIdLst>
  <p:handoutMasterIdLst>
    <p:handoutMasterId r:id="rId18"/>
  </p:handoutMasterIdLst>
  <p:sldIdLst>
    <p:sldId id="261" r:id="rId2"/>
    <p:sldId id="271" r:id="rId3"/>
    <p:sldId id="272" r:id="rId4"/>
    <p:sldId id="274" r:id="rId5"/>
    <p:sldId id="276" r:id="rId6"/>
    <p:sldId id="278" r:id="rId7"/>
    <p:sldId id="277" r:id="rId8"/>
    <p:sldId id="268" r:id="rId9"/>
    <p:sldId id="284" r:id="rId10"/>
    <p:sldId id="279" r:id="rId11"/>
    <p:sldId id="280" r:id="rId12"/>
    <p:sldId id="281" r:id="rId13"/>
    <p:sldId id="283" r:id="rId14"/>
    <p:sldId id="282" r:id="rId15"/>
    <p:sldId id="265" r:id="rId16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586"/>
    <a:srgbClr val="E833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988E27-8315-4CDC-B8E6-DF75A50D0594}" v="9" dt="2026-10-09T13:12:39.7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2" autoAdjust="0"/>
    <p:restoredTop sz="94660"/>
  </p:normalViewPr>
  <p:slideViewPr>
    <p:cSldViewPr snapToGrid="0">
      <p:cViewPr varScale="1">
        <p:scale>
          <a:sx n="92" d="100"/>
          <a:sy n="92" d="100"/>
        </p:scale>
        <p:origin x="106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8" d="100"/>
          <a:sy n="78" d="100"/>
        </p:scale>
        <p:origin x="4047" y="69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157DC-8432-4D81-A08E-CE9F5F3E5E87}" type="datetimeFigureOut">
              <a:rPr lang="fr-FR" smtClean="0"/>
              <a:t>17/10/2026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1A51F0-46A0-4964-AE7F-0635D407D3B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49531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3A46F-EC8E-42A9-B353-AE6C2D5FF71C}" type="datetimeFigureOut">
              <a:rPr lang="fr-FR" smtClean="0"/>
              <a:t>17/10/2026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A44304-3EF4-43C0-8A6C-44D01E4637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342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811B072-ADA3-3E03-6E9D-07338A4225AD}"/>
              </a:ext>
            </a:extLst>
          </p:cNvPr>
          <p:cNvGrpSpPr/>
          <p:nvPr userDrawn="1"/>
        </p:nvGrpSpPr>
        <p:grpSpPr>
          <a:xfrm>
            <a:off x="0" y="1"/>
            <a:ext cx="12192000" cy="6857999"/>
            <a:chOff x="0" y="1"/>
            <a:chExt cx="12192000" cy="6857999"/>
          </a:xfrm>
        </p:grpSpPr>
        <p:sp>
          <p:nvSpPr>
            <p:cNvPr id="7" name="Rectangle 6"/>
            <p:cNvSpPr/>
            <p:nvPr userDrawn="1"/>
          </p:nvSpPr>
          <p:spPr>
            <a:xfrm>
              <a:off x="0" y="1"/>
              <a:ext cx="12192000" cy="164892"/>
            </a:xfrm>
            <a:prstGeom prst="rect">
              <a:avLst/>
            </a:prstGeom>
            <a:solidFill>
              <a:srgbClr val="E833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8" name="Rectangle 7"/>
            <p:cNvSpPr/>
            <p:nvPr userDrawn="1"/>
          </p:nvSpPr>
          <p:spPr>
            <a:xfrm rot="5400000">
              <a:off x="-3310072" y="3318267"/>
              <a:ext cx="6840000" cy="219856"/>
            </a:xfrm>
            <a:prstGeom prst="rect">
              <a:avLst/>
            </a:prstGeom>
            <a:solidFill>
              <a:srgbClr val="E833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0" y="6693108"/>
              <a:ext cx="12192000" cy="164892"/>
            </a:xfrm>
            <a:prstGeom prst="rect">
              <a:avLst/>
            </a:prstGeom>
            <a:solidFill>
              <a:srgbClr val="E833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</p:grpSp>
      <p:pic>
        <p:nvPicPr>
          <p:cNvPr id="10" name="Image 9" descr="Une image contenant Police, Graphique, texte, graphisme&#10;&#10;Description générée automatiquement">
            <a:extLst>
              <a:ext uri="{FF2B5EF4-FFF2-40B4-BE49-F238E27FC236}">
                <a16:creationId xmlns:a16="http://schemas.microsoft.com/office/drawing/2014/main" id="{29C1E121-C7EA-B0FE-9A6B-E47348FF5E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007" y="490756"/>
            <a:ext cx="1718035" cy="657643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9AE4E5-5322-024A-70C1-A8E40A1E2C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0007" y="2032000"/>
            <a:ext cx="10515600" cy="18118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6000">
                <a:latin typeface="Aptos" panose="020B0004020202020204" pitchFamily="34" charset="0"/>
              </a:defRPr>
            </a:lvl1pPr>
          </a:lstStyle>
          <a:p>
            <a:r>
              <a:rPr lang="fr-FR" dirty="0"/>
              <a:t>Modifiez</a:t>
            </a:r>
            <a:br>
              <a:rPr lang="fr-FR" dirty="0"/>
            </a:br>
            <a:r>
              <a:rPr lang="fr-FR" dirty="0"/>
              <a:t>le style du titre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F65B4-CEE0-032B-007B-BBB8D8D97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70007" y="4058274"/>
            <a:ext cx="10515600" cy="522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000">
                <a:latin typeface="Aptos" panose="020B0004020202020204" pitchFamily="34" charset="0"/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/>
              <a:t>Sous titre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26CF6EE-B5C1-A2AE-D1F6-29C1672E9EDD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70007" y="5943809"/>
            <a:ext cx="10515600" cy="522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800" b="0">
                <a:solidFill>
                  <a:srgbClr val="005586"/>
                </a:solidFill>
                <a:latin typeface="Aptos" panose="020B0004020202020204" pitchFamily="34" charset="0"/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r-FR" dirty="0"/>
              <a:t>Date</a:t>
            </a:r>
          </a:p>
        </p:txBody>
      </p:sp>
      <p:pic>
        <p:nvPicPr>
          <p:cNvPr id="5" name="Image 4" descr="Une image contenant texte, Police, affiche, Graphique&#10;&#10;Description générée automatiquement">
            <a:extLst>
              <a:ext uri="{FF2B5EF4-FFF2-40B4-BE49-F238E27FC236}">
                <a16:creationId xmlns:a16="http://schemas.microsoft.com/office/drawing/2014/main" id="{422EF587-2049-51EC-FBB1-A75B693D94A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6810" y="376773"/>
            <a:ext cx="718797" cy="1151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848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F77C2960-1DFF-00EE-0516-2CEA00FB1DD5}"/>
              </a:ext>
            </a:extLst>
          </p:cNvPr>
          <p:cNvGrpSpPr/>
          <p:nvPr userDrawn="1"/>
        </p:nvGrpSpPr>
        <p:grpSpPr>
          <a:xfrm>
            <a:off x="0" y="1"/>
            <a:ext cx="12192000" cy="6857999"/>
            <a:chOff x="0" y="1"/>
            <a:chExt cx="12192000" cy="6857999"/>
          </a:xfrm>
        </p:grpSpPr>
        <p:sp>
          <p:nvSpPr>
            <p:cNvPr id="7" name="Rectangle 6"/>
            <p:cNvSpPr/>
            <p:nvPr userDrawn="1"/>
          </p:nvSpPr>
          <p:spPr>
            <a:xfrm>
              <a:off x="0" y="1"/>
              <a:ext cx="12192000" cy="164892"/>
            </a:xfrm>
            <a:prstGeom prst="rect">
              <a:avLst/>
            </a:prstGeom>
            <a:solidFill>
              <a:srgbClr val="E833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8" name="Rectangle 7"/>
            <p:cNvSpPr/>
            <p:nvPr userDrawn="1"/>
          </p:nvSpPr>
          <p:spPr>
            <a:xfrm rot="5400000">
              <a:off x="-3310072" y="3318267"/>
              <a:ext cx="6840000" cy="219856"/>
            </a:xfrm>
            <a:prstGeom prst="rect">
              <a:avLst/>
            </a:prstGeom>
            <a:solidFill>
              <a:srgbClr val="E833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0" y="6693108"/>
              <a:ext cx="12192000" cy="164892"/>
            </a:xfrm>
            <a:prstGeom prst="rect">
              <a:avLst/>
            </a:prstGeom>
            <a:solidFill>
              <a:srgbClr val="E833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</p:grpSp>
      <p:pic>
        <p:nvPicPr>
          <p:cNvPr id="10" name="Image 9" descr="Une image contenant Police, Graphique, texte, graphisme&#10;&#10;Description générée automatiquement">
            <a:extLst>
              <a:ext uri="{FF2B5EF4-FFF2-40B4-BE49-F238E27FC236}">
                <a16:creationId xmlns:a16="http://schemas.microsoft.com/office/drawing/2014/main" id="{29C1E121-C7EA-B0FE-9A6B-E47348FF5E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007" y="490756"/>
            <a:ext cx="1718035" cy="657643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9AE4E5-5322-024A-70C1-A8E40A1E2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07" y="1474263"/>
            <a:ext cx="10515600" cy="7355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>
                <a:latin typeface="Aptos" panose="020B00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F65B4-CEE0-032B-007B-BBB8D8D974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007" y="2424216"/>
            <a:ext cx="10515600" cy="39430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000">
                <a:latin typeface="Aptos" panose="020B0004020202020204" pitchFamily="34" charset="0"/>
              </a:defRPr>
            </a:lvl1pPr>
            <a:lvl2pPr>
              <a:defRPr sz="1800">
                <a:latin typeface="Aptos" panose="020B0004020202020204" pitchFamily="34" charset="0"/>
              </a:defRPr>
            </a:lvl2pPr>
            <a:lvl3pPr>
              <a:defRPr sz="1600">
                <a:latin typeface="Aptos" panose="020B0004020202020204" pitchFamily="34" charset="0"/>
              </a:defRPr>
            </a:lvl3pPr>
            <a:lvl4pPr>
              <a:defRPr sz="1400">
                <a:latin typeface="Aptos" panose="020B0004020202020204" pitchFamily="34" charset="0"/>
              </a:defRPr>
            </a:lvl4pPr>
            <a:lvl5pPr>
              <a:defRPr sz="1400">
                <a:latin typeface="Aptos" panose="020B00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pic>
        <p:nvPicPr>
          <p:cNvPr id="6" name="Image 5" descr="Une image contenant texte, Police, affiche, Graphique&#10;&#10;Description générée automatiquement">
            <a:extLst>
              <a:ext uri="{FF2B5EF4-FFF2-40B4-BE49-F238E27FC236}">
                <a16:creationId xmlns:a16="http://schemas.microsoft.com/office/drawing/2014/main" id="{6FA7E310-A90C-2420-7163-0708C571682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6810" y="376773"/>
            <a:ext cx="718797" cy="1151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352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693108"/>
            <a:ext cx="12192000" cy="164892"/>
          </a:xfrm>
          <a:prstGeom prst="rect">
            <a:avLst/>
          </a:prstGeom>
          <a:solidFill>
            <a:srgbClr val="E8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pic>
        <p:nvPicPr>
          <p:cNvPr id="3" name="Image 2" descr="Une image contenant habits, personne, intérieur, mur&#10;&#10;Description générée automatiquement">
            <a:extLst>
              <a:ext uri="{FF2B5EF4-FFF2-40B4-BE49-F238E27FC236}">
                <a16:creationId xmlns:a16="http://schemas.microsoft.com/office/drawing/2014/main" id="{311EE7D0-53CF-F84A-A334-9B77087B0B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75"/>
          <a:stretch/>
        </p:blipFill>
        <p:spPr>
          <a:xfrm>
            <a:off x="1" y="-18875"/>
            <a:ext cx="5303520" cy="6711983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064D55-D566-535F-963B-DF5BA3495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3399" y="534463"/>
            <a:ext cx="6112933" cy="7355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514350" indent="-514350">
              <a:buFont typeface="+mj-lt"/>
              <a:buAutoNum type="arabicPeriod"/>
              <a:defRPr sz="3200">
                <a:solidFill>
                  <a:srgbClr val="E83365"/>
                </a:solidFill>
                <a:latin typeface="Aptos" panose="020B00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31E3C16-E90D-8342-AA3D-5C245794BF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3399" y="1488650"/>
            <a:ext cx="6112933" cy="39430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Wingdings" panose="05000000000000000000" pitchFamily="2" charset="2"/>
              <a:buChar char="§"/>
              <a:defRPr sz="2800">
                <a:solidFill>
                  <a:srgbClr val="005586"/>
                </a:solidFill>
                <a:latin typeface="Aptos" panose="020B0004020202020204" pitchFamily="34" charset="0"/>
              </a:defRPr>
            </a:lvl1pPr>
            <a:lvl2pPr marL="742950" indent="-285750">
              <a:buFont typeface="Wingdings" panose="05000000000000000000" pitchFamily="2" charset="2"/>
              <a:buChar char="§"/>
              <a:defRPr sz="2400">
                <a:solidFill>
                  <a:srgbClr val="005586"/>
                </a:solidFill>
                <a:latin typeface="Aptos" panose="020B0004020202020204" pitchFamily="34" charset="0"/>
              </a:defRPr>
            </a:lvl2pPr>
            <a:lvl3pPr marL="1200150" indent="-285750">
              <a:buFont typeface="Wingdings" panose="05000000000000000000" pitchFamily="2" charset="2"/>
              <a:buChar char="§"/>
              <a:defRPr sz="2000">
                <a:solidFill>
                  <a:srgbClr val="005586"/>
                </a:solidFill>
                <a:latin typeface="Aptos" panose="020B0004020202020204" pitchFamily="34" charset="0"/>
              </a:defRPr>
            </a:lvl3pPr>
            <a:lvl4pPr marL="1657350" indent="-285750">
              <a:buFont typeface="Wingdings" panose="05000000000000000000" pitchFamily="2" charset="2"/>
              <a:buChar char="§"/>
              <a:defRPr sz="1800">
                <a:solidFill>
                  <a:srgbClr val="005586"/>
                </a:solidFill>
                <a:latin typeface="Aptos" panose="020B0004020202020204" pitchFamily="34" charset="0"/>
              </a:defRPr>
            </a:lvl4pPr>
            <a:lvl5pPr marL="2114550" indent="-285750">
              <a:buFont typeface="Wingdings" panose="05000000000000000000" pitchFamily="2" charset="2"/>
              <a:buChar char="§"/>
              <a:defRPr sz="1800">
                <a:solidFill>
                  <a:srgbClr val="005586"/>
                </a:solidFill>
                <a:latin typeface="Aptos" panose="020B00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pic>
        <p:nvPicPr>
          <p:cNvPr id="6" name="Image 5" descr="Une image contenant Police, Graphique, texte, graphisme&#10;&#10;Description générée automatiquement">
            <a:extLst>
              <a:ext uri="{FF2B5EF4-FFF2-40B4-BE49-F238E27FC236}">
                <a16:creationId xmlns:a16="http://schemas.microsoft.com/office/drawing/2014/main" id="{C37FEC7F-6701-6BF3-9B81-40BCE593885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9872" y="5785370"/>
            <a:ext cx="1175131" cy="449826"/>
          </a:xfrm>
          <a:prstGeom prst="rect">
            <a:avLst/>
          </a:prstGeom>
        </p:spPr>
      </p:pic>
      <p:pic>
        <p:nvPicPr>
          <p:cNvPr id="8" name="Image 7" descr="Une image contenant texte, Police, affiche, Graphique&#10;&#10;Description générée automatiquement">
            <a:extLst>
              <a:ext uri="{FF2B5EF4-FFF2-40B4-BE49-F238E27FC236}">
                <a16:creationId xmlns:a16="http://schemas.microsoft.com/office/drawing/2014/main" id="{9AF05933-BDB2-C6D6-530C-AA8A41A23BE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1702" y="5650327"/>
            <a:ext cx="495760" cy="79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6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intérieur, Équipement médical, soins de santé, machine&#10;&#10;Description générée automatiquement">
            <a:extLst>
              <a:ext uri="{FF2B5EF4-FFF2-40B4-BE49-F238E27FC236}">
                <a16:creationId xmlns:a16="http://schemas.microsoft.com/office/drawing/2014/main" id="{7DCF42D3-4256-24B0-F04D-B3BF433B2A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0" y="0"/>
            <a:ext cx="5313028" cy="6691254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6693108"/>
            <a:ext cx="12192000" cy="164892"/>
          </a:xfrm>
          <a:prstGeom prst="rect">
            <a:avLst/>
          </a:prstGeom>
          <a:solidFill>
            <a:srgbClr val="E8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461D698C-68D7-9C42-52BA-444FD819A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3399" y="534463"/>
            <a:ext cx="6112933" cy="7355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514350" indent="-514350">
              <a:buFont typeface="+mj-lt"/>
              <a:buAutoNum type="arabicPeriod"/>
              <a:defRPr sz="3200">
                <a:solidFill>
                  <a:srgbClr val="E83365"/>
                </a:solidFill>
                <a:latin typeface="Aptos" panose="020B00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607383E8-5B64-1640-45A2-2A6B5583CC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3399" y="1488650"/>
            <a:ext cx="6112933" cy="39430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Wingdings" panose="05000000000000000000" pitchFamily="2" charset="2"/>
              <a:buChar char="§"/>
              <a:defRPr sz="2800">
                <a:solidFill>
                  <a:srgbClr val="005586"/>
                </a:solidFill>
                <a:latin typeface="Aptos" panose="020B0004020202020204" pitchFamily="34" charset="0"/>
              </a:defRPr>
            </a:lvl1pPr>
            <a:lvl2pPr marL="742950" indent="-285750">
              <a:buFont typeface="Wingdings" panose="05000000000000000000" pitchFamily="2" charset="2"/>
              <a:buChar char="§"/>
              <a:defRPr sz="2400">
                <a:solidFill>
                  <a:srgbClr val="005586"/>
                </a:solidFill>
                <a:latin typeface="Aptos" panose="020B0004020202020204" pitchFamily="34" charset="0"/>
              </a:defRPr>
            </a:lvl2pPr>
            <a:lvl3pPr marL="1200150" indent="-285750">
              <a:buFont typeface="Wingdings" panose="05000000000000000000" pitchFamily="2" charset="2"/>
              <a:buChar char="§"/>
              <a:defRPr sz="2000">
                <a:solidFill>
                  <a:srgbClr val="005586"/>
                </a:solidFill>
                <a:latin typeface="Aptos" panose="020B0004020202020204" pitchFamily="34" charset="0"/>
              </a:defRPr>
            </a:lvl3pPr>
            <a:lvl4pPr marL="1657350" indent="-285750">
              <a:buFont typeface="Wingdings" panose="05000000000000000000" pitchFamily="2" charset="2"/>
              <a:buChar char="§"/>
              <a:defRPr sz="1800">
                <a:solidFill>
                  <a:srgbClr val="005586"/>
                </a:solidFill>
                <a:latin typeface="Aptos" panose="020B0004020202020204" pitchFamily="34" charset="0"/>
              </a:defRPr>
            </a:lvl4pPr>
            <a:lvl5pPr marL="2114550" indent="-285750">
              <a:buFont typeface="Wingdings" panose="05000000000000000000" pitchFamily="2" charset="2"/>
              <a:buChar char="§"/>
              <a:defRPr sz="1800">
                <a:solidFill>
                  <a:srgbClr val="005586"/>
                </a:solidFill>
                <a:latin typeface="Aptos" panose="020B00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pic>
        <p:nvPicPr>
          <p:cNvPr id="3" name="Image 2" descr="Une image contenant Police, Graphique, texte, graphisme&#10;&#10;Description générée automatiquement">
            <a:extLst>
              <a:ext uri="{FF2B5EF4-FFF2-40B4-BE49-F238E27FC236}">
                <a16:creationId xmlns:a16="http://schemas.microsoft.com/office/drawing/2014/main" id="{7F2B4FB8-9EDA-9C8E-F162-5C86C77A350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9872" y="5785370"/>
            <a:ext cx="1175131" cy="449826"/>
          </a:xfrm>
          <a:prstGeom prst="rect">
            <a:avLst/>
          </a:prstGeom>
        </p:spPr>
      </p:pic>
      <p:pic>
        <p:nvPicPr>
          <p:cNvPr id="9" name="Image 8" descr="Une image contenant texte, Police, affiche, Graphique&#10;&#10;Description générée automatiquement">
            <a:extLst>
              <a:ext uri="{FF2B5EF4-FFF2-40B4-BE49-F238E27FC236}">
                <a16:creationId xmlns:a16="http://schemas.microsoft.com/office/drawing/2014/main" id="{ADE2B9A7-FBA7-9E59-8757-57AB1B4DE3A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1702" y="5650327"/>
            <a:ext cx="495760" cy="79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55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DCF42D3-4256-24B0-F04D-B3BF433B2A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313028" cy="6691254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6693108"/>
            <a:ext cx="12192000" cy="164892"/>
          </a:xfrm>
          <a:prstGeom prst="rect">
            <a:avLst/>
          </a:prstGeom>
          <a:solidFill>
            <a:srgbClr val="E8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2EB409B9-38B0-A531-41C9-8CB8BD230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3399" y="534463"/>
            <a:ext cx="6112933" cy="7355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514350" indent="-514350">
              <a:buFont typeface="+mj-lt"/>
              <a:buAutoNum type="arabicPeriod"/>
              <a:defRPr sz="3200">
                <a:solidFill>
                  <a:srgbClr val="E83365"/>
                </a:solidFill>
                <a:latin typeface="Aptos" panose="020B00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9D07503-89A6-AC7C-891E-DA9AB8955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3399" y="1488650"/>
            <a:ext cx="6112933" cy="39430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Wingdings" panose="05000000000000000000" pitchFamily="2" charset="2"/>
              <a:buChar char="§"/>
              <a:defRPr sz="2800">
                <a:solidFill>
                  <a:srgbClr val="005586"/>
                </a:solidFill>
                <a:latin typeface="Aptos" panose="020B0004020202020204" pitchFamily="34" charset="0"/>
              </a:defRPr>
            </a:lvl1pPr>
            <a:lvl2pPr marL="742950" indent="-285750">
              <a:buFont typeface="Wingdings" panose="05000000000000000000" pitchFamily="2" charset="2"/>
              <a:buChar char="§"/>
              <a:defRPr sz="2400">
                <a:solidFill>
                  <a:srgbClr val="005586"/>
                </a:solidFill>
                <a:latin typeface="Aptos" panose="020B0004020202020204" pitchFamily="34" charset="0"/>
              </a:defRPr>
            </a:lvl2pPr>
            <a:lvl3pPr marL="1200150" indent="-285750">
              <a:buFont typeface="Wingdings" panose="05000000000000000000" pitchFamily="2" charset="2"/>
              <a:buChar char="§"/>
              <a:defRPr sz="2000">
                <a:solidFill>
                  <a:srgbClr val="005586"/>
                </a:solidFill>
                <a:latin typeface="Aptos" panose="020B0004020202020204" pitchFamily="34" charset="0"/>
              </a:defRPr>
            </a:lvl3pPr>
            <a:lvl4pPr marL="1657350" indent="-285750">
              <a:buFont typeface="Wingdings" panose="05000000000000000000" pitchFamily="2" charset="2"/>
              <a:buChar char="§"/>
              <a:defRPr sz="1800">
                <a:solidFill>
                  <a:srgbClr val="005586"/>
                </a:solidFill>
                <a:latin typeface="Aptos" panose="020B0004020202020204" pitchFamily="34" charset="0"/>
              </a:defRPr>
            </a:lvl4pPr>
            <a:lvl5pPr marL="2114550" indent="-285750">
              <a:buFont typeface="Wingdings" panose="05000000000000000000" pitchFamily="2" charset="2"/>
              <a:buChar char="§"/>
              <a:defRPr sz="1800">
                <a:solidFill>
                  <a:srgbClr val="005586"/>
                </a:solidFill>
                <a:latin typeface="Aptos" panose="020B00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pic>
        <p:nvPicPr>
          <p:cNvPr id="3" name="Image 2" descr="Une image contenant Police, Graphique, texte, graphisme&#10;&#10;Description générée automatiquement">
            <a:extLst>
              <a:ext uri="{FF2B5EF4-FFF2-40B4-BE49-F238E27FC236}">
                <a16:creationId xmlns:a16="http://schemas.microsoft.com/office/drawing/2014/main" id="{58A64FCD-8184-1FE6-5653-44B7E9922B7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9872" y="5785370"/>
            <a:ext cx="1175131" cy="449826"/>
          </a:xfrm>
          <a:prstGeom prst="rect">
            <a:avLst/>
          </a:prstGeom>
        </p:spPr>
      </p:pic>
      <p:pic>
        <p:nvPicPr>
          <p:cNvPr id="9" name="Image 8" descr="Une image contenant texte, Police, affiche, Graphique&#10;&#10;Description générée automatiquement">
            <a:extLst>
              <a:ext uri="{FF2B5EF4-FFF2-40B4-BE49-F238E27FC236}">
                <a16:creationId xmlns:a16="http://schemas.microsoft.com/office/drawing/2014/main" id="{CE70F653-B08F-57A7-99D5-D8A9CDEC2C1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1702" y="5650327"/>
            <a:ext cx="495760" cy="79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93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DCF42D3-4256-24B0-F04D-B3BF433B2A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313028" cy="6691254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6693108"/>
            <a:ext cx="12192000" cy="164892"/>
          </a:xfrm>
          <a:prstGeom prst="rect">
            <a:avLst/>
          </a:prstGeom>
          <a:solidFill>
            <a:srgbClr val="E8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0AD395EB-3616-6A79-5B4F-AAD962FD4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3399" y="534463"/>
            <a:ext cx="6112933" cy="7355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514350" indent="-514350">
              <a:buFont typeface="+mj-lt"/>
              <a:buAutoNum type="arabicPeriod"/>
              <a:defRPr sz="3200">
                <a:solidFill>
                  <a:srgbClr val="E83365"/>
                </a:solidFill>
                <a:latin typeface="Aptos" panose="020B00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8FA0A51-7DF2-D535-F4B1-FFD3AA2B7C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3399" y="1488650"/>
            <a:ext cx="6112933" cy="39430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Wingdings" panose="05000000000000000000" pitchFamily="2" charset="2"/>
              <a:buChar char="§"/>
              <a:defRPr sz="2800">
                <a:solidFill>
                  <a:srgbClr val="005586"/>
                </a:solidFill>
                <a:latin typeface="Aptos" panose="020B0004020202020204" pitchFamily="34" charset="0"/>
              </a:defRPr>
            </a:lvl1pPr>
            <a:lvl2pPr marL="742950" indent="-285750">
              <a:buFont typeface="Wingdings" panose="05000000000000000000" pitchFamily="2" charset="2"/>
              <a:buChar char="§"/>
              <a:defRPr sz="2400">
                <a:solidFill>
                  <a:srgbClr val="005586"/>
                </a:solidFill>
                <a:latin typeface="Aptos" panose="020B0004020202020204" pitchFamily="34" charset="0"/>
              </a:defRPr>
            </a:lvl2pPr>
            <a:lvl3pPr marL="1200150" indent="-285750">
              <a:buFont typeface="Wingdings" panose="05000000000000000000" pitchFamily="2" charset="2"/>
              <a:buChar char="§"/>
              <a:defRPr sz="2000">
                <a:solidFill>
                  <a:srgbClr val="005586"/>
                </a:solidFill>
                <a:latin typeface="Aptos" panose="020B0004020202020204" pitchFamily="34" charset="0"/>
              </a:defRPr>
            </a:lvl3pPr>
            <a:lvl4pPr marL="1657350" indent="-285750">
              <a:buFont typeface="Wingdings" panose="05000000000000000000" pitchFamily="2" charset="2"/>
              <a:buChar char="§"/>
              <a:defRPr sz="1800">
                <a:solidFill>
                  <a:srgbClr val="005586"/>
                </a:solidFill>
                <a:latin typeface="Aptos" panose="020B0004020202020204" pitchFamily="34" charset="0"/>
              </a:defRPr>
            </a:lvl4pPr>
            <a:lvl5pPr marL="2114550" indent="-285750">
              <a:buFont typeface="Wingdings" panose="05000000000000000000" pitchFamily="2" charset="2"/>
              <a:buChar char="§"/>
              <a:defRPr sz="1800">
                <a:solidFill>
                  <a:srgbClr val="005586"/>
                </a:solidFill>
                <a:latin typeface="Aptos" panose="020B00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pic>
        <p:nvPicPr>
          <p:cNvPr id="3" name="Image 2" descr="Une image contenant Police, Graphique, texte, graphisme&#10;&#10;Description générée automatiquement">
            <a:extLst>
              <a:ext uri="{FF2B5EF4-FFF2-40B4-BE49-F238E27FC236}">
                <a16:creationId xmlns:a16="http://schemas.microsoft.com/office/drawing/2014/main" id="{14DF6738-9060-9DC7-32AB-95D306AA4BE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9872" y="5785370"/>
            <a:ext cx="1175131" cy="449826"/>
          </a:xfrm>
          <a:prstGeom prst="rect">
            <a:avLst/>
          </a:prstGeom>
        </p:spPr>
      </p:pic>
      <p:pic>
        <p:nvPicPr>
          <p:cNvPr id="9" name="Image 8" descr="Une image contenant texte, Police, affiche, Graphique&#10;&#10;Description générée automatiquement">
            <a:extLst>
              <a:ext uri="{FF2B5EF4-FFF2-40B4-BE49-F238E27FC236}">
                <a16:creationId xmlns:a16="http://schemas.microsoft.com/office/drawing/2014/main" id="{6679868E-677E-739D-F2E0-59CE1595D1D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1702" y="5650327"/>
            <a:ext cx="495760" cy="79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778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DCF42D3-4256-24B0-F04D-B3BF433B2A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8"/>
          <a:stretch/>
        </p:blipFill>
        <p:spPr>
          <a:xfrm>
            <a:off x="0" y="0"/>
            <a:ext cx="5313028" cy="6691254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6693108"/>
            <a:ext cx="12192000" cy="164892"/>
          </a:xfrm>
          <a:prstGeom prst="rect">
            <a:avLst/>
          </a:prstGeom>
          <a:solidFill>
            <a:srgbClr val="E83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3946DA2A-48B6-F71B-0AE5-C79D64827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3399" y="534463"/>
            <a:ext cx="6112933" cy="7355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514350" indent="-514350">
              <a:buFont typeface="+mj-lt"/>
              <a:buAutoNum type="arabicPeriod"/>
              <a:defRPr sz="3200">
                <a:solidFill>
                  <a:srgbClr val="E83365"/>
                </a:solidFill>
                <a:latin typeface="Aptos" panose="020B00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C6F3148-6265-9F79-D915-D805AD07BE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3399" y="1488650"/>
            <a:ext cx="6112933" cy="39430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Wingdings" panose="05000000000000000000" pitchFamily="2" charset="2"/>
              <a:buChar char="§"/>
              <a:defRPr sz="2800">
                <a:solidFill>
                  <a:srgbClr val="005586"/>
                </a:solidFill>
                <a:latin typeface="Aptos" panose="020B0004020202020204" pitchFamily="34" charset="0"/>
              </a:defRPr>
            </a:lvl1pPr>
            <a:lvl2pPr marL="742950" indent="-285750">
              <a:buFont typeface="Wingdings" panose="05000000000000000000" pitchFamily="2" charset="2"/>
              <a:buChar char="§"/>
              <a:defRPr sz="2400">
                <a:solidFill>
                  <a:srgbClr val="005586"/>
                </a:solidFill>
                <a:latin typeface="Aptos" panose="020B0004020202020204" pitchFamily="34" charset="0"/>
              </a:defRPr>
            </a:lvl2pPr>
            <a:lvl3pPr marL="1200150" indent="-285750">
              <a:buFont typeface="Wingdings" panose="05000000000000000000" pitchFamily="2" charset="2"/>
              <a:buChar char="§"/>
              <a:defRPr sz="2000">
                <a:solidFill>
                  <a:srgbClr val="005586"/>
                </a:solidFill>
                <a:latin typeface="Aptos" panose="020B0004020202020204" pitchFamily="34" charset="0"/>
              </a:defRPr>
            </a:lvl3pPr>
            <a:lvl4pPr marL="1657350" indent="-285750">
              <a:buFont typeface="Wingdings" panose="05000000000000000000" pitchFamily="2" charset="2"/>
              <a:buChar char="§"/>
              <a:defRPr sz="1800">
                <a:solidFill>
                  <a:srgbClr val="005586"/>
                </a:solidFill>
                <a:latin typeface="Aptos" panose="020B0004020202020204" pitchFamily="34" charset="0"/>
              </a:defRPr>
            </a:lvl4pPr>
            <a:lvl5pPr marL="2114550" indent="-285750">
              <a:buFont typeface="Wingdings" panose="05000000000000000000" pitchFamily="2" charset="2"/>
              <a:buChar char="§"/>
              <a:defRPr sz="1800">
                <a:solidFill>
                  <a:srgbClr val="005586"/>
                </a:solidFill>
                <a:latin typeface="Aptos" panose="020B00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pic>
        <p:nvPicPr>
          <p:cNvPr id="8" name="Image 7" descr="Une image contenant Police, Graphique, texte, graphisme&#10;&#10;Description générée automatiquement">
            <a:extLst>
              <a:ext uri="{FF2B5EF4-FFF2-40B4-BE49-F238E27FC236}">
                <a16:creationId xmlns:a16="http://schemas.microsoft.com/office/drawing/2014/main" id="{663ABE56-5205-4AD9-2351-DA66D25C78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9872" y="5785370"/>
            <a:ext cx="1175131" cy="449826"/>
          </a:xfrm>
          <a:prstGeom prst="rect">
            <a:avLst/>
          </a:prstGeom>
        </p:spPr>
      </p:pic>
      <p:pic>
        <p:nvPicPr>
          <p:cNvPr id="9" name="Image 8" descr="Une image contenant texte, Police, affiche, Graphique&#10;&#10;Description générée automatiquement">
            <a:extLst>
              <a:ext uri="{FF2B5EF4-FFF2-40B4-BE49-F238E27FC236}">
                <a16:creationId xmlns:a16="http://schemas.microsoft.com/office/drawing/2014/main" id="{F41E31FF-6B62-0127-5915-F1092DF9D82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1702" y="5650327"/>
            <a:ext cx="495760" cy="79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141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421AD19-4877-A143-73F0-21AA46FF9D0B}"/>
              </a:ext>
            </a:extLst>
          </p:cNvPr>
          <p:cNvGrpSpPr/>
          <p:nvPr userDrawn="1"/>
        </p:nvGrpSpPr>
        <p:grpSpPr>
          <a:xfrm>
            <a:off x="0" y="1"/>
            <a:ext cx="12192000" cy="6857999"/>
            <a:chOff x="0" y="1"/>
            <a:chExt cx="12192000" cy="685799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664C4182-CD10-5A80-76FE-0814F090669E}"/>
                </a:ext>
              </a:extLst>
            </p:cNvPr>
            <p:cNvSpPr/>
            <p:nvPr userDrawn="1"/>
          </p:nvSpPr>
          <p:spPr>
            <a:xfrm>
              <a:off x="0" y="1"/>
              <a:ext cx="12192000" cy="164892"/>
            </a:xfrm>
            <a:prstGeom prst="rect">
              <a:avLst/>
            </a:prstGeom>
            <a:solidFill>
              <a:srgbClr val="E833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457DB49-7003-085B-2DF5-980435E807B2}"/>
                </a:ext>
              </a:extLst>
            </p:cNvPr>
            <p:cNvSpPr/>
            <p:nvPr userDrawn="1"/>
          </p:nvSpPr>
          <p:spPr>
            <a:xfrm rot="5400000">
              <a:off x="-3310072" y="3318267"/>
              <a:ext cx="6840000" cy="219856"/>
            </a:xfrm>
            <a:prstGeom prst="rect">
              <a:avLst/>
            </a:prstGeom>
            <a:solidFill>
              <a:srgbClr val="E833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D240C5A-85AE-967F-32F7-46CDEFC123A2}"/>
                </a:ext>
              </a:extLst>
            </p:cNvPr>
            <p:cNvSpPr/>
            <p:nvPr userDrawn="1"/>
          </p:nvSpPr>
          <p:spPr>
            <a:xfrm>
              <a:off x="0" y="6693108"/>
              <a:ext cx="12192000" cy="164892"/>
            </a:xfrm>
            <a:prstGeom prst="rect">
              <a:avLst/>
            </a:prstGeom>
            <a:solidFill>
              <a:srgbClr val="E833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</p:grpSp>
      <p:pic>
        <p:nvPicPr>
          <p:cNvPr id="6" name="Image 5" descr="Une image contenant Police, Graphique, texte, graphisme&#10;&#10;Description générée automatiquement">
            <a:extLst>
              <a:ext uri="{FF2B5EF4-FFF2-40B4-BE49-F238E27FC236}">
                <a16:creationId xmlns:a16="http://schemas.microsoft.com/office/drawing/2014/main" id="{0254F3BD-82AA-6CA8-406E-409B92B7B553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007" y="490756"/>
            <a:ext cx="1718035" cy="657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03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34" r:id="rId2"/>
    <p:sldLayoutId id="2147483716" r:id="rId3"/>
    <p:sldLayoutId id="2147483717" r:id="rId4"/>
    <p:sldLayoutId id="2147483718" r:id="rId5"/>
    <p:sldLayoutId id="2147483719" r:id="rId6"/>
    <p:sldLayoutId id="214748372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5586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800" b="1" kern="1200">
          <a:solidFill>
            <a:srgbClr val="E8336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rgbClr val="00558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rgbClr val="00558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rgbClr val="00558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rgbClr val="00558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8002655-59B7-2271-01B8-E7E4D265C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07" y="1753643"/>
            <a:ext cx="10515600" cy="1811859"/>
          </a:xfrm>
        </p:spPr>
        <p:txBody>
          <a:bodyPr/>
          <a:lstStyle/>
          <a:p>
            <a:pPr algn="ctr"/>
            <a:r>
              <a:rPr lang="fr-FR" dirty="0"/>
              <a:t>la chirurgie vasculaire</a:t>
            </a:r>
            <a:br>
              <a:rPr lang="fr-FR" dirty="0"/>
            </a:br>
            <a:r>
              <a:rPr lang="fr-FR" dirty="0"/>
              <a:t>sans angiologue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4397CAB7-5541-FCC9-003A-8B350199E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007" y="4058274"/>
            <a:ext cx="10515600" cy="1184286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fr-FR" dirty="0"/>
              <a:t>Dr Olivier Marret - Dr Philippe Poirier – Dr Pierre Alexandre Vent – Dr Boris </a:t>
            </a:r>
            <a:r>
              <a:rPr lang="fr-FR" dirty="0" err="1"/>
              <a:t>Postaire</a:t>
            </a:r>
            <a:endParaRPr lang="fr-FR" dirty="0"/>
          </a:p>
          <a:p>
            <a:pPr algn="ctr"/>
            <a:r>
              <a:rPr lang="fr-FR" dirty="0"/>
              <a:t>Service de chirurgie vasculaire</a:t>
            </a:r>
          </a:p>
          <a:p>
            <a:pPr algn="ctr"/>
            <a:r>
              <a:rPr lang="fr-FR" dirty="0"/>
              <a:t>Centre Hospitalier Départemental Vendée</a:t>
            </a:r>
          </a:p>
          <a:p>
            <a:pPr algn="ctr"/>
            <a:r>
              <a:rPr lang="fr-FR" dirty="0"/>
              <a:t>Site La Roche sur Yon</a:t>
            </a:r>
          </a:p>
        </p:txBody>
      </p:sp>
    </p:spTree>
    <p:extLst>
      <p:ext uri="{BB962C8B-B14F-4D97-AF65-F5344CB8AC3E}">
        <p14:creationId xmlns:p14="http://schemas.microsoft.com/office/powerpoint/2010/main" val="2465970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9E86C4-FA60-72DB-E71C-AD89BE07E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origines du mal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D8D5A0-7E6B-E577-1F11-C042E4562F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Des parcours de formation distincts</a:t>
            </a:r>
          </a:p>
          <a:p>
            <a:pPr lvl="1"/>
            <a:r>
              <a:rPr lang="fr-FR" dirty="0"/>
              <a:t>Chirurgie vasculaire : une filière spécifique et un cursus dédié.</a:t>
            </a:r>
          </a:p>
          <a:p>
            <a:pPr lvl="1"/>
            <a:r>
              <a:rPr lang="fr-FR" dirty="0"/>
              <a:t>Angiologie : des parcours plus variés, associant médecine vasculaire, cardiologie, parfois imagerie, et services rattachés à la chirurgie vasculaire.</a:t>
            </a:r>
          </a:p>
          <a:p>
            <a:pPr lvl="1"/>
            <a:r>
              <a:rPr lang="fr-FR" dirty="0"/>
              <a:t>Internat en médecine vasculaire : 46 postes actuellement ouverts au concours, un nombre jugé insuffisant.</a:t>
            </a:r>
          </a:p>
          <a:p>
            <a:r>
              <a:rPr lang="fr-FR" dirty="0"/>
              <a:t>Une démographie défavorable ?</a:t>
            </a:r>
          </a:p>
          <a:p>
            <a:pPr lvl="1"/>
            <a:r>
              <a:rPr lang="fr-FR" dirty="0"/>
              <a:t>la SFMV compte plus de 2080 membres à ce jour.</a:t>
            </a:r>
          </a:p>
          <a:p>
            <a:pPr lvl="1"/>
            <a:r>
              <a:rPr lang="fr-FR" dirty="0"/>
              <a:t>39% ont plus de 60ans</a:t>
            </a:r>
          </a:p>
          <a:p>
            <a:pPr lvl="1"/>
            <a:r>
              <a:rPr lang="fr-FR" dirty="0"/>
              <a:t>Nb de chirurgiens exerçant en France : environ 600</a:t>
            </a:r>
          </a:p>
          <a:p>
            <a:pPr lvl="1"/>
            <a:r>
              <a:rPr lang="fr-FR" dirty="0"/>
              <a:t>Ratio théorique confortable : 1 chirurgien pour 3,3 angiologues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78468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43F02-BEA8-AA16-B47E-247DEB086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90CD3-5275-AE2A-5A1E-4C237A366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origines du mal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A538D1-0511-7815-E825-90A9EEAE9C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Des rythmes de travail qui diffèrent</a:t>
            </a:r>
          </a:p>
          <a:p>
            <a:pPr lvl="1"/>
            <a:r>
              <a:rPr lang="fr-FR" dirty="0"/>
              <a:t>Une activité en cabinet réglée contre une activité de plateau technique et d’hospitalisation avec ses impondérables</a:t>
            </a:r>
          </a:p>
          <a:p>
            <a:pPr lvl="1"/>
            <a:r>
              <a:rPr lang="fr-FR" dirty="0"/>
              <a:t>Une obligation de PDS pour la chirurgie vasculaire inexistante pour l’angiologie</a:t>
            </a:r>
          </a:p>
          <a:p>
            <a:r>
              <a:rPr lang="fr-FR" dirty="0"/>
              <a:t>Nombreuses disparités d’exercices selon les endroits et les habitudes</a:t>
            </a:r>
          </a:p>
          <a:p>
            <a:pPr lvl="1"/>
            <a:r>
              <a:rPr lang="fr-FR" dirty="0"/>
              <a:t>public/privé</a:t>
            </a:r>
          </a:p>
          <a:p>
            <a:pPr lvl="1"/>
            <a:r>
              <a:rPr lang="fr-FR" dirty="0"/>
              <a:t>Activité diagnostique/thérapeutique </a:t>
            </a:r>
          </a:p>
          <a:p>
            <a:pPr lvl="1"/>
            <a:r>
              <a:rPr lang="fr-FR" dirty="0"/>
              <a:t>Qui est le médecin référent pour les pathologies vasculaires périphériques ?</a:t>
            </a:r>
          </a:p>
          <a:p>
            <a:pPr lvl="1"/>
            <a:r>
              <a:rPr lang="fr-FR" dirty="0"/>
              <a:t>Manque d’attrait pour certaines pathologies … ou patients</a:t>
            </a:r>
          </a:p>
          <a:p>
            <a:pPr lvl="1"/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4259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D3443A-972E-E2BF-B0A9-4633B2D33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2295A1-8384-1B0F-AED4-933F2B252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origines du mal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E13EC1D-A4A5-7BF3-10FF-69A4600ED9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La chirurgie des varices</a:t>
            </a:r>
          </a:p>
          <a:p>
            <a:endParaRPr lang="fr-FR" dirty="0"/>
          </a:p>
          <a:p>
            <a:pPr marL="0" indent="0" algn="ctr">
              <a:buNone/>
            </a:pPr>
            <a:r>
              <a:rPr lang="fr-FR" dirty="0"/>
              <a:t>Une triple peine pour le chirurgien vasculaire</a:t>
            </a:r>
          </a:p>
          <a:p>
            <a:pPr marL="800100" lvl="1" indent="-342900">
              <a:buFont typeface="+mj-lt"/>
              <a:buAutoNum type="arabicPeriod"/>
            </a:pPr>
            <a:r>
              <a:rPr lang="fr-FR" dirty="0"/>
              <a:t>Le médecin sollicité pour le diagnostic est à l’initiative du traitement</a:t>
            </a:r>
          </a:p>
          <a:p>
            <a:pPr marL="800100" lvl="1" indent="-342900">
              <a:buFont typeface="+mj-lt"/>
              <a:buAutoNum type="arabicPeriod"/>
            </a:pPr>
            <a:r>
              <a:rPr lang="fr-FR" dirty="0"/>
              <a:t>Le chirurgien est privé d’un pan de son activité</a:t>
            </a:r>
          </a:p>
          <a:p>
            <a:pPr marL="800100" lvl="1" indent="-342900">
              <a:buFont typeface="+mj-lt"/>
              <a:buAutoNum type="arabicPeriod"/>
            </a:pPr>
            <a:r>
              <a:rPr lang="fr-FR" dirty="0"/>
              <a:t>Abandon de la pathologie artérielle par l’angiologue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4944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179190-41E8-E471-6676-F6380AD47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origines du mal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C966C5F-A4BA-3425-DB3D-408CFFC19A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4291" y="2580626"/>
            <a:ext cx="6789572" cy="3218595"/>
          </a:xfrm>
        </p:spPr>
        <p:txBody>
          <a:bodyPr>
            <a:normAutofit/>
          </a:bodyPr>
          <a:lstStyle/>
          <a:p>
            <a:r>
              <a:rPr lang="fr-FR" sz="2400" dirty="0"/>
              <a:t>Causes multifactorielles</a:t>
            </a:r>
          </a:p>
          <a:p>
            <a:pPr lvl="1"/>
            <a:r>
              <a:rPr lang="fr-FR" sz="2200" dirty="0"/>
              <a:t>Considérations économiques</a:t>
            </a:r>
          </a:p>
          <a:p>
            <a:pPr lvl="1"/>
            <a:r>
              <a:rPr lang="fr-FR" sz="2200" dirty="0"/>
              <a:t>Considérations géographiques</a:t>
            </a:r>
          </a:p>
          <a:p>
            <a:pPr lvl="1"/>
            <a:r>
              <a:rPr lang="fr-FR" sz="2200" dirty="0"/>
              <a:t>Considérations générationnelles</a:t>
            </a:r>
          </a:p>
        </p:txBody>
      </p:sp>
    </p:spTree>
    <p:extLst>
      <p:ext uri="{BB962C8B-B14F-4D97-AF65-F5344CB8AC3E}">
        <p14:creationId xmlns:p14="http://schemas.microsoft.com/office/powerpoint/2010/main" val="2847312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BADEC-EE03-0F08-BFC4-86D7FF78F4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B01B8B11-DC54-F10F-57A8-29DEEF96E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conséquences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0B8B4C29-AA33-5495-79BF-F433DFC53E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Pour l’angiologie :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Pour la ville</a:t>
            </a:r>
          </a:p>
          <a:p>
            <a:pPr lvl="1"/>
            <a:r>
              <a:rPr lang="fr-FR" dirty="0"/>
              <a:t>cabinets avec une activité veineuse exclusive</a:t>
            </a:r>
          </a:p>
          <a:p>
            <a:pPr lvl="1"/>
            <a:r>
              <a:rPr lang="fr-FR" dirty="0"/>
              <a:t>Délais trop longs pour répondre aux besoins de la pathologie artérielle</a:t>
            </a:r>
          </a:p>
          <a:p>
            <a:endParaRPr lang="fr-FR" dirty="0"/>
          </a:p>
          <a:p>
            <a:r>
              <a:rPr lang="fr-FR" dirty="0"/>
              <a:t>Pour l’hôpital</a:t>
            </a:r>
          </a:p>
          <a:p>
            <a:pPr lvl="1"/>
            <a:r>
              <a:rPr lang="fr-FR" dirty="0"/>
              <a:t>Des médecins accaparés par demandes internes : urgences, </a:t>
            </a:r>
            <a:r>
              <a:rPr lang="fr-FR" dirty="0" err="1"/>
              <a:t>HdJ</a:t>
            </a:r>
            <a:r>
              <a:rPr lang="fr-FR" dirty="0"/>
              <a:t>, abords veineux…</a:t>
            </a:r>
          </a:p>
        </p:txBody>
      </p:sp>
    </p:spTree>
    <p:extLst>
      <p:ext uri="{BB962C8B-B14F-4D97-AF65-F5344CB8AC3E}">
        <p14:creationId xmlns:p14="http://schemas.microsoft.com/office/powerpoint/2010/main" val="191152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D99E8-AA74-A14E-1F18-8223ADD37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18EB7E11-939D-344D-3152-0EACEBC7E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conséquences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BFF3A712-8AB9-AA9C-B69E-94BEAD8043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3008" y="2400153"/>
            <a:ext cx="9003382" cy="3943028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Pour la chirurgie vasculaire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Problématique de l’activité veineuse</a:t>
            </a:r>
          </a:p>
          <a:p>
            <a:r>
              <a:rPr lang="fr-FR" dirty="0"/>
              <a:t>Baisse de qualité qans le recrutement des pathologies artérielles</a:t>
            </a:r>
          </a:p>
          <a:p>
            <a:r>
              <a:rPr lang="fr-FR" dirty="0"/>
              <a:t>Fuites de patients</a:t>
            </a:r>
          </a:p>
          <a:p>
            <a:r>
              <a:rPr lang="fr-FR" dirty="0"/>
              <a:t>Activités de plaies importantes</a:t>
            </a:r>
          </a:p>
          <a:p>
            <a:r>
              <a:rPr lang="fr-FR" dirty="0"/>
              <a:t>Des pathologies vues tardivement</a:t>
            </a:r>
          </a:p>
          <a:p>
            <a:r>
              <a:rPr lang="fr-FR" dirty="0"/>
              <a:t>Désorganisations des activités hospitalières et de blocs opératoires</a:t>
            </a:r>
          </a:p>
          <a:p>
            <a:r>
              <a:rPr lang="fr-FR" dirty="0"/>
              <a:t>Retentissement sur la PDS</a:t>
            </a:r>
          </a:p>
        </p:txBody>
      </p:sp>
    </p:spTree>
    <p:extLst>
      <p:ext uri="{BB962C8B-B14F-4D97-AF65-F5344CB8AC3E}">
        <p14:creationId xmlns:p14="http://schemas.microsoft.com/office/powerpoint/2010/main" val="1706908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C5E3CF-3DDA-2F64-7F38-55E5776C9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Nos solutions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77B54B9-C4C3-32AA-3EA5-4F38102F0B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3607" y="2596936"/>
            <a:ext cx="6919513" cy="3943028"/>
          </a:xfrm>
        </p:spPr>
        <p:txBody>
          <a:bodyPr/>
          <a:lstStyle/>
          <a:p>
            <a:r>
              <a:rPr lang="fr-FR" dirty="0"/>
              <a:t>Adaptations des pratiques avec le temps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47849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FC0DA-96EF-2BC4-0874-EEA89981E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88F43F-6E04-2F46-2A61-CEE17DD0D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Nos solutions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682A894-30E7-8D62-7976-62D2B64DB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3607" y="2596936"/>
            <a:ext cx="6919513" cy="3943028"/>
          </a:xfrm>
        </p:spPr>
        <p:txBody>
          <a:bodyPr/>
          <a:lstStyle/>
          <a:p>
            <a:r>
              <a:rPr lang="fr-FR" dirty="0"/>
              <a:t>Adaptations des pratiques avec le temps</a:t>
            </a:r>
          </a:p>
          <a:p>
            <a:endParaRPr lang="fr-FR" dirty="0"/>
          </a:p>
          <a:p>
            <a:r>
              <a:rPr lang="fr-FR" dirty="0"/>
              <a:t>les solutions diffèrent selon les pathologies</a:t>
            </a:r>
          </a:p>
        </p:txBody>
      </p:sp>
    </p:spTree>
    <p:extLst>
      <p:ext uri="{BB962C8B-B14F-4D97-AF65-F5344CB8AC3E}">
        <p14:creationId xmlns:p14="http://schemas.microsoft.com/office/powerpoint/2010/main" val="16649532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5CE0B-B58D-0FCE-338C-527EC49CF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9091BD-A12B-FF38-9FB4-94282748C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Nos solutions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AF3BF77-C228-4E92-2316-7BCDAF2A61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0370" y="2342936"/>
            <a:ext cx="7894873" cy="3943028"/>
          </a:xfrm>
        </p:spPr>
        <p:txBody>
          <a:bodyPr>
            <a:normAutofit/>
          </a:bodyPr>
          <a:lstStyle/>
          <a:p>
            <a:r>
              <a:rPr lang="fr-FR" dirty="0"/>
              <a:t>AOMI</a:t>
            </a:r>
          </a:p>
          <a:p>
            <a:pPr lvl="1"/>
            <a:r>
              <a:rPr lang="fr-FR" dirty="0"/>
              <a:t>L’</a:t>
            </a:r>
            <a:r>
              <a:rPr lang="fr-FR" dirty="0" err="1"/>
              <a:t>echopoppler</a:t>
            </a:r>
            <a:r>
              <a:rPr lang="fr-FR" dirty="0"/>
              <a:t> n’est pas indispensable</a:t>
            </a:r>
          </a:p>
          <a:p>
            <a:pPr lvl="1"/>
            <a:endParaRPr lang="fr-FR" dirty="0"/>
          </a:p>
          <a:p>
            <a:pPr lvl="1"/>
            <a:r>
              <a:rPr lang="fr-FR" dirty="0"/>
              <a:t>Le claudicant : angioscanner des membres inférieurs </a:t>
            </a:r>
          </a:p>
          <a:p>
            <a:pPr lvl="1"/>
            <a:r>
              <a:rPr lang="fr-FR" dirty="0"/>
              <a:t>L’ischémie critique : recherche du pouls fémoral</a:t>
            </a:r>
          </a:p>
          <a:p>
            <a:pPr lvl="2"/>
            <a:r>
              <a:rPr lang="fr-FR" dirty="0"/>
              <a:t>Absent : angioscanner des membres inférieurs</a:t>
            </a:r>
          </a:p>
          <a:p>
            <a:pPr lvl="2"/>
            <a:r>
              <a:rPr lang="fr-FR" dirty="0"/>
              <a:t>Perçu : artériographie en intention de traiter</a:t>
            </a:r>
          </a:p>
          <a:p>
            <a:pPr lvl="2"/>
            <a:endParaRPr lang="fr-FR" dirty="0"/>
          </a:p>
          <a:p>
            <a:pPr lvl="2"/>
            <a:endParaRPr lang="fr-FR" dirty="0"/>
          </a:p>
          <a:p>
            <a:pPr lvl="1"/>
            <a:r>
              <a:rPr lang="fr-FR" dirty="0"/>
              <a:t>Surveillance : la symptomatologie avant tout</a:t>
            </a:r>
          </a:p>
          <a:p>
            <a:pPr lvl="1"/>
            <a:r>
              <a:rPr lang="fr-FR" dirty="0" err="1"/>
              <a:t>Probléme</a:t>
            </a:r>
            <a:r>
              <a:rPr lang="fr-FR" dirty="0"/>
              <a:t> : dépistage des resténoses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3098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D125C-5D0C-CFC7-E884-D96EFAFD0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54F140-570D-B3C7-3C60-C06985AAA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Nos solutions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2F0EB58-32C9-20E6-0B25-10D7D8A2D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1879" y="2209801"/>
            <a:ext cx="7489561" cy="3943028"/>
          </a:xfrm>
        </p:spPr>
        <p:txBody>
          <a:bodyPr/>
          <a:lstStyle/>
          <a:p>
            <a:r>
              <a:rPr lang="fr-FR" dirty="0"/>
              <a:t>CAROTIDES</a:t>
            </a:r>
          </a:p>
          <a:p>
            <a:endParaRPr lang="fr-FR" dirty="0"/>
          </a:p>
          <a:p>
            <a:r>
              <a:rPr lang="fr-FR" dirty="0"/>
              <a:t>Sténoses asymptomatiques : dépistage aléatoire</a:t>
            </a:r>
          </a:p>
          <a:p>
            <a:r>
              <a:rPr lang="fr-FR" dirty="0"/>
              <a:t>Sténoses symptomatiques : service de neurovasculaire</a:t>
            </a:r>
          </a:p>
          <a:p>
            <a:endParaRPr lang="fr-FR" dirty="0"/>
          </a:p>
          <a:p>
            <a:r>
              <a:rPr lang="fr-FR" dirty="0"/>
              <a:t>2 problèmes :</a:t>
            </a:r>
          </a:p>
          <a:p>
            <a:pPr lvl="1"/>
            <a:r>
              <a:rPr lang="fr-FR" dirty="0"/>
              <a:t>Sténose asymptomatique évolutive</a:t>
            </a:r>
          </a:p>
          <a:p>
            <a:pPr lvl="1"/>
            <a:r>
              <a:rPr lang="fr-FR" dirty="0"/>
              <a:t>Patient vasculaire non dépisté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4014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7865B-180E-6F34-DAC3-300AAB1E3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154061-7D9F-8FBA-A3A4-369A9C63C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Nos solutions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82AB321-9634-C2DB-A3BA-660F71728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2440" y="2585721"/>
            <a:ext cx="7503160" cy="3943028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AAA</a:t>
            </a:r>
          </a:p>
          <a:p>
            <a:endParaRPr lang="fr-FR" dirty="0"/>
          </a:p>
          <a:p>
            <a:r>
              <a:rPr lang="fr-FR" dirty="0"/>
              <a:t>Dépistage de fait par le nombre d’exploration TDM abdo</a:t>
            </a:r>
          </a:p>
        </p:txBody>
      </p:sp>
    </p:spTree>
    <p:extLst>
      <p:ext uri="{BB962C8B-B14F-4D97-AF65-F5344CB8AC3E}">
        <p14:creationId xmlns:p14="http://schemas.microsoft.com/office/powerpoint/2010/main" val="15087724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28B6B-912E-282F-B458-706561B9C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1C34D0-C344-6D40-6BAD-BCD9887DC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Nos solutions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2FFC94C-18B2-7288-8F62-64979A9B8C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4087" y="2281976"/>
            <a:ext cx="10515600" cy="3943028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VARICES</a:t>
            </a:r>
          </a:p>
          <a:p>
            <a:endParaRPr lang="fr-FR" dirty="0"/>
          </a:p>
          <a:p>
            <a:r>
              <a:rPr lang="fr-FR" dirty="0"/>
              <a:t>L’</a:t>
            </a:r>
            <a:r>
              <a:rPr lang="fr-FR" dirty="0" err="1"/>
              <a:t>echodoppler</a:t>
            </a:r>
            <a:r>
              <a:rPr lang="fr-FR" dirty="0"/>
              <a:t> veineux est un examen de réalisation facile, même pour un chirurgien vasculaire</a:t>
            </a:r>
          </a:p>
          <a:p>
            <a:r>
              <a:rPr lang="fr-FR" dirty="0" err="1"/>
              <a:t>Probléme</a:t>
            </a:r>
            <a:r>
              <a:rPr lang="fr-FR" dirty="0"/>
              <a:t> : suivi </a:t>
            </a:r>
            <a:r>
              <a:rPr lang="fr-FR" dirty="0" err="1"/>
              <a:t>phlébologique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291719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38FA7D-2A61-233F-55B3-03E33EC5E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VRAIES SOLUTIONS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AA170D-3F08-CA69-05A8-C6293F4B39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4087" y="2840776"/>
            <a:ext cx="7224313" cy="3943028"/>
          </a:xfrm>
        </p:spPr>
        <p:txBody>
          <a:bodyPr/>
          <a:lstStyle/>
          <a:p>
            <a:r>
              <a:rPr lang="fr-FR" dirty="0"/>
              <a:t>Apprentissage de l’</a:t>
            </a:r>
            <a:r>
              <a:rPr lang="fr-FR" dirty="0" err="1"/>
              <a:t>echodoppler</a:t>
            </a:r>
            <a:endParaRPr lang="fr-FR" dirty="0"/>
          </a:p>
          <a:p>
            <a:r>
              <a:rPr lang="fr-FR" dirty="0"/>
              <a:t>Mise en place d’une consultation de pansements</a:t>
            </a:r>
          </a:p>
          <a:p>
            <a:r>
              <a:rPr lang="fr-FR" dirty="0"/>
              <a:t>Favoriser les échanges professionnels localement</a:t>
            </a:r>
          </a:p>
        </p:txBody>
      </p:sp>
    </p:spTree>
    <p:extLst>
      <p:ext uri="{BB962C8B-B14F-4D97-AF65-F5344CB8AC3E}">
        <p14:creationId xmlns:p14="http://schemas.microsoft.com/office/powerpoint/2010/main" val="18795813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DA561EA-28CD-EE25-AD4F-C8669B6EC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3399" y="534463"/>
            <a:ext cx="6112933" cy="735538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45B0C90E-A7D4-ED81-2CBF-B00A4854F1D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613399" y="1488650"/>
            <a:ext cx="6112933" cy="3943028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7238295"/>
      </p:ext>
    </p:extLst>
  </p:cSld>
  <p:clrMapOvr>
    <a:masterClrMapping/>
  </p:clrMapOvr>
</p:sld>
</file>

<file path=ppt/theme/theme1.xml><?xml version="1.0" encoding="utf-8"?>
<a:theme xmlns:a="http://schemas.openxmlformats.org/drawingml/2006/main" name="HOPITAUX DE VENDEE">
  <a:themeElements>
    <a:clrScheme name="Hôpitaux de Vendée">
      <a:dk1>
        <a:srgbClr val="005586"/>
      </a:dk1>
      <a:lt1>
        <a:sysClr val="window" lastClr="FFFFFF"/>
      </a:lt1>
      <a:dk2>
        <a:srgbClr val="005586"/>
      </a:dk2>
      <a:lt2>
        <a:srgbClr val="FFFFFF"/>
      </a:lt2>
      <a:accent1>
        <a:srgbClr val="E82A63"/>
      </a:accent1>
      <a:accent2>
        <a:srgbClr val="46B4B3"/>
      </a:accent2>
      <a:accent3>
        <a:srgbClr val="005586"/>
      </a:accent3>
      <a:accent4>
        <a:srgbClr val="FFC000"/>
      </a:accent4>
      <a:accent5>
        <a:srgbClr val="005586"/>
      </a:accent5>
      <a:accent6>
        <a:srgbClr val="005586"/>
      </a:accent6>
      <a:hlink>
        <a:srgbClr val="005586"/>
      </a:hlink>
      <a:folHlink>
        <a:srgbClr val="00558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9413</TotalTime>
  <Words>485</Words>
  <Application>Microsoft Office PowerPoint</Application>
  <PresentationFormat>Grand écran</PresentationFormat>
  <Paragraphs>95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0" baseType="lpstr">
      <vt:lpstr>Aptos</vt:lpstr>
      <vt:lpstr>Arial</vt:lpstr>
      <vt:lpstr>Calibri</vt:lpstr>
      <vt:lpstr>Wingdings</vt:lpstr>
      <vt:lpstr>HOPITAUX DE VENDEE</vt:lpstr>
      <vt:lpstr>la chirurgie vasculaire sans angiologue</vt:lpstr>
      <vt:lpstr>Les origines du mal</vt:lpstr>
      <vt:lpstr>Les origines du mal</vt:lpstr>
      <vt:lpstr>Les origines du mal</vt:lpstr>
      <vt:lpstr>Les origines du mal</vt:lpstr>
      <vt:lpstr>Les conséquences</vt:lpstr>
      <vt:lpstr>Les conséquences</vt:lpstr>
      <vt:lpstr>Nos solutions</vt:lpstr>
      <vt:lpstr>Nos solutions</vt:lpstr>
      <vt:lpstr>Nos solutions</vt:lpstr>
      <vt:lpstr>Nos solutions</vt:lpstr>
      <vt:lpstr>Nos solutions</vt:lpstr>
      <vt:lpstr>Nos solutions</vt:lpstr>
      <vt:lpstr>VRAIES SOLUTIONS</vt:lpstr>
      <vt:lpstr>Présentation PowerPoint</vt:lpstr>
    </vt:vector>
  </TitlesOfParts>
  <Company>CHD Vendee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OIRY Angèle</dc:creator>
  <cp:lastModifiedBy>Matthieu Hotmail</cp:lastModifiedBy>
  <cp:revision>169</cp:revision>
  <cp:lastPrinted>2023-09-06T15:03:32Z</cp:lastPrinted>
  <dcterms:created xsi:type="dcterms:W3CDTF">2023-06-07T09:05:43Z</dcterms:created>
  <dcterms:modified xsi:type="dcterms:W3CDTF">2026-10-17T06:12:15Z</dcterms:modified>
</cp:coreProperties>
</file>