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7" r:id="rId3"/>
    <p:sldId id="293" r:id="rId4"/>
    <p:sldId id="294" r:id="rId5"/>
    <p:sldId id="306" r:id="rId6"/>
    <p:sldId id="305" r:id="rId7"/>
    <p:sldId id="273" r:id="rId8"/>
    <p:sldId id="301" r:id="rId9"/>
    <p:sldId id="280" r:id="rId10"/>
    <p:sldId id="281" r:id="rId11"/>
    <p:sldId id="282" r:id="rId12"/>
    <p:sldId id="298" r:id="rId13"/>
    <p:sldId id="267" r:id="rId14"/>
    <p:sldId id="268" r:id="rId15"/>
    <p:sldId id="302" r:id="rId16"/>
    <p:sldId id="283" r:id="rId17"/>
    <p:sldId id="284" r:id="rId18"/>
    <p:sldId id="285" r:id="rId19"/>
    <p:sldId id="286" r:id="rId20"/>
    <p:sldId id="296" r:id="rId21"/>
    <p:sldId id="287" r:id="rId22"/>
    <p:sldId id="288" r:id="rId23"/>
    <p:sldId id="289" r:id="rId24"/>
    <p:sldId id="290" r:id="rId25"/>
    <p:sldId id="291" r:id="rId26"/>
    <p:sldId id="300" r:id="rId27"/>
    <p:sldId id="303" r:id="rId28"/>
    <p:sldId id="257" r:id="rId29"/>
    <p:sldId id="258" r:id="rId30"/>
    <p:sldId id="259" r:id="rId31"/>
    <p:sldId id="262" r:id="rId32"/>
    <p:sldId id="264" r:id="rId33"/>
    <p:sldId id="308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A37C17-494C-4E80-AEC5-3254E4C1BE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Évaluation gériatrique préopératoire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138BEA-4DB6-4082-9E90-1D42513E85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Corrençon</a:t>
            </a:r>
            <a:r>
              <a:rPr lang="fr-FR" dirty="0"/>
              <a:t>, 9 octobre 2026</a:t>
            </a:r>
          </a:p>
        </p:txBody>
      </p:sp>
    </p:spTree>
    <p:extLst>
      <p:ext uri="{BB962C8B-B14F-4D97-AF65-F5344CB8AC3E}">
        <p14:creationId xmlns:p14="http://schemas.microsoft.com/office/powerpoint/2010/main" val="1887573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5D2E4D-DD98-4AB0-81DB-1602A241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Conflit d'intérêt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3BFB680-8F34-4137-823A-1C182371D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aucun</a:t>
            </a:r>
          </a:p>
        </p:txBody>
      </p:sp>
    </p:spTree>
    <p:extLst>
      <p:ext uri="{BB962C8B-B14F-4D97-AF65-F5344CB8AC3E}">
        <p14:creationId xmlns:p14="http://schemas.microsoft.com/office/powerpoint/2010/main" val="2158105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A27A94-8184-4155-8042-950F468B6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?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CA07675-28BA-4CBA-AAE0-21C51C287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1800" y="1499358"/>
            <a:ext cx="7125956" cy="441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820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BE976-10F6-45D2-93AE-4BE073C3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Mais…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81FDAE-62B5-4506-8C84-79F592692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Réduction fonctionnelle liée au vieillissement variable d'un organe à l'autre</a:t>
            </a:r>
          </a:p>
          <a:p>
            <a:pPr lvl="0">
              <a:buClr>
                <a:srgbClr val="A53010"/>
              </a:buClr>
            </a:pP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Distinction entre âge physiologique et chronologique : </a:t>
            </a:r>
            <a:r>
              <a:rPr lang="fr-FR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FRAGILITE</a:t>
            </a:r>
            <a:endParaRPr lang="fr-FR" dirty="0"/>
          </a:p>
          <a:p>
            <a:r>
              <a:rPr lang="fr-FR" dirty="0"/>
              <a:t>Enjeu d'une chirurgie en gériatrie : survie &lt; maintien de l'autonomie et qualité de vie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4922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D3512A-9EC3-42DC-9E39-204E97CC0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Décompensation fonctionnelle chez la personne âgée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364D2047-76E2-406B-819A-530D7E86D3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3517" y="2141946"/>
            <a:ext cx="5986791" cy="376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38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43C607-7C12-409D-80C0-03B55E9DE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fragilité c'est quoi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EFE2D5-F9D7-4C02-891A-7E85D5F14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Selon l’OMS</a:t>
            </a:r>
          </a:p>
          <a:p>
            <a:r>
              <a:rPr lang="fr-FR" dirty="0"/>
              <a:t>« du point de vue biologique, du produit de l’</a:t>
            </a:r>
            <a:r>
              <a:rPr lang="fr-FR" b="1" dirty="0"/>
              <a:t>accumulation </a:t>
            </a:r>
            <a:r>
              <a:rPr lang="fr-FR" dirty="0"/>
              <a:t>d’un vaste éventail de </a:t>
            </a:r>
            <a:r>
              <a:rPr lang="fr-FR" b="1" dirty="0"/>
              <a:t>dommages moléculaires et cellulaires au fil du temps</a:t>
            </a:r>
            <a:r>
              <a:rPr lang="fr-FR" dirty="0"/>
              <a:t>. »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6638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3B6783-E4E2-43E6-8B67-2CC4381F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fragilité, en France, en 2022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023A5474-ECE9-499A-800F-94B1716486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18886" y="2738260"/>
            <a:ext cx="4058216" cy="2553056"/>
          </a:xfrm>
          <a:prstGeom prst="rect">
            <a:avLst/>
          </a:prstGeom>
        </p:spPr>
      </p:pic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3C99B19-20D8-44FF-9309-F50C94A8FF2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47923" y="2404154"/>
            <a:ext cx="6054527" cy="251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8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5FE1EF-E1B1-4A49-9496-5943FC96F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fragilité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357852-A26B-4E23-BF4C-22BB0A1F0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4" y="2023145"/>
            <a:ext cx="8911687" cy="493189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09E7ACD-BDE6-46DE-A4A2-E9B142A169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505" y="3151410"/>
            <a:ext cx="2010500" cy="188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94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B4BD4-ED36-4CDF-9B76-419DAA9F5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Diagnostic de fragilité </a:t>
            </a:r>
            <a:r>
              <a:rPr lang="fr-FR" sz="1600" dirty="0"/>
              <a:t>(Echelle selon Fried)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3E61EC-739D-4839-916E-97DE0E616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Amaigrissement : perte de 5 kg ou  &gt; 5 % du poids du corps dans l'année</a:t>
            </a:r>
          </a:p>
          <a:p>
            <a:r>
              <a:rPr lang="fr-FR" dirty="0"/>
              <a:t>Perte de la force musculaire</a:t>
            </a:r>
          </a:p>
          <a:p>
            <a:r>
              <a:rPr lang="fr-FR" dirty="0"/>
              <a:t>Diminution de la vitesse de marche</a:t>
            </a:r>
          </a:p>
          <a:p>
            <a:r>
              <a:rPr lang="fr-FR" dirty="0"/>
              <a:t>Dépense énergétique ↓  : homme &lt; 383 kcal/semaine ; femme &lt;  270 kcal/semaine</a:t>
            </a:r>
          </a:p>
          <a:p>
            <a:r>
              <a:rPr lang="fr-FR" dirty="0"/>
              <a:t>Asthénie</a:t>
            </a:r>
          </a:p>
        </p:txBody>
      </p:sp>
    </p:spTree>
    <p:extLst>
      <p:ext uri="{BB962C8B-B14F-4D97-AF65-F5344CB8AC3E}">
        <p14:creationId xmlns:p14="http://schemas.microsoft.com/office/powerpoint/2010/main" val="3222887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D3E9CE-28BA-4796-AF44-47DA9930D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</a:rPr>
              <a:t>Diagnostic de fragilité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(Echelle selon  </a:t>
            </a:r>
            <a:r>
              <a:rPr lang="fr-FR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Rockwood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et </a:t>
            </a:r>
            <a:r>
              <a:rPr lang="fr-FR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Mitnitski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  <a:endParaRPr lang="fr-FR" sz="16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3C90CE-280D-43EA-B584-534DD20A4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La plus performante en préopératoire de chirurgie non cardiaque</a:t>
            </a:r>
          </a:p>
        </p:txBody>
      </p:sp>
    </p:spTree>
    <p:extLst>
      <p:ext uri="{BB962C8B-B14F-4D97-AF65-F5344CB8AC3E}">
        <p14:creationId xmlns:p14="http://schemas.microsoft.com/office/powerpoint/2010/main" val="190955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5F99F1A-02C2-4953-ADED-55E7BC093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400" y="171100"/>
            <a:ext cx="4876800" cy="6654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509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278ED5-8E17-40D2-A9AF-1C25324F6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Conséquences de la fragilité en chirurgie vasculaire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E96C2A-E202-42C0-9B07-BEFA17825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Complications cardiaques x 8</a:t>
            </a:r>
          </a:p>
          <a:p>
            <a:r>
              <a:rPr lang="fr-FR" dirty="0"/>
              <a:t>IDM x 4</a:t>
            </a:r>
          </a:p>
          <a:p>
            <a:r>
              <a:rPr lang="fr-FR" dirty="0"/>
              <a:t>complication rénale, intestinale, respiratoire x 2</a:t>
            </a:r>
          </a:p>
          <a:p>
            <a:r>
              <a:rPr lang="fr-FR" dirty="0"/>
              <a:t>Mortalité à J30 : 1,4 à 13,7 % hors endovasculaire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880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AFD8E-FE84-4AC5-845C-00C4B74D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4 principaux risques post-opératoires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630E29-A158-4281-9635-ABFD545A8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Délire :</a:t>
            </a:r>
          </a:p>
          <a:p>
            <a:pPr lvl="1"/>
            <a:r>
              <a:rPr lang="fr-FR" dirty="0"/>
              <a:t>Évènement aigu</a:t>
            </a:r>
          </a:p>
          <a:p>
            <a:pPr lvl="1"/>
            <a:r>
              <a:rPr lang="fr-FR" dirty="0"/>
              <a:t>Chirurgie programmée 10 à 20 %</a:t>
            </a:r>
          </a:p>
          <a:p>
            <a:pPr lvl="1"/>
            <a:r>
              <a:rPr lang="fr-FR" dirty="0"/>
              <a:t>Chirurgie non programmée : 30 à 50 %</a:t>
            </a:r>
          </a:p>
          <a:p>
            <a:pPr lvl="1"/>
            <a:r>
              <a:rPr lang="fr-FR" dirty="0"/>
              <a:t>Chirurgie cardiaque en soins intensifs : 50 à 80 %</a:t>
            </a:r>
          </a:p>
          <a:p>
            <a:pPr lvl="1"/>
            <a:r>
              <a:rPr lang="fr-FR" dirty="0"/>
              <a:t>↑ durée moyenne de séjour, ↑ risque de</a:t>
            </a: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 maladie neurodégénérative,</a:t>
            </a:r>
            <a:r>
              <a:rPr lang="fr-FR" dirty="0"/>
              <a:t> décès</a:t>
            </a:r>
          </a:p>
          <a:p>
            <a:pPr lvl="1"/>
            <a:r>
              <a:rPr lang="fr-FR" dirty="0"/>
              <a:t>Éliminer trouble ionique, fécalome, rétention aiguë d'urine</a:t>
            </a:r>
          </a:p>
          <a:p>
            <a:r>
              <a:rPr lang="fr-FR" sz="1600" dirty="0"/>
              <a:t>Dysfonctionnement cognitif :</a:t>
            </a:r>
          </a:p>
          <a:p>
            <a:pPr lvl="1"/>
            <a:r>
              <a:rPr lang="fr-FR" dirty="0"/>
              <a:t>Détérioration progressive et durable des capacités cognitives</a:t>
            </a:r>
          </a:p>
          <a:p>
            <a:pPr lvl="1"/>
            <a:r>
              <a:rPr lang="fr-FR" dirty="0"/>
              <a:t>20 à 30 % après une opération majeure</a:t>
            </a:r>
          </a:p>
          <a:p>
            <a:pPr lvl="1"/>
            <a:r>
              <a:rPr lang="fr-FR" dirty="0"/>
              <a:t>10 % après trois mois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7367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0A310-E677-4E9A-ACB2-07A9019B2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4 principaux risques post-opératoires (suite)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CE573F-1ED1-4F8A-94BA-3A9A82477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Déclin fonctionnel :</a:t>
            </a:r>
          </a:p>
          <a:p>
            <a:pPr lvl="1"/>
            <a:r>
              <a:rPr lang="fr-FR" dirty="0"/>
              <a:t>Concernant 30 à 60 % des patients âgés</a:t>
            </a:r>
          </a:p>
          <a:p>
            <a:pPr lvl="1"/>
            <a:r>
              <a:rPr lang="fr-FR" dirty="0"/>
              <a:t>Irrémédiable dans un tiers des cas</a:t>
            </a:r>
          </a:p>
          <a:p>
            <a:r>
              <a:rPr lang="fr-FR" dirty="0"/>
              <a:t>Complications médicales :</a:t>
            </a:r>
          </a:p>
          <a:p>
            <a:pPr lvl="1"/>
            <a:r>
              <a:rPr lang="fr-FR" dirty="0"/>
              <a:t>Complication infectieuse pulmonaire ou urinaire</a:t>
            </a:r>
          </a:p>
          <a:p>
            <a:pPr lvl="1"/>
            <a:r>
              <a:rPr lang="fr-FR" dirty="0"/>
              <a:t>Choc, arrêt cardiorespiratoire</a:t>
            </a:r>
          </a:p>
          <a:p>
            <a:pPr lvl="1"/>
            <a:r>
              <a:rPr lang="fr-FR" dirty="0"/>
              <a:t>Hémorragie gastro-intestinale</a:t>
            </a:r>
          </a:p>
          <a:p>
            <a:pPr lvl="1"/>
            <a:r>
              <a:rPr lang="fr-FR" dirty="0"/>
              <a:t>Thrombose veineuse et EP</a:t>
            </a:r>
          </a:p>
          <a:p>
            <a:pPr lvl="1"/>
            <a:r>
              <a:rPr lang="fr-FR" dirty="0"/>
              <a:t>Insuffisance rénale aigue</a:t>
            </a:r>
          </a:p>
          <a:p>
            <a:pPr lvl="1"/>
            <a:r>
              <a:rPr lang="fr-FR" dirty="0"/>
              <a:t>AVC embolique(8,7 % après chirurgie aortique)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7243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C4B291-1CE8-4AC0-87C8-3F2495558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Intérêt de l'évaluation gériatrique en chirurgie vasculaire 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(Age and </a:t>
            </a:r>
            <a:r>
              <a:rPr lang="fr-FR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ageing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// Journal </a:t>
            </a:r>
            <a:r>
              <a:rPr lang="fr-FR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vascular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 </a:t>
            </a:r>
            <a:r>
              <a:rPr lang="fr-FR" sz="1600" dirty="0" err="1">
                <a:solidFill>
                  <a:prstClr val="black">
                    <a:lumMod val="85000"/>
                    <a:lumOff val="15000"/>
                  </a:prstClr>
                </a:solidFill>
              </a:rPr>
              <a:t>surgery</a:t>
            </a:r>
            <a:r>
              <a:rPr lang="fr-FR" sz="1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)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5A273F-2871-4035-B614-70A5CFE12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Diminution de la mortalité </a:t>
            </a:r>
            <a:r>
              <a:rPr lang="fr-FR" dirty="0" err="1"/>
              <a:t>périopératoire</a:t>
            </a:r>
            <a:r>
              <a:rPr lang="fr-FR" dirty="0"/>
              <a:t> : 2,4 % contre 4,9 %</a:t>
            </a:r>
          </a:p>
          <a:p>
            <a:r>
              <a:rPr lang="fr-FR" dirty="0"/>
              <a:t>Diminution des complications infectieuses</a:t>
            </a:r>
          </a:p>
          <a:p>
            <a:r>
              <a:rPr lang="fr-FR" dirty="0"/>
              <a:t>Diminution du délire</a:t>
            </a:r>
          </a:p>
          <a:p>
            <a:endParaRPr lang="fr-FR" dirty="0"/>
          </a:p>
          <a:p>
            <a:pPr marL="1371600" lvl="3" indent="0">
              <a:buNone/>
            </a:pPr>
            <a:r>
              <a:rPr lang="fr-FR" dirty="0"/>
              <a:t>	//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Diminution de la DMS (cure chirurgicale de l'anévrisme de l'aorte abdominale ou du pontage membre inférieur)</a:t>
            </a:r>
          </a:p>
          <a:p>
            <a:r>
              <a:rPr lang="fr-FR" dirty="0"/>
              <a:t>Diminution du déclin fonctionnel (idem)</a:t>
            </a:r>
          </a:p>
        </p:txBody>
      </p:sp>
    </p:spTree>
    <p:extLst>
      <p:ext uri="{BB962C8B-B14F-4D97-AF65-F5344CB8AC3E}">
        <p14:creationId xmlns:p14="http://schemas.microsoft.com/office/powerpoint/2010/main" val="2056624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314CF1-CBE5-40B9-AC71-BC5EA4BEE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lumMod val="85000"/>
                    <a:lumOff val="15000"/>
                  </a:prstClr>
                </a:solidFill>
              </a:rPr>
              <a:t>L'évaluation gériatrique</a:t>
            </a: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117C8C9-4720-40F2-B685-65282854FD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500" y="1751763"/>
            <a:ext cx="5755778" cy="510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79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C625DC-A82B-496C-83DA-FC3E234B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344710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en-US" dirty="0"/>
              <a:t>Performance status</a:t>
            </a:r>
            <a:br>
              <a:rPr lang="en-US" dirty="0"/>
            </a:br>
            <a:br>
              <a:rPr lang="en-US" dirty="0"/>
            </a:b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D751D00-66C5-43DB-B310-D6EA38797A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0584" y="2260600"/>
            <a:ext cx="6722333" cy="309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50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1649A0-B0E3-411E-8957-5F0C95D01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ECHELLE DES ACTIVITES DE BASE DE LA VIE QUOTIDIENNE OU ADL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A03DE26-D700-4628-8DE9-43F553243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41595" y="2133600"/>
            <a:ext cx="3410636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21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3975C9-B70E-4E5F-AE8E-D8F59D248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Échelle des activités instrumentales de la vie quotidienne (IADL)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C948C2A-415C-4E6F-9AED-15DD56A096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21675" y="1333500"/>
            <a:ext cx="3182937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59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E3D2CB-9689-450C-9DDC-D0792026F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Évaluation de la dénutrition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3B47636-83A4-498E-A986-6495E84DA26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92925" y="1663700"/>
            <a:ext cx="2271176" cy="2323232"/>
          </a:xfrm>
          <a:prstGeom prst="rect">
            <a:avLst/>
          </a:prstGeom>
        </p:spPr>
      </p:pic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0D2E8D8-C35D-4DAB-8496-6CC9DF859E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/>
              <a:t>Enquête alimentaire</a:t>
            </a:r>
          </a:p>
          <a:p>
            <a:r>
              <a:rPr lang="fr-FR" dirty="0"/>
              <a:t>Calcul de la perte de poids</a:t>
            </a:r>
          </a:p>
          <a:p>
            <a:r>
              <a:rPr lang="fr-FR" dirty="0"/>
              <a:t>Lever de chaise</a:t>
            </a:r>
          </a:p>
          <a:p>
            <a:r>
              <a:rPr lang="fr-FR" dirty="0"/>
              <a:t>Bilan biologique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A2D2E8-2035-42B9-A8BF-435AEA3FB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861" y="3986932"/>
            <a:ext cx="2287166" cy="233766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05B6E9F-C2B3-4B9E-9EF3-40A49AC2E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975" y="3986932"/>
            <a:ext cx="3253011" cy="2440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181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F14510-C7E0-452D-95B2-F7C396BAD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Évaluation de la marche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89C4264-32A4-49A6-93EB-96701C089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4193" y="2133600"/>
            <a:ext cx="4845439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12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8E7E4-46CB-40F7-B753-BFDDCD013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Score de dépistage d'une dépression : mini GDS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0D294FF6-9B9A-4097-A399-C4C9444E9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3794" y="2133600"/>
            <a:ext cx="3786237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932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A54D70-F609-4301-BC47-BBDE7B19D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MMS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28964C3-34A9-48A7-9D24-A00D18247A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7601" y="1556562"/>
            <a:ext cx="3742744" cy="435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96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AE40F0-8B39-408B-B2D2-0791D6105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Épreuve des cinq mots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43DAACA0-E260-4876-A7AE-9D5A0EA53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0" y="1279734"/>
            <a:ext cx="3407332" cy="463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2733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21A3F5-DD6F-4578-9E8A-DBB7B75DB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Échelle frontale (atteinte vasculaire cérébrale): BREF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893BBF3B-E5B9-4DEA-9367-452D9BD94D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62647" y="2133600"/>
            <a:ext cx="3168532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898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89C172-18F4-490B-86F7-9D9A8C18A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conclusion : trois piliers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B3C2B4-9187-40E9-8424-94BFD5FCC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 Recherche d'une fragilité</a:t>
            </a:r>
          </a:p>
          <a:p>
            <a:r>
              <a:rPr lang="fr-FR" dirty="0"/>
              <a:t>Approche endovasculaire : attention aux fonctions cognitives et rénale en post op</a:t>
            </a:r>
          </a:p>
          <a:p>
            <a:r>
              <a:rPr lang="fr-FR" dirty="0" err="1"/>
              <a:t>Préhabilitation</a:t>
            </a:r>
            <a:r>
              <a:rPr lang="fr-FR" dirty="0"/>
              <a:t> cognitive et physique </a:t>
            </a:r>
          </a:p>
        </p:txBody>
      </p:sp>
    </p:spTree>
    <p:extLst>
      <p:ext uri="{BB962C8B-B14F-4D97-AF65-F5344CB8AC3E}">
        <p14:creationId xmlns:p14="http://schemas.microsoft.com/office/powerpoint/2010/main" val="16025994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A12AD5-E203-48B7-8B1B-BF98081D0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Revenons au cas clinique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10EC3C6-B4A4-46A5-A589-0FDEAACF5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095" y="3530918"/>
            <a:ext cx="2792210" cy="1719221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EB9027-362C-4D41-8D57-83218B7B3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44834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2623EB-F891-4D5E-B454-EBBB58BFD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Michel, 91 ans, anévrisme aortique menaçant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E136EC0-E430-4FD9-B574-6FE46BD40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1500" y="3165475"/>
            <a:ext cx="2790825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004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A6CDCF-C1BF-458B-AEAD-3A2FE0A9C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Antécédents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3CCCEF-546F-4C9B-9386-F4C13B671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Embolie pulmonaire</a:t>
            </a:r>
          </a:p>
          <a:p>
            <a:r>
              <a:rPr lang="fr-FR" dirty="0"/>
              <a:t>Anévrisme aortique compressif sur la veine cave inférieure</a:t>
            </a:r>
          </a:p>
          <a:p>
            <a:r>
              <a:rPr lang="fr-FR" dirty="0"/>
              <a:t>Endoprothèse </a:t>
            </a:r>
            <a:r>
              <a:rPr lang="fr-FR" dirty="0" err="1"/>
              <a:t>aorto</a:t>
            </a:r>
            <a:r>
              <a:rPr lang="fr-FR" dirty="0"/>
              <a:t>-iliaque</a:t>
            </a:r>
          </a:p>
        </p:txBody>
      </p:sp>
    </p:spTree>
    <p:extLst>
      <p:ext uri="{BB962C8B-B14F-4D97-AF65-F5344CB8AC3E}">
        <p14:creationId xmlns:p14="http://schemas.microsoft.com/office/powerpoint/2010/main" val="2807954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D208BD-FE0D-47BF-B3B9-C5E3003DC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Histoire de la maladie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9CBACD-4F13-4552-845E-8A3ADCA8F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2012 : découverte de l'anévrisme</a:t>
            </a:r>
          </a:p>
          <a:p>
            <a:r>
              <a:rPr lang="fr-FR" dirty="0"/>
              <a:t>2019 : augmentation du sac anévrismal avec fuite de type II : embolisation de la fuite iliolombaire</a:t>
            </a:r>
          </a:p>
          <a:p>
            <a:r>
              <a:rPr lang="fr-FR" dirty="0"/>
              <a:t>Février 2020 : sac stable à 92 </a:t>
            </a:r>
            <a:r>
              <a:rPr lang="fr-FR" dirty="0" err="1"/>
              <a:t>mm.</a:t>
            </a:r>
            <a:r>
              <a:rPr lang="fr-FR" dirty="0"/>
              <a:t> Occlusion des branches ilio lombaires</a:t>
            </a:r>
          </a:p>
          <a:p>
            <a:r>
              <a:rPr lang="fr-FR" dirty="0"/>
              <a:t>Mars 2026 : déglobulisation à 7,5 g/dl : transfusion. 2 Hospitalisations</a:t>
            </a:r>
          </a:p>
          <a:p>
            <a:r>
              <a:rPr lang="fr-FR" dirty="0"/>
              <a:t>Juin 2026 : douleurs abdominales</a:t>
            </a:r>
          </a:p>
        </p:txBody>
      </p:sp>
    </p:spTree>
    <p:extLst>
      <p:ext uri="{BB962C8B-B14F-4D97-AF65-F5344CB8AC3E}">
        <p14:creationId xmlns:p14="http://schemas.microsoft.com/office/powerpoint/2010/main" val="2150261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70ABB6-FA07-4A57-9789-5B33636AC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Évaluation gériatrique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253B68-35E6-4034-BCF6-9FDA27CAB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Troubles neurocognitifs :  ? pas d'évaluation mémoire</a:t>
            </a:r>
          </a:p>
          <a:p>
            <a:r>
              <a:rPr lang="fr-FR" dirty="0"/>
              <a:t>Fragilité sociale : à priori non car vit avec son épouse dans une maison avec un jardin</a:t>
            </a:r>
          </a:p>
          <a:p>
            <a:r>
              <a:rPr lang="fr-FR" dirty="0"/>
              <a:t>Troubles de l'humeur : à priori non car jardine</a:t>
            </a:r>
          </a:p>
          <a:p>
            <a:r>
              <a:rPr lang="fr-FR" dirty="0"/>
              <a:t>Dépendance : autonome au niveau des actes de la vie quotidienne. IADL inconnu : conduit ?</a:t>
            </a:r>
          </a:p>
          <a:p>
            <a:r>
              <a:rPr lang="fr-FR" dirty="0"/>
              <a:t>Troubles nutritionnel : poids 71 kg : perte de poids ?</a:t>
            </a:r>
          </a:p>
          <a:p>
            <a:r>
              <a:rPr lang="fr-FR" dirty="0"/>
              <a:t>Trouble sensoriel : non connu</a:t>
            </a:r>
          </a:p>
          <a:p>
            <a:r>
              <a:rPr lang="fr-FR" dirty="0"/>
              <a:t>Polymédication : inconnue mais risque de iatrogénie avec anticoagulant au long cours</a:t>
            </a:r>
          </a:p>
          <a:p>
            <a:r>
              <a:rPr lang="fr-FR" dirty="0"/>
              <a:t>Troubles de la marche : pas de test mais à priori patient autonome qui jardine</a:t>
            </a:r>
          </a:p>
          <a:p>
            <a:r>
              <a:rPr lang="fr-FR" dirty="0"/>
              <a:t>Directives anticipées : non connues</a:t>
            </a:r>
          </a:p>
        </p:txBody>
      </p:sp>
    </p:spTree>
    <p:extLst>
      <p:ext uri="{BB962C8B-B14F-4D97-AF65-F5344CB8AC3E}">
        <p14:creationId xmlns:p14="http://schemas.microsoft.com/office/powerpoint/2010/main" val="1952494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B59289-F38B-4B8F-9760-700E74475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Possibilités thérapeutiques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43470A-95D9-4BA2-8C7A-76C514DA6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Abstinence thérapeutique </a:t>
            </a:r>
          </a:p>
          <a:p>
            <a:r>
              <a:rPr lang="fr-FR" dirty="0">
                <a:highlight>
                  <a:srgbClr val="FFFF00"/>
                </a:highlight>
              </a:rPr>
              <a:t>Traitement endovasculaire : temps opératoire 2 heures</a:t>
            </a:r>
          </a:p>
          <a:p>
            <a:pPr lvl="0">
              <a:buClr>
                <a:srgbClr val="A53010"/>
              </a:buClr>
            </a:pPr>
            <a:r>
              <a:rPr lang="fr-FR" dirty="0">
                <a:solidFill>
                  <a:prstClr val="black">
                    <a:lumMod val="75000"/>
                    <a:lumOff val="25000"/>
                  </a:prstClr>
                </a:solidFill>
              </a:rPr>
              <a:t>Chirurgie ouverte avec pontage aortique : temps opératoire 4 heures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4681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AB9680A7-3CA2-4035-8A44-DB2630091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444" y="1701800"/>
            <a:ext cx="6125556" cy="343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199989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604</TotalTime>
  <Words>715</Words>
  <Application>Microsoft Office PowerPoint</Application>
  <PresentationFormat>Grand écran</PresentationFormat>
  <Paragraphs>106</Paragraphs>
  <Slides>33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33</vt:i4>
      </vt:variant>
    </vt:vector>
  </HeadingPairs>
  <TitlesOfParts>
    <vt:vector size="37" baseType="lpstr">
      <vt:lpstr>Arial</vt:lpstr>
      <vt:lpstr>Century Gothic</vt:lpstr>
      <vt:lpstr>Wingdings 3</vt:lpstr>
      <vt:lpstr>Brin</vt:lpstr>
      <vt:lpstr>Évaluation gériatrique préopératoire</vt:lpstr>
      <vt:lpstr>Conflit d'intérêt</vt:lpstr>
      <vt:lpstr>Pourquoi ?</vt:lpstr>
      <vt:lpstr>Mais…</vt:lpstr>
      <vt:lpstr>Décompensation fonctionnelle chez la personne âgée</vt:lpstr>
      <vt:lpstr>La fragilité c'est quoi ?</vt:lpstr>
      <vt:lpstr>La fragilité, en France, en 2022</vt:lpstr>
      <vt:lpstr>La fragilité</vt:lpstr>
      <vt:lpstr>Diagnostic de fragilité (Echelle selon Fried)</vt:lpstr>
      <vt:lpstr>Diagnostic de fragilité (Echelle selon  Rockwood et Mitnitski)</vt:lpstr>
      <vt:lpstr>Présentation PowerPoint</vt:lpstr>
      <vt:lpstr>Conséquences de la fragilité en chirurgie vasculaire</vt:lpstr>
      <vt:lpstr>Les 4 principaux risques post-opératoires</vt:lpstr>
      <vt:lpstr>Les 4 principaux risques post-opératoires (suite)</vt:lpstr>
      <vt:lpstr>Intérêt de l'évaluation gériatrique en chirurgie vasculaire (Age and ageing // Journal vascular surgery)</vt:lpstr>
      <vt:lpstr>L'évaluation gériatrique</vt:lpstr>
      <vt:lpstr>Performance status  </vt:lpstr>
      <vt:lpstr>ECHELLE DES ACTIVITES DE BASE DE LA VIE QUOTIDIENNE OU ADL  </vt:lpstr>
      <vt:lpstr>Échelle des activités instrumentales de la vie quotidienne (IADL)</vt:lpstr>
      <vt:lpstr>Évaluation de la dénutrition</vt:lpstr>
      <vt:lpstr>Évaluation de la marche</vt:lpstr>
      <vt:lpstr>Score de dépistage d'une dépression : mini GDS</vt:lpstr>
      <vt:lpstr>MMS</vt:lpstr>
      <vt:lpstr>Épreuve des cinq mots</vt:lpstr>
      <vt:lpstr>Échelle frontale (atteinte vasculaire cérébrale): BREF</vt:lpstr>
      <vt:lpstr>En conclusion : trois piliers </vt:lpstr>
      <vt:lpstr>Revenons au cas clinique</vt:lpstr>
      <vt:lpstr>Michel, 91 ans, anévrisme aortique menaçant</vt:lpstr>
      <vt:lpstr>Antécédents </vt:lpstr>
      <vt:lpstr>Histoire de la maladie</vt:lpstr>
      <vt:lpstr>Évaluation gériatrique</vt:lpstr>
      <vt:lpstr>Possibilités thérapeutiques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Évaluation oncogériatrique</dc:title>
  <dc:creator>Catherine VIEZZI</dc:creator>
  <cp:lastModifiedBy>Catherine VIEZZI</cp:lastModifiedBy>
  <cp:revision>46</cp:revision>
  <dcterms:created xsi:type="dcterms:W3CDTF">2026-09-29T09:37:53Z</dcterms:created>
  <dcterms:modified xsi:type="dcterms:W3CDTF">2026-10-08T15:43:05Z</dcterms:modified>
</cp:coreProperties>
</file>