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7" r:id="rId1"/>
  </p:sldMasterIdLst>
  <p:notesMasterIdLst>
    <p:notesMasterId r:id="rId34"/>
  </p:notesMasterIdLst>
  <p:sldIdLst>
    <p:sldId id="337" r:id="rId2"/>
    <p:sldId id="291" r:id="rId3"/>
    <p:sldId id="310" r:id="rId4"/>
    <p:sldId id="309" r:id="rId5"/>
    <p:sldId id="312" r:id="rId6"/>
    <p:sldId id="323" r:id="rId7"/>
    <p:sldId id="324" r:id="rId8"/>
    <p:sldId id="322" r:id="rId9"/>
    <p:sldId id="313" r:id="rId10"/>
    <p:sldId id="314" r:id="rId11"/>
    <p:sldId id="316" r:id="rId12"/>
    <p:sldId id="317" r:id="rId13"/>
    <p:sldId id="318" r:id="rId14"/>
    <p:sldId id="320" r:id="rId15"/>
    <p:sldId id="321" r:id="rId16"/>
    <p:sldId id="331" r:id="rId17"/>
    <p:sldId id="319" r:id="rId18"/>
    <p:sldId id="311" r:id="rId19"/>
    <p:sldId id="325" r:id="rId20"/>
    <p:sldId id="326" r:id="rId21"/>
    <p:sldId id="327" r:id="rId22"/>
    <p:sldId id="328" r:id="rId23"/>
    <p:sldId id="336" r:id="rId24"/>
    <p:sldId id="329" r:id="rId25"/>
    <p:sldId id="330" r:id="rId26"/>
    <p:sldId id="332" r:id="rId27"/>
    <p:sldId id="335" r:id="rId28"/>
    <p:sldId id="339" r:id="rId29"/>
    <p:sldId id="340" r:id="rId30"/>
    <p:sldId id="338" r:id="rId31"/>
    <p:sldId id="333" r:id="rId32"/>
    <p:sldId id="334" r:id="rId3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700"/>
    <a:srgbClr val="108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11"/>
    <p:restoredTop sz="94622"/>
  </p:normalViewPr>
  <p:slideViewPr>
    <p:cSldViewPr snapToGrid="0" snapToObjects="1">
      <p:cViewPr varScale="1">
        <p:scale>
          <a:sx n="96" d="100"/>
          <a:sy n="96" d="100"/>
        </p:scale>
        <p:origin x="116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E76E6-DB6E-084C-9235-CEDC31A87661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47B60-90AD-B54B-BB48-6CDFF14A12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45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47B60-90AD-B54B-BB48-6CDFF14A122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362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47B60-90AD-B54B-BB48-6CDFF14A122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72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2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66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6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92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81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60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30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88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810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34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72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DC56C-34A5-304F-B84D-BF1813BAB0B3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2300D-7DC9-8D40-9CC5-874042F9D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34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8.tiff"/><Relationship Id="rId5" Type="http://schemas.openxmlformats.org/officeDocument/2006/relationships/image" Target="../media/image17.png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7" Type="http://schemas.openxmlformats.org/officeDocument/2006/relationships/image" Target="../media/image26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3.mp4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jp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FC9E44-5469-A941-91BD-F8FCF53110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r="10668" b="2"/>
          <a:stretch>
            <a:fillRect/>
          </a:stretch>
        </p:blipFill>
        <p:spPr>
          <a:xfrm>
            <a:off x="-50051" y="0"/>
            <a:ext cx="9143980" cy="711934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323338" y="4349467"/>
            <a:ext cx="5716324" cy="117207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 defTabSz="914400">
              <a:lnSpc>
                <a:spcPct val="90000"/>
              </a:lnSpc>
            </a:pPr>
            <a:r>
              <a:rPr lang="en-US" sz="2400" b="1" kern="1200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Syndrome des loges et poplitée piégée… Que faire d’un sportif qui a mal aux jambes  Aspect médical</a:t>
            </a:r>
            <a:endParaRPr lang="en-US" sz="2400" b="1" i="1" kern="1200" dirty="0">
              <a:solidFill>
                <a:schemeClr val="tx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399042-66DD-B648-A755-7941E2B90FAB}"/>
              </a:ext>
            </a:extLst>
          </p:cNvPr>
          <p:cNvSpPr txBox="1"/>
          <p:nvPr/>
        </p:nvSpPr>
        <p:spPr>
          <a:xfrm>
            <a:off x="3833586" y="5533488"/>
            <a:ext cx="2118612" cy="5850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chemeClr val="tx1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Dr Lénaïc MINJOLLET</a:t>
            </a:r>
            <a:br>
              <a:rPr lang="en-US" sz="1400" b="1" i="1" kern="1200" dirty="0">
                <a:solidFill>
                  <a:schemeClr val="tx1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sz="1400" b="1" i="1" kern="1200" dirty="0">
                <a:solidFill>
                  <a:schemeClr val="tx1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MPR / Médecin du Sport</a:t>
            </a:r>
            <a:endParaRPr lang="en-US" sz="1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009" y="-4998"/>
            <a:ext cx="3699164" cy="2139696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58F015C-89BD-CD4D-BB2D-85A751F6DF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66" b="-2"/>
          <a:stretch>
            <a:fillRect/>
          </a:stretch>
        </p:blipFill>
        <p:spPr>
          <a:xfrm>
            <a:off x="678453" y="-1750"/>
            <a:ext cx="3412160" cy="1992417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sp>
        <p:nvSpPr>
          <p:cNvPr id="74" name="Freeform: Shape 67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37636"/>
            <a:ext cx="3323338" cy="4218615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936301-9941-4747-92A3-C2EFB72CC5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9" r="-2" b="-2"/>
          <a:stretch>
            <a:fillRect/>
          </a:stretch>
        </p:blipFill>
        <p:spPr>
          <a:xfrm>
            <a:off x="20" y="2785610"/>
            <a:ext cx="3175345" cy="4070641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75" name="Oval 69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68057" y="1586721"/>
            <a:ext cx="2729380" cy="272938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7A079D3-8E54-DA49-8C66-6BE214089D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115" r="17135" b="1"/>
          <a:stretch>
            <a:fillRect/>
          </a:stretch>
        </p:blipFill>
        <p:spPr>
          <a:xfrm>
            <a:off x="3505168" y="1745628"/>
            <a:ext cx="2447030" cy="2447030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76" name="Freeform: Shape 71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0124" y="-1"/>
            <a:ext cx="2902381" cy="3194123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F06DA40-625D-0A45-A328-7F22621F1FA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550" r="4" b="4"/>
          <a:stretch>
            <a:fillRect/>
          </a:stretch>
        </p:blipFill>
        <p:spPr>
          <a:xfrm>
            <a:off x="6380367" y="10"/>
            <a:ext cx="2762138" cy="3053871"/>
          </a:xfrm>
          <a:custGeom>
            <a:avLst/>
            <a:gdLst/>
            <a:ahLst/>
            <a:cxnLst/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B8BA033-A3E5-994C-9A16-DBF6427AD2A9}"/>
              </a:ext>
            </a:extLst>
          </p:cNvPr>
          <p:cNvSpPr txBox="1"/>
          <p:nvPr/>
        </p:nvSpPr>
        <p:spPr>
          <a:xfrm>
            <a:off x="2723103" y="11053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A0A0B75-C637-C143-B46D-3054BA5715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10" y="6460282"/>
            <a:ext cx="579336" cy="361119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29BAE922-CA6E-844B-9DAC-6704BA178119}"/>
              </a:ext>
            </a:extLst>
          </p:cNvPr>
          <p:cNvSpPr txBox="1"/>
          <p:nvPr/>
        </p:nvSpPr>
        <p:spPr>
          <a:xfrm>
            <a:off x="6293488" y="6192644"/>
            <a:ext cx="3245004" cy="53527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fr-FR" sz="1200" b="1" i="1" kern="1200" dirty="0">
                <a:solidFill>
                  <a:schemeClr val="tx1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ARCHIV Corrençon-en-Vercors</a:t>
            </a:r>
          </a:p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fr-FR" sz="1200" b="1" i="1" dirty="0">
                <a:effectLst>
                  <a:outerShdw sx="1000" sy="1000" algn="ctr" rotWithShape="0">
                    <a:srgbClr val="000000"/>
                  </a:outerShdw>
                </a:effectLst>
              </a:rPr>
              <a:t>9 octobre 2026</a:t>
            </a:r>
            <a:endParaRPr lang="fr-FR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6FF5DBA2-C46B-DE4E-B30D-586A0FE947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151449"/>
            <a:ext cx="930395" cy="930395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806CEA22-58A2-7949-A39E-80E07A80EA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312633"/>
            <a:ext cx="750957" cy="750957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9A0EEE-813D-0D47-B65B-EC584BFA59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069460"/>
            <a:ext cx="834283" cy="69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Douleurs de jambes à l’effort :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207A24D-911D-224B-AEBE-E3FA0F33F3E9}"/>
              </a:ext>
            </a:extLst>
          </p:cNvPr>
          <p:cNvSpPr txBox="1">
            <a:spLocks/>
          </p:cNvSpPr>
          <p:nvPr/>
        </p:nvSpPr>
        <p:spPr>
          <a:xfrm>
            <a:off x="628023" y="969649"/>
            <a:ext cx="8229600" cy="4155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Tx/>
              <a:buChar char="-"/>
            </a:pP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Motif de consultation fréquent</a:t>
            </a:r>
          </a:p>
          <a:p>
            <a:pPr algn="l"/>
            <a:endParaRPr lang="fr-FR" sz="18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Nombreux sports impliqués</a:t>
            </a:r>
          </a:p>
          <a:p>
            <a:pPr marL="342900" indent="-342900" algn="l">
              <a:buFontTx/>
              <a:buChar char="-"/>
            </a:pPr>
            <a:endParaRPr lang="fr-FR" sz="18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Tout âge</a:t>
            </a:r>
          </a:p>
          <a:p>
            <a:pPr algn="l"/>
            <a:endParaRPr lang="fr-FR" sz="18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Retentissement parfois important</a:t>
            </a:r>
          </a:p>
        </p:txBody>
      </p:sp>
    </p:spTree>
    <p:extLst>
      <p:ext uri="{BB962C8B-B14F-4D97-AF65-F5344CB8AC3E}">
        <p14:creationId xmlns:p14="http://schemas.microsoft.com/office/powerpoint/2010/main" val="1143018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8299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Etiologies :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207A24D-911D-224B-AEBE-E3FA0F33F3E9}"/>
              </a:ext>
            </a:extLst>
          </p:cNvPr>
          <p:cNvSpPr txBox="1">
            <a:spLocks/>
          </p:cNvSpPr>
          <p:nvPr/>
        </p:nvSpPr>
        <p:spPr>
          <a:xfrm>
            <a:off x="130629" y="1389137"/>
            <a:ext cx="8229600" cy="4155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Pathologies vasculaires</a:t>
            </a: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Pathologies neurologiques</a:t>
            </a: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Pathologies ostéo-articulaires</a:t>
            </a: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Pathologies tendino-musculaires</a:t>
            </a:r>
          </a:p>
        </p:txBody>
      </p:sp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DE93ADBB-4ACC-CB49-8EB6-06E2CB0C53EE}"/>
              </a:ext>
            </a:extLst>
          </p:cNvPr>
          <p:cNvSpPr/>
          <p:nvPr/>
        </p:nvSpPr>
        <p:spPr>
          <a:xfrm>
            <a:off x="5084463" y="1160243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AC18FFBA-911C-F748-A844-E99E83BC8B97}"/>
              </a:ext>
            </a:extLst>
          </p:cNvPr>
          <p:cNvSpPr/>
          <p:nvPr/>
        </p:nvSpPr>
        <p:spPr>
          <a:xfrm>
            <a:off x="5081339" y="2613285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a droite 6">
            <a:extLst>
              <a:ext uri="{FF2B5EF4-FFF2-40B4-BE49-F238E27FC236}">
                <a16:creationId xmlns:a16="http://schemas.microsoft.com/office/drawing/2014/main" id="{A4B57D7E-7CCF-0242-B8D0-05C27908BBD4}"/>
              </a:ext>
            </a:extLst>
          </p:cNvPr>
          <p:cNvSpPr/>
          <p:nvPr/>
        </p:nvSpPr>
        <p:spPr>
          <a:xfrm>
            <a:off x="5081339" y="4092750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E948C1FE-87EB-EA4E-9356-DB56A0AAA78B}"/>
              </a:ext>
            </a:extLst>
          </p:cNvPr>
          <p:cNvSpPr/>
          <p:nvPr/>
        </p:nvSpPr>
        <p:spPr>
          <a:xfrm>
            <a:off x="5081339" y="5544147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4CDAE6-E657-254F-A34F-148F34095B85}"/>
              </a:ext>
            </a:extLst>
          </p:cNvPr>
          <p:cNvSpPr txBox="1"/>
          <p:nvPr/>
        </p:nvSpPr>
        <p:spPr>
          <a:xfrm>
            <a:off x="6069537" y="989980"/>
            <a:ext cx="2323778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Artère poplitée piégée</a:t>
            </a:r>
          </a:p>
          <a:p>
            <a:r>
              <a:rPr lang="fr-FR" dirty="0"/>
              <a:t>Insuffisance veineuse</a:t>
            </a:r>
          </a:p>
          <a:p>
            <a:pPr algn="ctr"/>
            <a:r>
              <a:rPr lang="fr-FR" dirty="0"/>
              <a:t>AOMI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6B7AED-05B9-AA4F-8499-6890A4E911B7}"/>
              </a:ext>
            </a:extLst>
          </p:cNvPr>
          <p:cNvSpPr txBox="1"/>
          <p:nvPr/>
        </p:nvSpPr>
        <p:spPr>
          <a:xfrm>
            <a:off x="5873314" y="2315521"/>
            <a:ext cx="29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Canal lombaire étroit/rétrécit</a:t>
            </a:r>
          </a:p>
          <a:p>
            <a:pPr algn="ctr"/>
            <a:r>
              <a:rPr lang="fr-FR" dirty="0"/>
              <a:t>Nerf saphène</a:t>
            </a:r>
          </a:p>
          <a:p>
            <a:pPr algn="ctr"/>
            <a:r>
              <a:rPr lang="fr-FR" dirty="0"/>
              <a:t>Nerfs fibulaires</a:t>
            </a:r>
          </a:p>
          <a:p>
            <a:pPr algn="ctr"/>
            <a:r>
              <a:rPr lang="fr-FR" dirty="0"/>
              <a:t>Nerf tibial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BCC9760-6A17-F04C-B4B2-E5C905896E0E}"/>
              </a:ext>
            </a:extLst>
          </p:cNvPr>
          <p:cNvSpPr txBox="1"/>
          <p:nvPr/>
        </p:nvSpPr>
        <p:spPr>
          <a:xfrm>
            <a:off x="6069537" y="3844981"/>
            <a:ext cx="27208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Périostite</a:t>
            </a:r>
          </a:p>
          <a:p>
            <a:pPr algn="ctr"/>
            <a:r>
              <a:rPr lang="fr-FR" dirty="0"/>
              <a:t>Fracture de fatigue</a:t>
            </a:r>
          </a:p>
          <a:p>
            <a:pPr algn="ctr"/>
            <a:r>
              <a:rPr lang="fr-FR" dirty="0"/>
              <a:t>Articulation genou/cheville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A3820E-5FF8-AD4B-8E78-4A6E271654B4}"/>
              </a:ext>
            </a:extLst>
          </p:cNvPr>
          <p:cNvSpPr txBox="1"/>
          <p:nvPr/>
        </p:nvSpPr>
        <p:spPr>
          <a:xfrm>
            <a:off x="5873314" y="5311376"/>
            <a:ext cx="29831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Lésion musculaire intrinsèque</a:t>
            </a:r>
          </a:p>
          <a:p>
            <a:pPr algn="ctr"/>
            <a:r>
              <a:rPr lang="fr-FR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Syndrome des loges</a:t>
            </a:r>
          </a:p>
          <a:p>
            <a:pPr algn="ctr"/>
            <a:r>
              <a:rPr lang="fr-FR" dirty="0"/>
              <a:t>Myalgies diffuses</a:t>
            </a:r>
          </a:p>
        </p:txBody>
      </p:sp>
    </p:spTree>
    <p:extLst>
      <p:ext uri="{BB962C8B-B14F-4D97-AF65-F5344CB8AC3E}">
        <p14:creationId xmlns:p14="http://schemas.microsoft.com/office/powerpoint/2010/main" val="102676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8299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Sans oublier :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207A24D-911D-224B-AEBE-E3FA0F33F3E9}"/>
              </a:ext>
            </a:extLst>
          </p:cNvPr>
          <p:cNvSpPr txBox="1">
            <a:spLocks/>
          </p:cNvSpPr>
          <p:nvPr/>
        </p:nvSpPr>
        <p:spPr>
          <a:xfrm>
            <a:off x="130629" y="1389137"/>
            <a:ext cx="8229600" cy="4155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Tumeurs</a:t>
            </a: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Infections</a:t>
            </a: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TVP</a:t>
            </a: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2400" b="1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Séquelles de fractures</a:t>
            </a:r>
          </a:p>
        </p:txBody>
      </p:sp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DE93ADBB-4ACC-CB49-8EB6-06E2CB0C53EE}"/>
              </a:ext>
            </a:extLst>
          </p:cNvPr>
          <p:cNvSpPr/>
          <p:nvPr/>
        </p:nvSpPr>
        <p:spPr>
          <a:xfrm>
            <a:off x="2071988" y="1985465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AC18FFBA-911C-F748-A844-E99E83BC8B97}"/>
              </a:ext>
            </a:extLst>
          </p:cNvPr>
          <p:cNvSpPr/>
          <p:nvPr/>
        </p:nvSpPr>
        <p:spPr>
          <a:xfrm>
            <a:off x="2044924" y="2801618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E948C1FE-87EB-EA4E-9356-DB56A0AAA78B}"/>
              </a:ext>
            </a:extLst>
          </p:cNvPr>
          <p:cNvSpPr/>
          <p:nvPr/>
        </p:nvSpPr>
        <p:spPr>
          <a:xfrm>
            <a:off x="3888710" y="4601739"/>
            <a:ext cx="713433" cy="2914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04CDAE6-E657-254F-A34F-148F34095B85}"/>
              </a:ext>
            </a:extLst>
          </p:cNvPr>
          <p:cNvSpPr txBox="1"/>
          <p:nvPr/>
        </p:nvSpPr>
        <p:spPr>
          <a:xfrm>
            <a:off x="3057852" y="1808000"/>
            <a:ext cx="2898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Bénigne : Ostéome Ostéoïde</a:t>
            </a:r>
          </a:p>
          <a:p>
            <a:r>
              <a:rPr lang="fr-FR" dirty="0"/>
              <a:t>Maligne : Sarcome</a:t>
            </a:r>
          </a:p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6B7AED-05B9-AA4F-8499-6890A4E911B7}"/>
              </a:ext>
            </a:extLst>
          </p:cNvPr>
          <p:cNvSpPr txBox="1"/>
          <p:nvPr/>
        </p:nvSpPr>
        <p:spPr>
          <a:xfrm>
            <a:off x="3106436" y="2762653"/>
            <a:ext cx="219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Ostéite/Ostéomyélite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8A3820E-5FF8-AD4B-8E78-4A6E271654B4}"/>
              </a:ext>
            </a:extLst>
          </p:cNvPr>
          <p:cNvSpPr txBox="1"/>
          <p:nvPr/>
        </p:nvSpPr>
        <p:spPr>
          <a:xfrm>
            <a:off x="4939674" y="4424274"/>
            <a:ext cx="15415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Cal vicieux</a:t>
            </a:r>
          </a:p>
          <a:p>
            <a:pPr algn="ctr"/>
            <a:r>
              <a:rPr lang="fr-FR" dirty="0"/>
              <a:t>Pseudarthrose</a:t>
            </a: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123FA3A5-0C87-BF45-ACE9-03234E7A915C}"/>
              </a:ext>
            </a:extLst>
          </p:cNvPr>
          <p:cNvSpPr/>
          <p:nvPr/>
        </p:nvSpPr>
        <p:spPr>
          <a:xfrm>
            <a:off x="6139543" y="1909187"/>
            <a:ext cx="281354" cy="18890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C5C22B-8C49-F745-98DF-02351FF681AD}"/>
              </a:ext>
            </a:extLst>
          </p:cNvPr>
          <p:cNvSpPr txBox="1"/>
          <p:nvPr/>
        </p:nvSpPr>
        <p:spPr>
          <a:xfrm>
            <a:off x="6519966" y="2669066"/>
            <a:ext cx="2261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Horaire inflammatoire</a:t>
            </a:r>
          </a:p>
        </p:txBody>
      </p:sp>
    </p:spTree>
    <p:extLst>
      <p:ext uri="{BB962C8B-B14F-4D97-AF65-F5344CB8AC3E}">
        <p14:creationId xmlns:p14="http://schemas.microsoft.com/office/powerpoint/2010/main" val="327200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Syndrome des loges chronique à l’effort (SLC)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553CC-115F-6243-BF88-AA1CB8B66096}"/>
              </a:ext>
            </a:extLst>
          </p:cNvPr>
          <p:cNvSpPr txBox="1"/>
          <p:nvPr/>
        </p:nvSpPr>
        <p:spPr>
          <a:xfrm>
            <a:off x="562708" y="1547446"/>
            <a:ext cx="52368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Problématique contenant/contenu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Contenant : loges musculaires aponévrotiques – os</a:t>
            </a:r>
          </a:p>
          <a:p>
            <a:pPr marL="285750" indent="-285750">
              <a:buFontTx/>
              <a:buChar char="-"/>
            </a:pPr>
            <a:r>
              <a:rPr lang="fr-FR" dirty="0"/>
              <a:t>Contenu : muscles, paquets vasculonerveux</a:t>
            </a:r>
          </a:p>
          <a:p>
            <a:endParaRPr lang="fr-FR" dirty="0"/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CB9D9881-B719-C84C-92C4-6B712554D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5" y="2823587"/>
            <a:ext cx="5069551" cy="3901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BE89710E-B838-094E-89D8-C211568A3C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3350"/>
          <a:stretch>
            <a:fillRect/>
          </a:stretch>
        </p:blipFill>
        <p:spPr>
          <a:xfrm>
            <a:off x="5966793" y="2823587"/>
            <a:ext cx="3028395" cy="34192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3632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Syndrome des loges chronique à l’effort (SLC)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553CC-115F-6243-BF88-AA1CB8B66096}"/>
              </a:ext>
            </a:extLst>
          </p:cNvPr>
          <p:cNvSpPr txBox="1"/>
          <p:nvPr/>
        </p:nvSpPr>
        <p:spPr>
          <a:xfrm>
            <a:off x="562708" y="1547446"/>
            <a:ext cx="508177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r>
              <a:rPr lang="fr-FR" dirty="0"/>
              <a:t>Physiopathologie : complexe et encore incertaine ++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Mécanique</a:t>
            </a:r>
          </a:p>
          <a:p>
            <a:pPr marL="285750" indent="-285750">
              <a:buFontTx/>
              <a:buChar char="-"/>
            </a:pPr>
            <a:r>
              <a:rPr lang="fr-FR" dirty="0"/>
              <a:t>Hémodynamique</a:t>
            </a:r>
          </a:p>
          <a:p>
            <a:pPr marL="285750" indent="-285750">
              <a:buFontTx/>
              <a:buChar char="-"/>
            </a:pPr>
            <a:r>
              <a:rPr lang="fr-FR" dirty="0"/>
              <a:t>Métabolique</a:t>
            </a:r>
          </a:p>
          <a:p>
            <a:pPr marL="285750" indent="-285750">
              <a:buFontTx/>
              <a:buChar char="-"/>
            </a:pPr>
            <a:r>
              <a:rPr lang="fr-FR" dirty="0"/>
              <a:t>ischémique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B00E42-AC0D-8B47-B490-52F8820A6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794" y="2391508"/>
            <a:ext cx="6149668" cy="3970038"/>
          </a:xfrm>
          <a:prstGeom prst="rect">
            <a:avLst/>
          </a:prstGeom>
        </p:spPr>
      </p:pic>
      <p:sp>
        <p:nvSpPr>
          <p:cNvPr id="5" name="Bulle ronde 4">
            <a:extLst>
              <a:ext uri="{FF2B5EF4-FFF2-40B4-BE49-F238E27FC236}">
                <a16:creationId xmlns:a16="http://schemas.microsoft.com/office/drawing/2014/main" id="{FBE1DBC6-07F6-C74A-B40D-52062F10692E}"/>
              </a:ext>
            </a:extLst>
          </p:cNvPr>
          <p:cNvSpPr/>
          <p:nvPr/>
        </p:nvSpPr>
        <p:spPr>
          <a:xfrm>
            <a:off x="99139" y="4255477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 à</a:t>
            </a:r>
          </a:p>
          <a:p>
            <a:pPr algn="ctr"/>
            <a:r>
              <a:rPr lang="fr-FR" sz="2800" b="1" dirty="0"/>
              <a:t>L’effort</a:t>
            </a:r>
          </a:p>
        </p:txBody>
      </p:sp>
    </p:spTree>
    <p:extLst>
      <p:ext uri="{BB962C8B-B14F-4D97-AF65-F5344CB8AC3E}">
        <p14:creationId xmlns:p14="http://schemas.microsoft.com/office/powerpoint/2010/main" val="143044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Syndrome d’artère poplitée piégée (SAPP)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553CC-115F-6243-BF88-AA1CB8B66096}"/>
              </a:ext>
            </a:extLst>
          </p:cNvPr>
          <p:cNvSpPr txBox="1"/>
          <p:nvPr/>
        </p:nvSpPr>
        <p:spPr>
          <a:xfrm>
            <a:off x="457200" y="1223797"/>
            <a:ext cx="84004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Compression complète ou non de l’artère poplitée par les formations musculo-ligamentaires qu’elle traverse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ANATOMIQUE : 6 types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FONCTIONNEL : hypertrophie musculaire </a:t>
            </a:r>
          </a:p>
          <a:p>
            <a:r>
              <a:rPr lang="fr-FR" i="1" dirty="0"/>
              <a:t>(le plus fréquent)</a:t>
            </a:r>
          </a:p>
        </p:txBody>
      </p:sp>
      <p:pic>
        <p:nvPicPr>
          <p:cNvPr id="7" name="RMS_idPAS_D_ISBN_pu2013-05s_sa04_art04_img001_i1200.jpg" descr="RMS_idPAS_D_ISBN_pu2013-05s_sa04_art04_img001_i1200.jpg">
            <a:extLst>
              <a:ext uri="{FF2B5EF4-FFF2-40B4-BE49-F238E27FC236}">
                <a16:creationId xmlns:a16="http://schemas.microsoft.com/office/drawing/2014/main" id="{54602A41-CCAF-A045-956C-112DDC0014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048"/>
          <a:stretch>
            <a:fillRect/>
          </a:stretch>
        </p:blipFill>
        <p:spPr>
          <a:xfrm>
            <a:off x="457805" y="2628604"/>
            <a:ext cx="4199606" cy="208452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Capture d’écran 2020-09-09 à 14_13_07__436x600.png" descr="Capture d’écran 2020-09-09 à 14_13_07__436x600.png">
            <a:extLst>
              <a:ext uri="{FF2B5EF4-FFF2-40B4-BE49-F238E27FC236}">
                <a16:creationId xmlns:a16="http://schemas.microsoft.com/office/drawing/2014/main" id="{CFD44A3B-F559-F940-978C-DB052C868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3435" y="2431701"/>
            <a:ext cx="2903365" cy="399545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Bulle ronde 9">
            <a:extLst>
              <a:ext uri="{FF2B5EF4-FFF2-40B4-BE49-F238E27FC236}">
                <a16:creationId xmlns:a16="http://schemas.microsoft.com/office/drawing/2014/main" id="{328A2012-5550-2045-A79D-D998349F5E67}"/>
              </a:ext>
            </a:extLst>
          </p:cNvPr>
          <p:cNvSpPr/>
          <p:nvPr/>
        </p:nvSpPr>
        <p:spPr>
          <a:xfrm>
            <a:off x="2097899" y="5471114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 à</a:t>
            </a:r>
          </a:p>
          <a:p>
            <a:pPr algn="ctr"/>
            <a:r>
              <a:rPr lang="fr-FR" sz="2800" b="1" dirty="0"/>
              <a:t>L’effort</a:t>
            </a:r>
          </a:p>
        </p:txBody>
      </p:sp>
    </p:spTree>
    <p:extLst>
      <p:ext uri="{BB962C8B-B14F-4D97-AF65-F5344CB8AC3E}">
        <p14:creationId xmlns:p14="http://schemas.microsoft.com/office/powerpoint/2010/main" val="2031908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ulle ronde 2">
            <a:extLst>
              <a:ext uri="{FF2B5EF4-FFF2-40B4-BE49-F238E27FC236}">
                <a16:creationId xmlns:a16="http://schemas.microsoft.com/office/drawing/2014/main" id="{5E1E89D8-3BB2-FB47-9DEC-29E25C3F604B}"/>
              </a:ext>
            </a:extLst>
          </p:cNvPr>
          <p:cNvSpPr/>
          <p:nvPr/>
        </p:nvSpPr>
        <p:spPr>
          <a:xfrm>
            <a:off x="366765" y="3019530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</a:t>
            </a:r>
          </a:p>
        </p:txBody>
      </p:sp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801F174D-07C5-9144-A19D-403FC33E123D}"/>
              </a:ext>
            </a:extLst>
          </p:cNvPr>
          <p:cNvSpPr/>
          <p:nvPr/>
        </p:nvSpPr>
        <p:spPr>
          <a:xfrm>
            <a:off x="3612382" y="3263202"/>
            <a:ext cx="2074985" cy="547635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40000" dist="23000" dir="5400000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Caractéristiques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232E3D-E618-474F-95E8-2EC01B2789A2}"/>
              </a:ext>
            </a:extLst>
          </p:cNvPr>
          <p:cNvSpPr txBox="1"/>
          <p:nvPr/>
        </p:nvSpPr>
        <p:spPr>
          <a:xfrm>
            <a:off x="5928527" y="2244357"/>
            <a:ext cx="27731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Type</a:t>
            </a:r>
          </a:p>
          <a:p>
            <a:pPr marL="285750" indent="-285750">
              <a:buFontTx/>
              <a:buChar char="-"/>
            </a:pPr>
            <a:r>
              <a:rPr lang="fr-FR" dirty="0"/>
              <a:t>Intensité</a:t>
            </a:r>
          </a:p>
          <a:p>
            <a:pPr marL="285750" indent="-285750">
              <a:buFontTx/>
              <a:buChar char="-"/>
            </a:pPr>
            <a:r>
              <a:rPr lang="fr-FR" dirty="0"/>
              <a:t>Localisation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Irradiation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Début</a:t>
            </a:r>
          </a:p>
          <a:p>
            <a:pPr marL="285750" indent="-285750">
              <a:buFontTx/>
              <a:buChar char="-"/>
            </a:pPr>
            <a:r>
              <a:rPr lang="fr-FR" dirty="0"/>
              <a:t>Evolution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Facteurs aggravant</a:t>
            </a:r>
          </a:p>
          <a:p>
            <a:pPr marL="285750" indent="-285750">
              <a:buFontTx/>
              <a:buChar char="-"/>
            </a:pPr>
            <a:r>
              <a:rPr lang="fr-FR" dirty="0"/>
              <a:t>Facteurs soulageant</a:t>
            </a:r>
          </a:p>
          <a:p>
            <a:pPr marL="285750" indent="-285750">
              <a:buFontTx/>
              <a:buChar char="-"/>
            </a:pPr>
            <a:r>
              <a:rPr lang="fr-FR" dirty="0"/>
              <a:t>Effet des thérapeutiques</a:t>
            </a:r>
          </a:p>
        </p:txBody>
      </p:sp>
    </p:spTree>
    <p:extLst>
      <p:ext uri="{BB962C8B-B14F-4D97-AF65-F5344CB8AC3E}">
        <p14:creationId xmlns:p14="http://schemas.microsoft.com/office/powerpoint/2010/main" val="1772463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ulle ronde 2">
            <a:extLst>
              <a:ext uri="{FF2B5EF4-FFF2-40B4-BE49-F238E27FC236}">
                <a16:creationId xmlns:a16="http://schemas.microsoft.com/office/drawing/2014/main" id="{5E1E89D8-3BB2-FB47-9DEC-29E25C3F604B}"/>
              </a:ext>
            </a:extLst>
          </p:cNvPr>
          <p:cNvSpPr/>
          <p:nvPr/>
        </p:nvSpPr>
        <p:spPr>
          <a:xfrm>
            <a:off x="718458" y="1417638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536794E-FD11-AC40-9481-ED5EBBEC97A1}"/>
              </a:ext>
            </a:extLst>
          </p:cNvPr>
          <p:cNvSpPr/>
          <p:nvPr/>
        </p:nvSpPr>
        <p:spPr>
          <a:xfrm>
            <a:off x="457200" y="4099727"/>
            <a:ext cx="1728316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Type</a:t>
            </a:r>
          </a:p>
          <a:p>
            <a:pPr algn="ctr"/>
            <a:r>
              <a:rPr lang="fr-FR" b="1" dirty="0"/>
              <a:t>Intensité</a:t>
            </a:r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D4613700-93D1-F24B-A9E5-0B4B6F1E1B00}"/>
              </a:ext>
            </a:extLst>
          </p:cNvPr>
          <p:cNvSpPr/>
          <p:nvPr/>
        </p:nvSpPr>
        <p:spPr>
          <a:xfrm>
            <a:off x="2636438" y="3707841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F925AF4F-7748-634C-8C64-73EE37D850CB}"/>
              </a:ext>
            </a:extLst>
          </p:cNvPr>
          <p:cNvSpPr/>
          <p:nvPr/>
        </p:nvSpPr>
        <p:spPr>
          <a:xfrm>
            <a:off x="2636438" y="5094514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28EA23-72B1-0141-8D83-BEE800412D6F}"/>
              </a:ext>
            </a:extLst>
          </p:cNvPr>
          <p:cNvSpPr txBox="1"/>
          <p:nvPr/>
        </p:nvSpPr>
        <p:spPr>
          <a:xfrm>
            <a:off x="3979147" y="3452167"/>
            <a:ext cx="1350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Lourdeurs</a:t>
            </a:r>
          </a:p>
          <a:p>
            <a:r>
              <a:rPr lang="fr-FR" dirty="0"/>
              <a:t>Brûlures</a:t>
            </a:r>
          </a:p>
          <a:p>
            <a:r>
              <a:rPr lang="fr-FR" dirty="0"/>
              <a:t>Paresthésies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3D334C-02B8-734A-A3E0-F12C989AF8C3}"/>
              </a:ext>
            </a:extLst>
          </p:cNvPr>
          <p:cNvSpPr txBox="1"/>
          <p:nvPr/>
        </p:nvSpPr>
        <p:spPr>
          <a:xfrm>
            <a:off x="3979147" y="4561840"/>
            <a:ext cx="20759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Crampe</a:t>
            </a:r>
          </a:p>
          <a:p>
            <a:r>
              <a:rPr lang="fr-FR" dirty="0"/>
              <a:t>Décharge électrique</a:t>
            </a:r>
          </a:p>
          <a:p>
            <a:r>
              <a:rPr lang="fr-FR" dirty="0"/>
              <a:t>Etau</a:t>
            </a:r>
          </a:p>
          <a:p>
            <a:r>
              <a:rPr lang="fr-FR" dirty="0"/>
              <a:t>Pointe</a:t>
            </a:r>
          </a:p>
          <a:p>
            <a:r>
              <a:rPr lang="fr-FR" dirty="0"/>
              <a:t>Perte de force</a:t>
            </a:r>
          </a:p>
        </p:txBody>
      </p:sp>
      <p:sp>
        <p:nvSpPr>
          <p:cNvPr id="12" name="Accolade fermante 11">
            <a:extLst>
              <a:ext uri="{FF2B5EF4-FFF2-40B4-BE49-F238E27FC236}">
                <a16:creationId xmlns:a16="http://schemas.microsoft.com/office/drawing/2014/main" id="{B80E0A91-8913-CF42-98E7-27320531C0D1}"/>
              </a:ext>
            </a:extLst>
          </p:cNvPr>
          <p:cNvSpPr/>
          <p:nvPr/>
        </p:nvSpPr>
        <p:spPr>
          <a:xfrm>
            <a:off x="6440993" y="3452167"/>
            <a:ext cx="281354" cy="92333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6E0183E5-FB5F-CD4B-8D29-63B9E4D08BAD}"/>
              </a:ext>
            </a:extLst>
          </p:cNvPr>
          <p:cNvSpPr/>
          <p:nvPr/>
        </p:nvSpPr>
        <p:spPr>
          <a:xfrm>
            <a:off x="6440993" y="4712676"/>
            <a:ext cx="281354" cy="1235947"/>
          </a:xfrm>
          <a:prstGeom prst="rightBrace">
            <a:avLst>
              <a:gd name="adj1" fmla="val 8333"/>
              <a:gd name="adj2" fmla="val 5108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FF35E9-EFA7-1044-AB3B-4CE2D8C33A79}"/>
              </a:ext>
            </a:extLst>
          </p:cNvPr>
          <p:cNvSpPr txBox="1"/>
          <p:nvPr/>
        </p:nvSpPr>
        <p:spPr>
          <a:xfrm>
            <a:off x="6830535" y="3775052"/>
            <a:ext cx="2036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Poursuite de l’effort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70B7561-532B-7B43-BEC6-423D17930DB6}"/>
              </a:ext>
            </a:extLst>
          </p:cNvPr>
          <p:cNvSpPr txBox="1"/>
          <p:nvPr/>
        </p:nvSpPr>
        <p:spPr>
          <a:xfrm>
            <a:off x="6830535" y="5115838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Arrêt de l’effort</a:t>
            </a:r>
          </a:p>
        </p:txBody>
      </p:sp>
    </p:spTree>
    <p:extLst>
      <p:ext uri="{BB962C8B-B14F-4D97-AF65-F5344CB8AC3E}">
        <p14:creationId xmlns:p14="http://schemas.microsoft.com/office/powerpoint/2010/main" val="1096688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ulle ronde 2">
            <a:extLst>
              <a:ext uri="{FF2B5EF4-FFF2-40B4-BE49-F238E27FC236}">
                <a16:creationId xmlns:a16="http://schemas.microsoft.com/office/drawing/2014/main" id="{5E1E89D8-3BB2-FB47-9DEC-29E25C3F604B}"/>
              </a:ext>
            </a:extLst>
          </p:cNvPr>
          <p:cNvSpPr/>
          <p:nvPr/>
        </p:nvSpPr>
        <p:spPr>
          <a:xfrm>
            <a:off x="718458" y="1417638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536794E-FD11-AC40-9481-ED5EBBEC97A1}"/>
              </a:ext>
            </a:extLst>
          </p:cNvPr>
          <p:cNvSpPr/>
          <p:nvPr/>
        </p:nvSpPr>
        <p:spPr>
          <a:xfrm>
            <a:off x="457200" y="3416438"/>
            <a:ext cx="1874018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Localisation</a:t>
            </a:r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D4613700-93D1-F24B-A9E5-0B4B6F1E1B00}"/>
              </a:ext>
            </a:extLst>
          </p:cNvPr>
          <p:cNvSpPr/>
          <p:nvPr/>
        </p:nvSpPr>
        <p:spPr>
          <a:xfrm>
            <a:off x="2636438" y="3707841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F925AF4F-7748-634C-8C64-73EE37D850CB}"/>
              </a:ext>
            </a:extLst>
          </p:cNvPr>
          <p:cNvSpPr/>
          <p:nvPr/>
        </p:nvSpPr>
        <p:spPr>
          <a:xfrm>
            <a:off x="2636438" y="5094514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28EA23-72B1-0141-8D83-BEE800412D6F}"/>
              </a:ext>
            </a:extLst>
          </p:cNvPr>
          <p:cNvSpPr txBox="1"/>
          <p:nvPr/>
        </p:nvSpPr>
        <p:spPr>
          <a:xfrm>
            <a:off x="3979147" y="3452167"/>
            <a:ext cx="4521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Antéromédiale (périostite, fracture de fatigue)</a:t>
            </a:r>
          </a:p>
          <a:p>
            <a:r>
              <a:rPr lang="fr-FR" dirty="0"/>
              <a:t>Antérolatérale (</a:t>
            </a:r>
            <a:r>
              <a:rPr lang="fr-FR" i="1" dirty="0"/>
              <a:t>SLC</a:t>
            </a:r>
            <a:r>
              <a:rPr lang="fr-FR" dirty="0"/>
              <a:t>)</a:t>
            </a:r>
          </a:p>
          <a:p>
            <a:r>
              <a:rPr lang="fr-FR" dirty="0"/>
              <a:t>Postérieure (</a:t>
            </a:r>
            <a:r>
              <a:rPr lang="fr-FR" i="1" dirty="0"/>
              <a:t>SAPP, SLC</a:t>
            </a:r>
            <a:r>
              <a:rPr lang="fr-FR" dirty="0"/>
              <a:t>)</a:t>
            </a:r>
          </a:p>
          <a:p>
            <a:r>
              <a:rPr lang="fr-FR" dirty="0"/>
              <a:t>Diffuse (insuff veineuse, myalgies, CLE)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3D334C-02B8-734A-A3E0-F12C989AF8C3}"/>
              </a:ext>
            </a:extLst>
          </p:cNvPr>
          <p:cNvSpPr txBox="1"/>
          <p:nvPr/>
        </p:nvSpPr>
        <p:spPr>
          <a:xfrm>
            <a:off x="3979147" y="4838838"/>
            <a:ext cx="1253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Aucune</a:t>
            </a:r>
          </a:p>
          <a:p>
            <a:r>
              <a:rPr lang="fr-FR" dirty="0"/>
              <a:t>Distale</a:t>
            </a:r>
          </a:p>
          <a:p>
            <a:r>
              <a:rPr lang="fr-FR" dirty="0"/>
              <a:t>(Proximale)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00EED7B-1C00-0C4F-83B2-DD4068F4286C}"/>
              </a:ext>
            </a:extLst>
          </p:cNvPr>
          <p:cNvSpPr/>
          <p:nvPr/>
        </p:nvSpPr>
        <p:spPr>
          <a:xfrm>
            <a:off x="457200" y="4803110"/>
            <a:ext cx="1874018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Irradiation</a:t>
            </a:r>
          </a:p>
        </p:txBody>
      </p:sp>
    </p:spTree>
    <p:extLst>
      <p:ext uri="{BB962C8B-B14F-4D97-AF65-F5344CB8AC3E}">
        <p14:creationId xmlns:p14="http://schemas.microsoft.com/office/powerpoint/2010/main" val="1790153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ulle ronde 2">
            <a:extLst>
              <a:ext uri="{FF2B5EF4-FFF2-40B4-BE49-F238E27FC236}">
                <a16:creationId xmlns:a16="http://schemas.microsoft.com/office/drawing/2014/main" id="{5E1E89D8-3BB2-FB47-9DEC-29E25C3F604B}"/>
              </a:ext>
            </a:extLst>
          </p:cNvPr>
          <p:cNvSpPr/>
          <p:nvPr/>
        </p:nvSpPr>
        <p:spPr>
          <a:xfrm>
            <a:off x="718458" y="1417638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536794E-FD11-AC40-9481-ED5EBBEC97A1}"/>
              </a:ext>
            </a:extLst>
          </p:cNvPr>
          <p:cNvSpPr/>
          <p:nvPr/>
        </p:nvSpPr>
        <p:spPr>
          <a:xfrm>
            <a:off x="457200" y="3416438"/>
            <a:ext cx="1874018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Début</a:t>
            </a:r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D4613700-93D1-F24B-A9E5-0B4B6F1E1B00}"/>
              </a:ext>
            </a:extLst>
          </p:cNvPr>
          <p:cNvSpPr/>
          <p:nvPr/>
        </p:nvSpPr>
        <p:spPr>
          <a:xfrm>
            <a:off x="2636438" y="3707841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F925AF4F-7748-634C-8C64-73EE37D850CB}"/>
              </a:ext>
            </a:extLst>
          </p:cNvPr>
          <p:cNvSpPr/>
          <p:nvPr/>
        </p:nvSpPr>
        <p:spPr>
          <a:xfrm>
            <a:off x="2636438" y="5094514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28EA23-72B1-0141-8D83-BEE800412D6F}"/>
              </a:ext>
            </a:extLst>
          </p:cNvPr>
          <p:cNvSpPr txBox="1"/>
          <p:nvPr/>
        </p:nvSpPr>
        <p:spPr>
          <a:xfrm>
            <a:off x="3979147" y="3590665"/>
            <a:ext cx="5068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Brutal (traumatisme)</a:t>
            </a:r>
          </a:p>
          <a:p>
            <a:r>
              <a:rPr lang="fr-FR" dirty="0"/>
              <a:t>Progressif (périostite, fracture de fatigue, </a:t>
            </a:r>
            <a:r>
              <a:rPr lang="fr-FR" i="1" dirty="0"/>
              <a:t>SLC, SAPP</a:t>
            </a:r>
            <a:r>
              <a:rPr lang="fr-FR" dirty="0"/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3D334C-02B8-734A-A3E0-F12C989AF8C3}"/>
              </a:ext>
            </a:extLst>
          </p:cNvPr>
          <p:cNvSpPr txBox="1"/>
          <p:nvPr/>
        </p:nvSpPr>
        <p:spPr>
          <a:xfrm>
            <a:off x="3979147" y="4561839"/>
            <a:ext cx="50681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Durée d’évolution</a:t>
            </a:r>
          </a:p>
          <a:p>
            <a:r>
              <a:rPr lang="fr-FR" dirty="0"/>
              <a:t>- Repos : absence de douleur ? (</a:t>
            </a:r>
            <a:r>
              <a:rPr lang="fr-FR" i="1" dirty="0"/>
              <a:t>SAPP, SLC, </a:t>
            </a:r>
            <a:r>
              <a:rPr lang="fr-FR" dirty="0"/>
              <a:t>CLE)</a:t>
            </a:r>
          </a:p>
          <a:p>
            <a:r>
              <a:rPr lang="fr-FR" dirty="0"/>
              <a:t>- Persistance après effort ?</a:t>
            </a:r>
          </a:p>
          <a:p>
            <a:r>
              <a:rPr lang="fr-FR" dirty="0"/>
              <a:t>- Fond douloureux (périostite, fracture de fatigue, lésion musculaire, myalgies)</a:t>
            </a:r>
          </a:p>
          <a:p>
            <a:r>
              <a:rPr lang="fr-FR" dirty="0"/>
              <a:t>- Fluctuation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00EED7B-1C00-0C4F-83B2-DD4068F4286C}"/>
              </a:ext>
            </a:extLst>
          </p:cNvPr>
          <p:cNvSpPr/>
          <p:nvPr/>
        </p:nvSpPr>
        <p:spPr>
          <a:xfrm>
            <a:off x="457200" y="4803110"/>
            <a:ext cx="1874018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Evolution</a:t>
            </a:r>
          </a:p>
        </p:txBody>
      </p:sp>
    </p:spTree>
    <p:extLst>
      <p:ext uri="{BB962C8B-B14F-4D97-AF65-F5344CB8AC3E}">
        <p14:creationId xmlns:p14="http://schemas.microsoft.com/office/powerpoint/2010/main" val="2891654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ulle ronde 2">
            <a:extLst>
              <a:ext uri="{FF2B5EF4-FFF2-40B4-BE49-F238E27FC236}">
                <a16:creationId xmlns:a16="http://schemas.microsoft.com/office/drawing/2014/main" id="{5E1E89D8-3BB2-FB47-9DEC-29E25C3F604B}"/>
              </a:ext>
            </a:extLst>
          </p:cNvPr>
          <p:cNvSpPr/>
          <p:nvPr/>
        </p:nvSpPr>
        <p:spPr>
          <a:xfrm>
            <a:off x="718458" y="1417638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536794E-FD11-AC40-9481-ED5EBBEC97A1}"/>
              </a:ext>
            </a:extLst>
          </p:cNvPr>
          <p:cNvSpPr/>
          <p:nvPr/>
        </p:nvSpPr>
        <p:spPr>
          <a:xfrm>
            <a:off x="457200" y="3145951"/>
            <a:ext cx="1874018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Facteurs </a:t>
            </a:r>
          </a:p>
          <a:p>
            <a:pPr algn="ctr"/>
            <a:r>
              <a:rPr lang="fr-FR" b="1" dirty="0"/>
              <a:t>Aggravant</a:t>
            </a:r>
          </a:p>
        </p:txBody>
      </p:sp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D4613700-93D1-F24B-A9E5-0B4B6F1E1B00}"/>
              </a:ext>
            </a:extLst>
          </p:cNvPr>
          <p:cNvSpPr/>
          <p:nvPr/>
        </p:nvSpPr>
        <p:spPr>
          <a:xfrm>
            <a:off x="2636438" y="3464353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F925AF4F-7748-634C-8C64-73EE37D850CB}"/>
              </a:ext>
            </a:extLst>
          </p:cNvPr>
          <p:cNvSpPr/>
          <p:nvPr/>
        </p:nvSpPr>
        <p:spPr>
          <a:xfrm>
            <a:off x="2636438" y="5094514"/>
            <a:ext cx="1150536" cy="411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28EA23-72B1-0141-8D83-BEE800412D6F}"/>
              </a:ext>
            </a:extLst>
          </p:cNvPr>
          <p:cNvSpPr txBox="1"/>
          <p:nvPr/>
        </p:nvSpPr>
        <p:spPr>
          <a:xfrm>
            <a:off x="3979147" y="3043179"/>
            <a:ext cx="16752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Effort en charge</a:t>
            </a:r>
          </a:p>
          <a:p>
            <a:r>
              <a:rPr lang="fr-FR" dirty="0"/>
              <a:t>Vélo</a:t>
            </a:r>
          </a:p>
          <a:p>
            <a:r>
              <a:rPr lang="fr-FR" dirty="0"/>
              <a:t>Accélérations</a:t>
            </a:r>
          </a:p>
          <a:p>
            <a:r>
              <a:rPr lang="fr-FR" dirty="0"/>
              <a:t>Froid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3D334C-02B8-734A-A3E0-F12C989AF8C3}"/>
              </a:ext>
            </a:extLst>
          </p:cNvPr>
          <p:cNvSpPr txBox="1"/>
          <p:nvPr/>
        </p:nvSpPr>
        <p:spPr>
          <a:xfrm>
            <a:off x="3979147" y="4700338"/>
            <a:ext cx="5068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Echauffement</a:t>
            </a:r>
          </a:p>
          <a:p>
            <a:r>
              <a:rPr lang="fr-FR" dirty="0"/>
              <a:t>Efforts en décharge</a:t>
            </a:r>
          </a:p>
          <a:p>
            <a:r>
              <a:rPr lang="fr-FR" dirty="0"/>
              <a:t>Chaussettes de contention</a:t>
            </a:r>
          </a:p>
          <a:p>
            <a:r>
              <a:rPr lang="fr-FR" dirty="0"/>
              <a:t>Chaussage (amorti, drop)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00EED7B-1C00-0C4F-83B2-DD4068F4286C}"/>
              </a:ext>
            </a:extLst>
          </p:cNvPr>
          <p:cNvSpPr/>
          <p:nvPr/>
        </p:nvSpPr>
        <p:spPr>
          <a:xfrm>
            <a:off x="457200" y="4803110"/>
            <a:ext cx="1874018" cy="9947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Facteurs soulageant</a:t>
            </a:r>
          </a:p>
        </p:txBody>
      </p:sp>
    </p:spTree>
    <p:extLst>
      <p:ext uri="{BB962C8B-B14F-4D97-AF65-F5344CB8AC3E}">
        <p14:creationId xmlns:p14="http://schemas.microsoft.com/office/powerpoint/2010/main" val="4126233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ulle ronde 2">
            <a:extLst>
              <a:ext uri="{FF2B5EF4-FFF2-40B4-BE49-F238E27FC236}">
                <a16:creationId xmlns:a16="http://schemas.microsoft.com/office/drawing/2014/main" id="{5E1E89D8-3BB2-FB47-9DEC-29E25C3F604B}"/>
              </a:ext>
            </a:extLst>
          </p:cNvPr>
          <p:cNvSpPr/>
          <p:nvPr/>
        </p:nvSpPr>
        <p:spPr>
          <a:xfrm>
            <a:off x="718458" y="1417638"/>
            <a:ext cx="3004457" cy="1034980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Douleurs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28EA23-72B1-0141-8D83-BEE800412D6F}"/>
              </a:ext>
            </a:extLst>
          </p:cNvPr>
          <p:cNvSpPr txBox="1"/>
          <p:nvPr/>
        </p:nvSpPr>
        <p:spPr>
          <a:xfrm>
            <a:off x="457200" y="2995453"/>
            <a:ext cx="75513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Caractéristiques complémentaires :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La douleur apparait dès le début de l’effort ?</a:t>
            </a:r>
          </a:p>
          <a:p>
            <a:pPr lvl="2"/>
            <a:r>
              <a:rPr lang="fr-FR" dirty="0">
                <a:sym typeface="Wingdings" pitchFamily="2" charset="2"/>
              </a:rPr>
              <a:t> </a:t>
            </a:r>
            <a:r>
              <a:rPr lang="fr-FR" b="1" dirty="0">
                <a:sym typeface="Wingdings" pitchFamily="2" charset="2"/>
              </a:rPr>
              <a:t>douleur mécanique</a:t>
            </a:r>
            <a:endParaRPr lang="fr-FR" b="1" dirty="0"/>
          </a:p>
          <a:p>
            <a:r>
              <a:rPr lang="fr-FR" dirty="0"/>
              <a:t>(Périostite, fracture de fatigue, lésion musculaire)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La douleur apparait après un certain délai ?</a:t>
            </a:r>
          </a:p>
          <a:p>
            <a:r>
              <a:rPr lang="fr-FR" dirty="0"/>
              <a:t>		</a:t>
            </a:r>
            <a:r>
              <a:rPr lang="fr-FR" dirty="0">
                <a:sym typeface="Wingdings" pitchFamily="2" charset="2"/>
              </a:rPr>
              <a:t> </a:t>
            </a:r>
            <a:r>
              <a:rPr lang="fr-FR" b="1" dirty="0">
                <a:sym typeface="Wingdings" pitchFamily="2" charset="2"/>
              </a:rPr>
              <a:t>périmètre de marche</a:t>
            </a:r>
            <a:endParaRPr lang="fr-FR" b="1" dirty="0"/>
          </a:p>
          <a:p>
            <a:r>
              <a:rPr lang="fr-FR" dirty="0"/>
              <a:t>(</a:t>
            </a:r>
            <a:r>
              <a:rPr lang="fr-FR" i="1" dirty="0"/>
              <a:t>SLC, SAPP</a:t>
            </a:r>
            <a:r>
              <a:rPr lang="fr-FR" dirty="0"/>
              <a:t>, AOMI, CLE : notion de vitesse, distance, plan)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Echauffement ? Lésion musculaire bénigne, insuff veineuse</a:t>
            </a:r>
          </a:p>
          <a:p>
            <a:r>
              <a:rPr lang="fr-FR" dirty="0"/>
              <a:t>		</a:t>
            </a:r>
            <a:r>
              <a:rPr lang="fr-FR" dirty="0">
                <a:sym typeface="Wingdings" pitchFamily="2" charset="2"/>
              </a:rPr>
              <a:t> </a:t>
            </a:r>
            <a:r>
              <a:rPr lang="fr-FR" b="1" dirty="0">
                <a:sym typeface="Wingdings" pitchFamily="2" charset="2"/>
              </a:rPr>
              <a:t>souvent, récidive douloureuse après effort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9905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Losange 3">
            <a:extLst>
              <a:ext uri="{FF2B5EF4-FFF2-40B4-BE49-F238E27FC236}">
                <a16:creationId xmlns:a16="http://schemas.microsoft.com/office/drawing/2014/main" id="{2A71BD91-2A97-DE40-90BD-C9C899E1E96D}"/>
              </a:ext>
            </a:extLst>
          </p:cNvPr>
          <p:cNvSpPr/>
          <p:nvPr/>
        </p:nvSpPr>
        <p:spPr>
          <a:xfrm>
            <a:off x="457200" y="1417638"/>
            <a:ext cx="3667649" cy="1316334"/>
          </a:xfrm>
          <a:prstGeom prst="diamond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Examen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520D05-F403-1844-9037-0A1671FC792E}"/>
              </a:ext>
            </a:extLst>
          </p:cNvPr>
          <p:cNvSpPr txBox="1"/>
          <p:nvPr/>
        </p:nvSpPr>
        <p:spPr>
          <a:xfrm>
            <a:off x="602901" y="3436536"/>
            <a:ext cx="556953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Palpations douloureuse ?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Osseuse (périostite, fracture de fatigue)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Musculaire (lésion, DOMS, myalgies)</a:t>
            </a:r>
          </a:p>
          <a:p>
            <a:pPr marL="285750" indent="-285750">
              <a:buFontTx/>
              <a:buChar char="-"/>
            </a:pPr>
            <a:r>
              <a:rPr lang="fr-FR" dirty="0"/>
              <a:t>Volume musculaire</a:t>
            </a:r>
          </a:p>
          <a:p>
            <a:pPr marL="285750" indent="-285750">
              <a:buFontTx/>
              <a:buChar char="-"/>
            </a:pPr>
            <a:r>
              <a:rPr lang="fr-FR" dirty="0"/>
              <a:t>Parfois masses musculaire « fermes, tendues »</a:t>
            </a:r>
          </a:p>
          <a:p>
            <a:pPr marL="285750" indent="-285750">
              <a:buFontTx/>
              <a:buChar char="-"/>
            </a:pPr>
            <a:r>
              <a:rPr lang="fr-FR" dirty="0"/>
              <a:t>Pouls</a:t>
            </a:r>
          </a:p>
          <a:p>
            <a:pPr marL="285750" indent="-285750">
              <a:buFontTx/>
              <a:buChar char="-"/>
            </a:pPr>
            <a:r>
              <a:rPr lang="fr-FR" dirty="0"/>
              <a:t>Testing sensitivomoteur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lvl="1"/>
            <a:r>
              <a:rPr lang="fr-FR" dirty="0">
                <a:sym typeface="Wingdings" pitchFamily="2" charset="2"/>
              </a:rPr>
              <a:t> </a:t>
            </a:r>
            <a:r>
              <a:rPr lang="fr-FR" i="1" dirty="0">
                <a:sym typeface="Wingdings" pitchFamily="2" charset="2"/>
              </a:rPr>
              <a:t>SLC, SAPP </a:t>
            </a:r>
            <a:r>
              <a:rPr lang="fr-FR" dirty="0">
                <a:sym typeface="Wingdings" pitchFamily="2" charset="2"/>
              </a:rPr>
              <a:t>: examen de repos en général NORMAL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568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Losange 3">
            <a:extLst>
              <a:ext uri="{FF2B5EF4-FFF2-40B4-BE49-F238E27FC236}">
                <a16:creationId xmlns:a16="http://schemas.microsoft.com/office/drawing/2014/main" id="{2A71BD91-2A97-DE40-90BD-C9C899E1E96D}"/>
              </a:ext>
            </a:extLst>
          </p:cNvPr>
          <p:cNvSpPr/>
          <p:nvPr/>
        </p:nvSpPr>
        <p:spPr>
          <a:xfrm>
            <a:off x="457200" y="1417638"/>
            <a:ext cx="3667649" cy="1316334"/>
          </a:xfrm>
          <a:prstGeom prst="diamond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Examen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520D05-F403-1844-9037-0A1671FC792E}"/>
              </a:ext>
            </a:extLst>
          </p:cNvPr>
          <p:cNvSpPr txBox="1"/>
          <p:nvPr/>
        </p:nvSpPr>
        <p:spPr>
          <a:xfrm>
            <a:off x="602901" y="3436536"/>
            <a:ext cx="501650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Manœuvres dynamiques +++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 typeface="Wingdings" pitchFamily="2" charset="2"/>
              <a:buChar char="è"/>
            </a:pPr>
            <a:r>
              <a:rPr lang="fr-FR" dirty="0">
                <a:sym typeface="Wingdings" pitchFamily="2" charset="2"/>
              </a:rPr>
              <a:t>Test de Charlopain : battement de mesure</a:t>
            </a:r>
          </a:p>
          <a:p>
            <a:r>
              <a:rPr lang="fr-FR" dirty="0"/>
              <a:t>Suspicion de SLC si &lt; 150 dorsiflexions en 4 minutes</a:t>
            </a:r>
          </a:p>
          <a:p>
            <a:r>
              <a:rPr lang="fr-FR" sz="1400" dirty="0"/>
              <a:t>(VPP 96%, VPN 90%)</a:t>
            </a:r>
          </a:p>
          <a:p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38890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Démêlage clinique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Losange 3">
            <a:extLst>
              <a:ext uri="{FF2B5EF4-FFF2-40B4-BE49-F238E27FC236}">
                <a16:creationId xmlns:a16="http://schemas.microsoft.com/office/drawing/2014/main" id="{2A71BD91-2A97-DE40-90BD-C9C899E1E96D}"/>
              </a:ext>
            </a:extLst>
          </p:cNvPr>
          <p:cNvSpPr/>
          <p:nvPr/>
        </p:nvSpPr>
        <p:spPr>
          <a:xfrm>
            <a:off x="457200" y="1417638"/>
            <a:ext cx="3667649" cy="1316334"/>
          </a:xfrm>
          <a:prstGeom prst="diamond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Examen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520D05-F403-1844-9037-0A1671FC792E}"/>
              </a:ext>
            </a:extLst>
          </p:cNvPr>
          <p:cNvSpPr txBox="1"/>
          <p:nvPr/>
        </p:nvSpPr>
        <p:spPr>
          <a:xfrm>
            <a:off x="602901" y="3436536"/>
            <a:ext cx="3728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ym typeface="Wingdings" pitchFamily="2" charset="2"/>
              </a:rPr>
              <a:t> Recherche de hernies musculaires </a:t>
            </a:r>
            <a:endParaRPr lang="fr-FR" dirty="0"/>
          </a:p>
        </p:txBody>
      </p:sp>
      <p:pic>
        <p:nvPicPr>
          <p:cNvPr id="8" name="Enregistrement de l’écran 2026-10-06 à 16.30.24.mov">
            <a:hlinkClick r:id="" action="ppaction://media"/>
            <a:extLst>
              <a:ext uri="{FF2B5EF4-FFF2-40B4-BE49-F238E27FC236}">
                <a16:creationId xmlns:a16="http://schemas.microsoft.com/office/drawing/2014/main" id="{7C4295F4-FD1D-2243-8D0C-ECB3A7E396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50215" y="140678"/>
            <a:ext cx="3593785" cy="62550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0CD0FAB-A8EB-434E-95DA-49A580F51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798" y="3876972"/>
            <a:ext cx="2668323" cy="262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9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6318" y="-23214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Bilans complémentaires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7ECC09-4D26-AA4A-95E1-03E0AA332F43}"/>
              </a:ext>
            </a:extLst>
          </p:cNvPr>
          <p:cNvSpPr txBox="1"/>
          <p:nvPr/>
        </p:nvSpPr>
        <p:spPr>
          <a:xfrm>
            <a:off x="229429" y="652325"/>
            <a:ext cx="605011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Bilan radiographique</a:t>
            </a:r>
          </a:p>
          <a:p>
            <a:r>
              <a:rPr lang="fr-FR" sz="1400" dirty="0"/>
              <a:t>(éliminer une lésion osseuse)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Echographie musculaire</a:t>
            </a:r>
          </a:p>
          <a:p>
            <a:pPr lvl="0"/>
            <a:r>
              <a:rPr lang="fr-FR" sz="1400" dirty="0">
                <a:solidFill>
                  <a:prstClr val="black"/>
                </a:solidFill>
              </a:rPr>
              <a:t>(éliminer une lésion musculaire)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IRM d’effort</a:t>
            </a:r>
          </a:p>
          <a:p>
            <a:pPr lvl="0"/>
            <a:r>
              <a:rPr lang="fr-FR" sz="1400" dirty="0">
                <a:solidFill>
                  <a:prstClr val="black"/>
                </a:solidFill>
              </a:rPr>
              <a:t>hyper signal STIR</a:t>
            </a:r>
          </a:p>
          <a:p>
            <a:pPr lvl="0"/>
            <a:r>
              <a:rPr lang="fr-FR" sz="1400" dirty="0">
                <a:solidFill>
                  <a:prstClr val="black"/>
                </a:solidFill>
              </a:rPr>
              <a:t>Muscle surnuméraire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Biologie ? (CPK, CRP)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ENMG</a:t>
            </a:r>
          </a:p>
          <a:p>
            <a:r>
              <a:rPr lang="fr-FR" sz="1400" dirty="0">
                <a:solidFill>
                  <a:prstClr val="black"/>
                </a:solidFill>
              </a:rPr>
              <a:t>Compressions neuro</a:t>
            </a: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b="1" dirty="0"/>
              <a:t>Pressions intramusculaires à l’effort +++ : </a:t>
            </a:r>
            <a:r>
              <a:rPr lang="fr-FR" b="1" i="1" dirty="0"/>
              <a:t>SLC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b="1" dirty="0"/>
              <a:t>Doppler artériel dynamique +++ : </a:t>
            </a:r>
            <a:r>
              <a:rPr lang="fr-FR" b="1" i="1" dirty="0"/>
              <a:t>SAPP</a:t>
            </a:r>
          </a:p>
          <a:p>
            <a:r>
              <a:rPr lang="fr-FR" sz="1600" dirty="0">
                <a:sym typeface="Wingdings" pitchFamily="2" charset="2"/>
              </a:rPr>
              <a:t> </a:t>
            </a:r>
            <a:r>
              <a:rPr lang="fr-FR" sz="1600" u="sng" dirty="0">
                <a:sym typeface="Wingdings" pitchFamily="2" charset="2"/>
              </a:rPr>
              <a:t>Après sensibilisation des symptômes</a:t>
            </a:r>
            <a:endParaRPr lang="fr-FR" sz="1600" u="sng" dirty="0"/>
          </a:p>
          <a:p>
            <a:pPr marL="285750" indent="-285750">
              <a:buFont typeface="Wingdings" pitchFamily="2" charset="2"/>
              <a:buChar char="è"/>
            </a:pPr>
            <a:r>
              <a:rPr lang="fr-FR" sz="1600" u="sng" dirty="0">
                <a:sym typeface="Wingdings" pitchFamily="2" charset="2"/>
              </a:rPr>
              <a:t>Localisation poplitée : ne pas se contenter de regarder le flux d’aval</a:t>
            </a:r>
          </a:p>
          <a:p>
            <a:endParaRPr lang="fr-FR" sz="1600" u="sng" dirty="0">
              <a:sym typeface="Wingdings" pitchFamily="2" charset="2"/>
            </a:endParaRPr>
          </a:p>
          <a:p>
            <a:pPr marL="285750" indent="-285750">
              <a:buFontTx/>
              <a:buChar char="-"/>
            </a:pPr>
            <a:r>
              <a:rPr lang="fr-FR" sz="1600" b="1" dirty="0">
                <a:sym typeface="Wingdings" pitchFamily="2" charset="2"/>
              </a:rPr>
              <a:t>AngioTDM/AngioIRM dynamique +++ : </a:t>
            </a:r>
            <a:r>
              <a:rPr lang="fr-FR" sz="1600" b="1" i="1" dirty="0">
                <a:sym typeface="Wingdings" pitchFamily="2" charset="2"/>
              </a:rPr>
              <a:t>SAPP</a:t>
            </a:r>
          </a:p>
          <a:p>
            <a:r>
              <a:rPr lang="fr-FR" sz="1600" dirty="0">
                <a:sym typeface="Wingdings" pitchFamily="2" charset="2"/>
              </a:rPr>
              <a:t> </a:t>
            </a:r>
            <a:r>
              <a:rPr lang="fr-FR" sz="1600" u="sng" dirty="0">
                <a:sym typeface="Wingdings" pitchFamily="2" charset="2"/>
              </a:rPr>
              <a:t>Equipe formée indispensable, faux négatifs fréquents</a:t>
            </a:r>
          </a:p>
        </p:txBody>
      </p:sp>
      <p:pic>
        <p:nvPicPr>
          <p:cNvPr id="7" name="Image 3" descr="Image 3">
            <a:extLst>
              <a:ext uri="{FF2B5EF4-FFF2-40B4-BE49-F238E27FC236}">
                <a16:creationId xmlns:a16="http://schemas.microsoft.com/office/drawing/2014/main" id="{34710BA0-AE43-B145-9C87-E94A4D25B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486" y="1691864"/>
            <a:ext cx="5600944" cy="15919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3946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pratique :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C1D6FC-7B34-AB49-B1E5-85F0BBBA9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18" y="1787979"/>
            <a:ext cx="4686300" cy="35433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7739E3-8B83-AB46-B87C-12CA028FF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768" y="739740"/>
            <a:ext cx="36449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0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SLC : mesure de pression intramusculaire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C0DEDD9-0082-1843-94C1-FCD8F3AD7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497" y="1496628"/>
            <a:ext cx="3846844" cy="22650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B9691E-A9F6-284C-9C26-27E9FDA72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00" y="1417638"/>
            <a:ext cx="3492081" cy="26190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CBA1FD-FA25-AF48-84CC-AE75070FF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83" y="4246160"/>
            <a:ext cx="4313317" cy="24231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7A33AD0-A97C-554F-8CDF-DED963C196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9890" y="3840700"/>
            <a:ext cx="4531038" cy="27941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18DEB2-4AD5-CD4F-AF0E-2FD602608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7134" y="1678075"/>
            <a:ext cx="935204" cy="130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7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SLC : mesure de pression intramusculaire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AD543D-3550-374F-959F-0E1AD5AADE79}"/>
              </a:ext>
            </a:extLst>
          </p:cNvPr>
          <p:cNvSpPr txBox="1"/>
          <p:nvPr/>
        </p:nvSpPr>
        <p:spPr>
          <a:xfrm>
            <a:off x="964096" y="2216426"/>
            <a:ext cx="38359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Repérage écho préalable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Protocole anesthésie locale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Reproduction des douleurs à l’effort</a:t>
            </a:r>
          </a:p>
        </p:txBody>
      </p:sp>
      <p:pic>
        <p:nvPicPr>
          <p:cNvPr id="10" name="20231027_135048.jpeg" descr="20231027_135048.jpeg">
            <a:extLst>
              <a:ext uri="{FF2B5EF4-FFF2-40B4-BE49-F238E27FC236}">
                <a16:creationId xmlns:a16="http://schemas.microsoft.com/office/drawing/2014/main" id="{B8CBE95D-1F34-444C-92B1-05DAF5EE65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5" r="7652"/>
          <a:stretch>
            <a:fillRect/>
          </a:stretch>
        </p:blipFill>
        <p:spPr>
          <a:xfrm rot="16200000">
            <a:off x="1013081" y="3408693"/>
            <a:ext cx="2540817" cy="3652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20231027_135954.jpeg" descr="20231027_135954.jpeg">
            <a:extLst>
              <a:ext uri="{FF2B5EF4-FFF2-40B4-BE49-F238E27FC236}">
                <a16:creationId xmlns:a16="http://schemas.microsoft.com/office/drawing/2014/main" id="{4C758242-07C4-D14C-BD2B-EEF45F4C0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626" y="3964573"/>
            <a:ext cx="3387400" cy="25405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628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SLC : mesure de pression intramusculaire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20231027_142557.jpeg" descr="20231027_142557.jpeg">
            <a:extLst>
              <a:ext uri="{FF2B5EF4-FFF2-40B4-BE49-F238E27FC236}">
                <a16:creationId xmlns:a16="http://schemas.microsoft.com/office/drawing/2014/main" id="{F845F13C-6767-BA46-A824-069ECA7F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196" y="1692295"/>
            <a:ext cx="3451608" cy="46021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0029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SLC : mesure de pression intramusculaire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914400" y="2097157"/>
            <a:ext cx="5024581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Critères de Pedowitz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Pression de repos :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Normale &lt; 10 mmHg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Suspect &gt; 20 mmHg</a:t>
            </a:r>
          </a:p>
          <a:p>
            <a:pPr lvl="1"/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Pression post-effort immédiat :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Positif si &gt; 30 mmHg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Certain si &gt; 50 mmHg</a:t>
            </a:r>
          </a:p>
          <a:p>
            <a:pPr lvl="1"/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Pression post-effort à 5’ :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En faveur si toujours &gt; 20 mmHg</a:t>
            </a:r>
          </a:p>
          <a:p>
            <a:pPr lvl="1"/>
            <a:endParaRPr lang="fr-FR" dirty="0"/>
          </a:p>
          <a:p>
            <a:r>
              <a:rPr lang="fr-FR" sz="1400" dirty="0"/>
              <a:t>(Pression post-effort à 15’ : en faveur si toujours &gt; 10 ou 15 mmHg)</a:t>
            </a:r>
          </a:p>
          <a:p>
            <a:pPr marL="742950" lvl="1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861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SLC : mesure de pression intramusculaire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914401" y="2097157"/>
            <a:ext cx="805118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Invasif, douloureux, risques interventionnels… Peut-on mieux faire ?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Pour l’instant, NON</a:t>
            </a:r>
          </a:p>
          <a:p>
            <a:endParaRPr lang="fr-FR" sz="1400" dirty="0"/>
          </a:p>
          <a:p>
            <a:r>
              <a:rPr lang="fr-FR" dirty="0"/>
              <a:t>Ritchie et Al. </a:t>
            </a:r>
            <a:r>
              <a:rPr lang="fr-FR" dirty="0" err="1"/>
              <a:t>Systematic</a:t>
            </a:r>
            <a:r>
              <a:rPr lang="fr-FR" dirty="0"/>
              <a:t> </a:t>
            </a:r>
            <a:r>
              <a:rPr lang="fr-FR" dirty="0" err="1"/>
              <a:t>Review</a:t>
            </a:r>
            <a:r>
              <a:rPr lang="fr-FR" dirty="0"/>
              <a:t> of </a:t>
            </a:r>
            <a:r>
              <a:rPr lang="fr-FR" dirty="0" err="1"/>
              <a:t>Innovative</a:t>
            </a:r>
            <a:r>
              <a:rPr lang="fr-FR" dirty="0"/>
              <a:t> Diagnostic Tests for </a:t>
            </a:r>
            <a:r>
              <a:rPr lang="fr-FR" dirty="0" err="1"/>
              <a:t>Chronic</a:t>
            </a:r>
            <a:r>
              <a:rPr lang="fr-FR" dirty="0"/>
              <a:t> </a:t>
            </a:r>
            <a:r>
              <a:rPr lang="fr-FR" dirty="0" err="1"/>
              <a:t>Exertional</a:t>
            </a:r>
            <a:r>
              <a:rPr lang="fr-FR" dirty="0"/>
              <a:t> </a:t>
            </a:r>
            <a:r>
              <a:rPr lang="fr-FR" dirty="0" err="1"/>
              <a:t>Compartment</a:t>
            </a:r>
            <a:r>
              <a:rPr lang="fr-FR" dirty="0"/>
              <a:t> Syndrome. Int J Sports Med. 2023</a:t>
            </a:r>
          </a:p>
          <a:p>
            <a:endParaRPr lang="fr-FR" sz="1400" dirty="0"/>
          </a:p>
          <a:p>
            <a:pPr marL="742950" lvl="1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3691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SAPP : Examens dynamiques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954157" y="1550505"/>
            <a:ext cx="28332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Doppler artériel dynamique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VIDEO-2026-01-08-16-39-38.mp4">
            <a:hlinkClick r:id="" action="ppaction://media"/>
            <a:extLst>
              <a:ext uri="{FF2B5EF4-FFF2-40B4-BE49-F238E27FC236}">
                <a16:creationId xmlns:a16="http://schemas.microsoft.com/office/drawing/2014/main" id="{17A7D1F1-37F9-AD4C-AB79-F45ED2F28C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9994" y="2012170"/>
            <a:ext cx="2689202" cy="4822480"/>
          </a:xfrm>
          <a:prstGeom prst="rect">
            <a:avLst/>
          </a:prstGeom>
        </p:spPr>
      </p:pic>
      <p:pic>
        <p:nvPicPr>
          <p:cNvPr id="5" name="VIDEO-2026-01-08-16-39-38 3.mp4">
            <a:hlinkClick r:id="" action="ppaction://media"/>
            <a:extLst>
              <a:ext uri="{FF2B5EF4-FFF2-40B4-BE49-F238E27FC236}">
                <a16:creationId xmlns:a16="http://schemas.microsoft.com/office/drawing/2014/main" id="{7BB04755-AD71-524F-9F73-4866B679C4F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66768" y="1765539"/>
            <a:ext cx="2767702" cy="49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4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2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SAPP : Examens dynamiques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954157" y="1550505"/>
            <a:ext cx="4397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AngioTDM / AngioIRM artérielle dynamique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00AFBE-9488-824E-8E67-2A70C6696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9" y="1923980"/>
            <a:ext cx="4162949" cy="48005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18BCBC-085F-9C44-846A-4782D46CA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207" y="2585485"/>
            <a:ext cx="3147060" cy="31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33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Confirmation diagnostique SAPP : Examens dynamiques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954157" y="1550505"/>
            <a:ext cx="4397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AngioTDM / AngioIRM artérielle dynamique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DB5C45-643F-3741-8EC2-C11BF43D6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57" y="2204776"/>
            <a:ext cx="3048000" cy="152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6C308B-57C3-FA43-980A-195BF7E32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2737" y="2204776"/>
            <a:ext cx="3165231" cy="15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B01D53-29EC-AF44-874C-556890ECF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685" y="3848519"/>
            <a:ext cx="2014909" cy="30094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A478DE-3322-F04F-B3CA-E4AD35176D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775" y="3848519"/>
            <a:ext cx="1991154" cy="30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82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7220" y="-19222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Retour d’expérience « locale »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173949" y="790773"/>
            <a:ext cx="826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CMSHN : centre de référence des EDF de Ski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793EFAC-57F6-CF40-9D77-72FFFCA84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420" y="1845797"/>
            <a:ext cx="4244008" cy="4244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BB6A6B-8875-054C-8A79-08024A197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31" y="3967802"/>
            <a:ext cx="4152230" cy="276815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FFAA10B-F386-0F47-B99A-4D233B9F4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31" y="1231330"/>
            <a:ext cx="4152230" cy="264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8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7220" y="-19222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Retour d’expérience « locale »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173949" y="790773"/>
            <a:ext cx="826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CMSHN : centre de référence des EDF de Ski</a:t>
            </a:r>
          </a:p>
        </p:txBody>
      </p:sp>
      <p:pic>
        <p:nvPicPr>
          <p:cNvPr id="8" name="Capture d’écran 2023-11-24 à 18.19.37.png" descr="Capture d’écran 2023-11-24 à 18.19.37.png">
            <a:extLst>
              <a:ext uri="{FF2B5EF4-FFF2-40B4-BE49-F238E27FC236}">
                <a16:creationId xmlns:a16="http://schemas.microsoft.com/office/drawing/2014/main" id="{932519AC-B49B-DB41-90D9-B83E4515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660" y="1277878"/>
            <a:ext cx="4676044" cy="173045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322F84-27C0-D94D-9C76-E96A3A9EBD9C}"/>
              </a:ext>
            </a:extLst>
          </p:cNvPr>
          <p:cNvSpPr txBox="1"/>
          <p:nvPr/>
        </p:nvSpPr>
        <p:spPr>
          <a:xfrm>
            <a:off x="173949" y="1242391"/>
            <a:ext cx="261097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Ski nordique : prévalence</a:t>
            </a:r>
          </a:p>
          <a:p>
            <a:pPr marL="285750" indent="-285750">
              <a:buFontTx/>
              <a:buChar char="-"/>
            </a:pPr>
            <a:r>
              <a:rPr lang="fr-FR" dirty="0"/>
              <a:t>6,1% sur 20 ans</a:t>
            </a:r>
          </a:p>
          <a:p>
            <a:pPr marL="285750" indent="-285750">
              <a:buFontTx/>
              <a:buChar char="-"/>
            </a:pPr>
            <a:r>
              <a:rPr lang="fr-FR" dirty="0"/>
              <a:t>7,7% chez les Femmes</a:t>
            </a:r>
          </a:p>
          <a:p>
            <a:pPr marL="285750" indent="-285750">
              <a:buFontTx/>
              <a:buChar char="-"/>
            </a:pPr>
            <a:r>
              <a:rPr lang="fr-FR" dirty="0"/>
              <a:t>5,1% chez les Hommes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3,8% Fondeurs</a:t>
            </a:r>
          </a:p>
          <a:p>
            <a:pPr marL="285750" indent="-285750">
              <a:buFontTx/>
              <a:buChar char="-"/>
            </a:pPr>
            <a:r>
              <a:rPr lang="fr-FR" dirty="0"/>
              <a:t>9% Biathlètes </a:t>
            </a:r>
          </a:p>
        </p:txBody>
      </p:sp>
      <p:pic>
        <p:nvPicPr>
          <p:cNvPr id="10" name="Capture d’écran 2023-11-30 à 22.51.40.png" descr="Capture d’écran 2023-11-30 à 22.51.40.png">
            <a:extLst>
              <a:ext uri="{FF2B5EF4-FFF2-40B4-BE49-F238E27FC236}">
                <a16:creationId xmlns:a16="http://schemas.microsoft.com/office/drawing/2014/main" id="{33F5BB76-2EA9-654E-8EDE-776707FDB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286" y="3273716"/>
            <a:ext cx="2580570" cy="344722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E0A3174-9694-0944-9FC0-7BD8BEBC6950}"/>
              </a:ext>
            </a:extLst>
          </p:cNvPr>
          <p:cNvSpPr txBox="1"/>
          <p:nvPr/>
        </p:nvSpPr>
        <p:spPr>
          <a:xfrm>
            <a:off x="397565" y="37271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828F58-7A32-0E40-99BB-774B0C97CB85}"/>
              </a:ext>
            </a:extLst>
          </p:cNvPr>
          <p:cNvSpPr/>
          <p:nvPr/>
        </p:nvSpPr>
        <p:spPr>
          <a:xfrm>
            <a:off x="202270" y="3816737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SzPts val="4300"/>
            </a:pPr>
            <a:r>
              <a:rPr lang="fr-FR" dirty="0"/>
              <a:t>Âge médian de début des symptômes : 18 ans</a:t>
            </a:r>
          </a:p>
          <a:p>
            <a:pPr>
              <a:buSzPts val="4300"/>
            </a:pPr>
            <a:endParaRPr lang="fr-FR" dirty="0"/>
          </a:p>
          <a:p>
            <a:pPr>
              <a:buSzPts val="4300"/>
            </a:pPr>
            <a:r>
              <a:rPr lang="fr-FR" dirty="0"/>
              <a:t>Activités qui induisaient systématiquement des symptômes :</a:t>
            </a:r>
          </a:p>
          <a:p>
            <a:pPr>
              <a:buSzPts val="4300"/>
            </a:pPr>
            <a:r>
              <a:rPr lang="fr-FR" dirty="0"/>
              <a:t>- Skiroues en technique skating à haute intensité ou en compétitions </a:t>
            </a:r>
          </a:p>
          <a:p>
            <a:pPr>
              <a:buSzPts val="4300"/>
            </a:pPr>
            <a:r>
              <a:rPr lang="fr-FR" dirty="0"/>
              <a:t>- Ski de fond en technique skating sur neige glacée, neige lourde et mouillée, à forte intensité, et lors des compétitions</a:t>
            </a:r>
          </a:p>
        </p:txBody>
      </p:sp>
    </p:spTree>
    <p:extLst>
      <p:ext uri="{BB962C8B-B14F-4D97-AF65-F5344CB8AC3E}">
        <p14:creationId xmlns:p14="http://schemas.microsoft.com/office/powerpoint/2010/main" val="2718082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7220" y="-19222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Retour d’expérience « locale »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253462" y="766106"/>
            <a:ext cx="826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Pourquoi autant de SLC dans ces disciplines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322F84-27C0-D94D-9C76-E96A3A9EBD9C}"/>
              </a:ext>
            </a:extLst>
          </p:cNvPr>
          <p:cNvSpPr txBox="1"/>
          <p:nvPr/>
        </p:nvSpPr>
        <p:spPr>
          <a:xfrm>
            <a:off x="253462" y="1414169"/>
            <a:ext cx="7958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Apparition du Skiroue</a:t>
            </a:r>
          </a:p>
          <a:p>
            <a:pPr marL="285750" indent="-285750">
              <a:buFontTx/>
              <a:buChar char="-"/>
            </a:pPr>
            <a:r>
              <a:rPr lang="fr-FR" dirty="0"/>
              <a:t>Augmentation du nombre d’heures d’entrainement (800-1000h/an)</a:t>
            </a:r>
          </a:p>
          <a:p>
            <a:pPr marL="285750" indent="-285750">
              <a:buFontTx/>
              <a:buChar char="-"/>
            </a:pPr>
            <a:r>
              <a:rPr lang="fr-FR" dirty="0"/>
              <a:t>Règlement FFS : skiroues identiques en compétition (matériel personnel interdit)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0A3174-9694-0944-9FC0-7BD8BEBC6950}"/>
              </a:ext>
            </a:extLst>
          </p:cNvPr>
          <p:cNvSpPr txBox="1"/>
          <p:nvPr/>
        </p:nvSpPr>
        <p:spPr>
          <a:xfrm>
            <a:off x="397565" y="37271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A8DD59-88BC-B748-B846-F8C0DFEAC684}"/>
              </a:ext>
            </a:extLst>
          </p:cNvPr>
          <p:cNvSpPr/>
          <p:nvPr/>
        </p:nvSpPr>
        <p:spPr>
          <a:xfrm>
            <a:off x="253462" y="2995855"/>
            <a:ext cx="2870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Différence Biathlon / Fond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266B3C-BEB4-7E43-BBE9-A7E5AE85ED1F}"/>
              </a:ext>
            </a:extLst>
          </p:cNvPr>
          <p:cNvSpPr txBox="1"/>
          <p:nvPr/>
        </p:nvSpPr>
        <p:spPr>
          <a:xfrm>
            <a:off x="253461" y="3561878"/>
            <a:ext cx="6629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Entrainement skating relatif plus important (moins de classique) ?</a:t>
            </a:r>
          </a:p>
          <a:p>
            <a:pPr marL="285750" indent="-285750">
              <a:buFontTx/>
              <a:buChar char="-"/>
            </a:pPr>
            <a:r>
              <a:rPr lang="fr-FR" dirty="0"/>
              <a:t>Poids de la carabine ?</a:t>
            </a:r>
          </a:p>
        </p:txBody>
      </p:sp>
    </p:spTree>
    <p:extLst>
      <p:ext uri="{BB962C8B-B14F-4D97-AF65-F5344CB8AC3E}">
        <p14:creationId xmlns:p14="http://schemas.microsoft.com/office/powerpoint/2010/main" val="691443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Retour d’expériences sur 5 ans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551636" y="1560553"/>
            <a:ext cx="8260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ym typeface="Wingdings" pitchFamily="2" charset="2"/>
              </a:rPr>
              <a:t> </a:t>
            </a:r>
            <a:r>
              <a:rPr lang="fr-FR" b="1" dirty="0"/>
              <a:t>147 prises de pressions</a:t>
            </a:r>
          </a:p>
          <a:p>
            <a:pPr lvl="1"/>
            <a:r>
              <a:rPr lang="fr-FR" dirty="0"/>
              <a:t>- 116 aux MI (79%)</a:t>
            </a:r>
          </a:p>
          <a:p>
            <a:pPr lvl="1"/>
            <a:r>
              <a:rPr lang="fr-FR" dirty="0"/>
              <a:t>	- 73 positives (63%)</a:t>
            </a:r>
          </a:p>
          <a:p>
            <a:endParaRPr lang="fr-FR" dirty="0">
              <a:sym typeface="Avenir Next Regular"/>
            </a:endParaRPr>
          </a:p>
          <a:p>
            <a:pPr marL="285750" indent="-285750">
              <a:buFont typeface="Wingdings" pitchFamily="2" charset="2"/>
              <a:buChar char="è"/>
            </a:pPr>
            <a:r>
              <a:rPr lang="fr-FR"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SAPP associés :</a:t>
            </a:r>
            <a:br>
              <a:rPr lang="fr-FR" dirty="0"/>
            </a:br>
            <a:r>
              <a:rPr lang="fr-FR" dirty="0"/>
              <a:t>	- 96 dossiers renseignés (51 ?)</a:t>
            </a:r>
            <a:br>
              <a:rPr lang="fr-FR" dirty="0"/>
            </a:br>
            <a:r>
              <a:rPr lang="fr-FR" dirty="0"/>
              <a:t>		- 34 positifs (35%)</a:t>
            </a:r>
          </a:p>
          <a:p>
            <a:pPr marL="285750" indent="-285750">
              <a:buFont typeface="Wingdings" pitchFamily="2" charset="2"/>
              <a:buChar char="è"/>
            </a:pPr>
            <a:endParaRPr lang="fr-FR" dirty="0"/>
          </a:p>
          <a:p>
            <a:pPr marL="285750" indent="-285750">
              <a:buFont typeface="Wingdings" pitchFamily="2" charset="2"/>
              <a:buChar char="è"/>
            </a:pPr>
            <a:r>
              <a:rPr lang="fr-FR" b="1" dirty="0"/>
              <a:t>19 mixtes SAPP + SLC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26% de SAPP chez les SLC  </a:t>
            </a:r>
            <a:r>
              <a:rPr lang="fr-FR" sz="1200" i="1" dirty="0">
                <a:solidFill>
                  <a:prstClr val="black"/>
                </a:solidFill>
              </a:rPr>
              <a:t>(</a:t>
            </a:r>
            <a:r>
              <a:rPr lang="fr-FR" sz="1200" i="1" dirty="0" err="1">
                <a:solidFill>
                  <a:prstClr val="black"/>
                </a:solidFill>
              </a:rPr>
              <a:t>Turnipseed</a:t>
            </a:r>
            <a:r>
              <a:rPr lang="fr-FR" sz="1200" i="1" dirty="0">
                <a:solidFill>
                  <a:prstClr val="black"/>
                </a:solidFill>
              </a:rPr>
              <a:t> WD. J </a:t>
            </a:r>
            <a:r>
              <a:rPr lang="fr-FR" sz="1200" i="1" dirty="0" err="1">
                <a:solidFill>
                  <a:prstClr val="black"/>
                </a:solidFill>
              </a:rPr>
              <a:t>Vasc</a:t>
            </a:r>
            <a:r>
              <a:rPr lang="fr-FR" sz="1200" i="1" dirty="0">
                <a:solidFill>
                  <a:prstClr val="black"/>
                </a:solidFill>
              </a:rPr>
              <a:t> </a:t>
            </a:r>
            <a:r>
              <a:rPr lang="fr-FR" sz="1200" i="1" dirty="0" err="1">
                <a:solidFill>
                  <a:prstClr val="black"/>
                </a:solidFill>
              </a:rPr>
              <a:t>Surg</a:t>
            </a:r>
            <a:r>
              <a:rPr lang="fr-FR" sz="1200" i="1" dirty="0">
                <a:solidFill>
                  <a:prstClr val="black"/>
                </a:solidFill>
              </a:rPr>
              <a:t> 2009)</a:t>
            </a: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56 % de SLC chez les SAPP </a:t>
            </a:r>
            <a:r>
              <a:rPr lang="fr-FR" sz="1200" i="1" dirty="0"/>
              <a:t>(Corneloup et al. </a:t>
            </a:r>
            <a:r>
              <a:rPr lang="fr-FR" sz="1200" i="1" dirty="0" err="1"/>
              <a:t>Scand</a:t>
            </a:r>
            <a:r>
              <a:rPr lang="fr-FR" sz="1200" i="1" dirty="0"/>
              <a:t> J Med </a:t>
            </a:r>
            <a:r>
              <a:rPr lang="fr-FR" sz="1200" i="1" dirty="0" err="1"/>
              <a:t>Sci</a:t>
            </a:r>
            <a:r>
              <a:rPr lang="fr-FR" sz="1200" i="1" dirty="0"/>
              <a:t> Sports 2018)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71295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197635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Traitements conservateurs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47A83E-0038-AF4C-8770-4EF5263723D8}"/>
              </a:ext>
            </a:extLst>
          </p:cNvPr>
          <p:cNvSpPr txBox="1"/>
          <p:nvPr/>
        </p:nvSpPr>
        <p:spPr>
          <a:xfrm>
            <a:off x="457200" y="796878"/>
            <a:ext cx="826076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Globalement similaire pour SLC et SAPP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Repos sportif / Adaptation de pratique (limitation/éviction des exercices en force)</a:t>
            </a:r>
          </a:p>
          <a:p>
            <a:pPr marL="285750" indent="-285750">
              <a:buFontTx/>
              <a:buChar char="-"/>
            </a:pPr>
            <a:r>
              <a:rPr lang="fr-FR" dirty="0"/>
              <a:t>Kinésithérapie : étirements musculaires, prise en charge des problématiques concomitantes +++ (périostite, instabilité, faiblesse)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Injection de Toxine Botulique</a:t>
            </a:r>
          </a:p>
          <a:p>
            <a:endParaRPr lang="fr-FR" dirty="0"/>
          </a:p>
          <a:p>
            <a:pPr marL="285750" indent="-285750">
              <a:buFont typeface="Wingdings" pitchFamily="2" charset="2"/>
              <a:buChar char="è"/>
            </a:pPr>
            <a:r>
              <a:rPr lang="fr-FR" b="1" i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Toxine Botulinique de type A </a:t>
            </a:r>
            <a:br>
              <a:rPr lang="fr-FR" dirty="0"/>
            </a:br>
            <a:r>
              <a:rPr lang="fr-FR" dirty="0"/>
              <a:t>- produite par le Clostridium Botulinum</a:t>
            </a:r>
            <a:br>
              <a:rPr lang="fr-FR" dirty="0"/>
            </a:br>
            <a:r>
              <a:rPr lang="fr-FR" dirty="0"/>
              <a:t>		- 	bloque la libération d’acétylcholine dans la jonction neuro musculaire</a:t>
            </a:r>
            <a:br>
              <a:rPr lang="fr-FR" dirty="0"/>
            </a:br>
            <a:r>
              <a:rPr lang="fr-FR" dirty="0"/>
              <a:t>		- 	diminution du potentiel d’action musculaire</a:t>
            </a:r>
          </a:p>
          <a:p>
            <a:endParaRPr lang="fr-FR" dirty="0"/>
          </a:p>
          <a:p>
            <a:pPr marL="285750" indent="-285750">
              <a:buFont typeface="Wingdings" pitchFamily="2" charset="2"/>
              <a:buChar char="è"/>
            </a:pPr>
            <a:r>
              <a:rPr lang="fr-FR" dirty="0"/>
              <a:t>Hypotonie musculaire transitoire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Effet 3-4 semaines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Durée : entre 3 mois et plusieurs années</a:t>
            </a:r>
          </a:p>
          <a:p>
            <a:pPr lvl="1"/>
            <a:endParaRPr lang="fr-FR" dirty="0"/>
          </a:p>
          <a:p>
            <a:pPr lvl="1"/>
            <a:r>
              <a:rPr lang="fr-FR" b="1" dirty="0"/>
              <a:t>	Expérience du CMSHN (2 ans) : </a:t>
            </a:r>
            <a:r>
              <a:rPr lang="fr-FR" dirty="0"/>
              <a:t>75% bons résultats</a:t>
            </a:r>
          </a:p>
          <a:p>
            <a:pPr lvl="4"/>
            <a:endParaRPr lang="fr-FR" dirty="0"/>
          </a:p>
          <a:p>
            <a:pPr lvl="4"/>
            <a:r>
              <a:rPr lang="fr-FR" sz="2400" b="1" dirty="0">
                <a:sym typeface="Wingdings" pitchFamily="2" charset="2"/>
              </a:rPr>
              <a:t> </a:t>
            </a:r>
            <a:r>
              <a:rPr lang="fr-FR" sz="2400" b="1" dirty="0"/>
              <a:t>En cas d’échec : traitement chirurgicaux</a:t>
            </a:r>
          </a:p>
        </p:txBody>
      </p:sp>
    </p:spTree>
    <p:extLst>
      <p:ext uri="{BB962C8B-B14F-4D97-AF65-F5344CB8AC3E}">
        <p14:creationId xmlns:p14="http://schemas.microsoft.com/office/powerpoint/2010/main" val="3488017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8844" y="2847016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Merci pour votre attention</a:t>
            </a:r>
            <a:endParaRPr lang="fr-F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327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Brise.thmx</Template>
  <TotalTime>11638</TotalTime>
  <Words>1155</Words>
  <Application>Microsoft Office PowerPoint</Application>
  <PresentationFormat>Affichage à l'écran (4:3)</PresentationFormat>
  <Paragraphs>296</Paragraphs>
  <Slides>32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7" baseType="lpstr">
      <vt:lpstr>Arial</vt:lpstr>
      <vt:lpstr>Avenir Next Regular</vt:lpstr>
      <vt:lpstr>Calibri</vt:lpstr>
      <vt:lpstr>Wingdings</vt:lpstr>
      <vt:lpstr>Thème Office</vt:lpstr>
      <vt:lpstr>Syndrome des loges et poplitée piégée… Que faire d’un sportif qui a mal aux jambes  Aspect médical</vt:lpstr>
      <vt:lpstr>Douleurs de jambes à l’effort :</vt:lpstr>
      <vt:lpstr>Etiologies :</vt:lpstr>
      <vt:lpstr>Sans oublier :</vt:lpstr>
      <vt:lpstr>Syndrome des loges chronique à l’effort (SLC)</vt:lpstr>
      <vt:lpstr>Syndrome des loges chronique à l’effort (SLC)</vt:lpstr>
      <vt:lpstr>Syndrome d’artère poplitée piégée (SAPP)</vt:lpstr>
      <vt:lpstr>Démêlage clinique</vt:lpstr>
      <vt:lpstr>Démêlage clinique</vt:lpstr>
      <vt:lpstr>Démêlage clinique</vt:lpstr>
      <vt:lpstr>Démêlage clinique</vt:lpstr>
      <vt:lpstr>Démêlage clinique</vt:lpstr>
      <vt:lpstr>Démêlage clinique</vt:lpstr>
      <vt:lpstr>Démêlage clinique</vt:lpstr>
      <vt:lpstr>Démêlage clinique</vt:lpstr>
      <vt:lpstr>Démêlage clinique</vt:lpstr>
      <vt:lpstr>Bilans complémentaires</vt:lpstr>
      <vt:lpstr>En pratique :</vt:lpstr>
      <vt:lpstr>Confirmation diagnostique SLC : mesure de pression intramusculaire</vt:lpstr>
      <vt:lpstr>Confirmation diagnostique SLC : mesure de pression intramusculaire</vt:lpstr>
      <vt:lpstr>Confirmation diagnostique SLC : mesure de pression intramusculaire</vt:lpstr>
      <vt:lpstr>Confirmation diagnostique SLC : mesure de pression intramusculaire</vt:lpstr>
      <vt:lpstr>Confirmation diagnostique SLC : mesure de pression intramusculaire</vt:lpstr>
      <vt:lpstr>Confirmation diagnostique SAPP : Examens dynamiques</vt:lpstr>
      <vt:lpstr>Confirmation diagnostique SAPP : Examens dynamiques</vt:lpstr>
      <vt:lpstr>Confirmation diagnostique SAPP : Examens dynamiques</vt:lpstr>
      <vt:lpstr>Retour d’expérience « locale »</vt:lpstr>
      <vt:lpstr>Retour d’expérience « locale »</vt:lpstr>
      <vt:lpstr>Retour d’expérience « locale »</vt:lpstr>
      <vt:lpstr>Retour d’expériences sur 5 ans</vt:lpstr>
      <vt:lpstr>Traitements conservateurs</vt:lpstr>
      <vt:lpstr>Merci pour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Lénabusey</dc:creator>
  <cp:lastModifiedBy>Matthieu Hotmail</cp:lastModifiedBy>
  <cp:revision>184</cp:revision>
  <dcterms:created xsi:type="dcterms:W3CDTF">2019-09-08T15:35:22Z</dcterms:created>
  <dcterms:modified xsi:type="dcterms:W3CDTF">2026-10-17T06:11:28Z</dcterms:modified>
</cp:coreProperties>
</file>