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1" r:id="rId2"/>
  </p:sldMasterIdLst>
  <p:notesMasterIdLst>
    <p:notesMasterId r:id="rId11"/>
  </p:notesMasterIdLst>
  <p:sldIdLst>
    <p:sldId id="264" r:id="rId3"/>
    <p:sldId id="261" r:id="rId4"/>
    <p:sldId id="256" r:id="rId5"/>
    <p:sldId id="259" r:id="rId6"/>
    <p:sldId id="268" r:id="rId7"/>
    <p:sldId id="262" r:id="rId8"/>
    <p:sldId id="260" r:id="rId9"/>
    <p:sldId id="265" r:id="rId10"/>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20" d="100"/>
          <a:sy n="120" d="100"/>
        </p:scale>
        <p:origin x="280"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60255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Objectif de cette diapositive : ouvrir le débat sans orienter trop tôt la réponse. Les trois options doivent être posées clairement : ne pas intervenir, convertir en chirurgie ouverte, ou tenter une solution endovasculaire. La suite de la présentation peut ensuite discuter la proportionnalité, la faisabilité technique, et la décision partagée avec Michel et sa famille.</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MASTER">
    <p:bg>
      <p:bgPr>
        <a:solidFill>
          <a:srgbClr val="F8FAFC"/>
        </a:solidFill>
        <a:effectLst/>
      </p:bgPr>
    </p:bg>
    <p:spTree>
      <p:nvGrpSpPr>
        <p:cNvPr id="1" name=""/>
        <p:cNvGrpSpPr/>
        <p:nvPr/>
      </p:nvGrpSpPr>
      <p:grpSpPr>
        <a:xfrm>
          <a:off x="0" y="0"/>
          <a:ext cx="0" cy="0"/>
          <a:chOff x="0" y="0"/>
          <a:chExt cx="0" cy="0"/>
        </a:xfrm>
      </p:grpSpPr>
      <p:sp>
        <p:nvSpPr>
          <p:cNvPr id="2" name="Shape 0"/>
          <p:cNvSpPr/>
          <p:nvPr/>
        </p:nvSpPr>
        <p:spPr>
          <a:xfrm>
            <a:off x="0" y="0"/>
            <a:ext cx="12191695" cy="82296"/>
          </a:xfrm>
          <a:prstGeom prst="rect">
            <a:avLst/>
          </a:prstGeom>
          <a:solidFill>
            <a:srgbClr val="0F8AA6"/>
          </a:solidFill>
          <a:ln w="12700">
            <a:solidFill>
              <a:srgbClr val="0F8AA6"/>
            </a:solidFill>
            <a:prstDash val="solid"/>
          </a:ln>
        </p:spPr>
        <p:txBody>
          <a:bodyPr/>
          <a:lstStyle/>
          <a:p>
            <a:endParaRPr lang="fr-FR"/>
          </a:p>
        </p:txBody>
      </p:sp>
      <p:sp>
        <p:nvSpPr>
          <p:cNvPr id="3" name="Shape 1"/>
          <p:cNvSpPr/>
          <p:nvPr/>
        </p:nvSpPr>
        <p:spPr>
          <a:xfrm>
            <a:off x="411480" y="6565392"/>
            <a:ext cx="11338560" cy="0"/>
          </a:xfrm>
          <a:prstGeom prst="line">
            <a:avLst/>
          </a:prstGeom>
          <a:noFill/>
          <a:ln w="12700">
            <a:solidFill>
              <a:srgbClr val="D9E2E8"/>
            </a:solidFill>
            <a:prstDash val="solid"/>
          </a:ln>
        </p:spPr>
        <p:txBody>
          <a:bodyPr/>
          <a:lstStyle/>
          <a:p>
            <a:endParaRPr lang="fr-FR"/>
          </a:p>
        </p:txBody>
      </p:sp>
      <p:sp>
        <p:nvSpPr>
          <p:cNvPr id="4" name="Text 2"/>
          <p:cNvSpPr/>
          <p:nvPr/>
        </p:nvSpPr>
        <p:spPr>
          <a:xfrm>
            <a:off x="457200" y="6601968"/>
            <a:ext cx="5669280" cy="146304"/>
          </a:xfrm>
          <a:prstGeom prst="rect">
            <a:avLst/>
          </a:prstGeom>
          <a:noFill/>
          <a:ln/>
        </p:spPr>
        <p:txBody>
          <a:bodyPr wrap="square" lIns="0" tIns="0" rIns="0" bIns="0" rtlCol="0" anchor="ctr"/>
          <a:lstStyle/>
          <a:p>
            <a:pPr marL="0" indent="0">
              <a:buNone/>
            </a:pPr>
            <a:r>
              <a:rPr lang="en-US" sz="750" dirty="0">
                <a:solidFill>
                  <a:srgbClr val="7B8794"/>
                </a:solidFill>
                <a:latin typeface="Aptos" pitchFamily="34" charset="0"/>
                <a:ea typeface="Aptos" pitchFamily="34" charset="-122"/>
                <a:cs typeface="Aptos" pitchFamily="34" charset="-120"/>
              </a:rPr>
              <a:t>Michel CLAVIER — présentation préopératoire</a:t>
            </a:r>
            <a:endParaRPr lang="en-US" sz="750" dirty="0"/>
          </a:p>
        </p:txBody>
      </p:sp>
      <p:sp>
        <p:nvSpPr>
          <p:cNvPr id="25" name="Slide Number Placeholder 0"/>
          <p:cNvSpPr>
            <a:spLocks noGrp="1"/>
          </p:cNvSpPr>
          <p:nvPr>
            <p:ph type="sldNum" sz="quarter" idx="4294967295"/>
          </p:nvPr>
        </p:nvSpPr>
        <p:spPr>
          <a:xfrm>
            <a:off x="11356848" y="6574536"/>
            <a:ext cx="320040" cy="182880"/>
          </a:xfrm>
          <a:prstGeom prst="rect">
            <a:avLst/>
          </a:prstGeom>
          <a:extLst>
            <a:ext uri="{C572A759-6A51-4108-AA02-DFA0A04FC94B}">
              <ma14:wrappingTextBoxFlag xmlns:ma14="http://schemas.microsoft.com/office/mac/drawingml/2011/main" xmlns="" val="0"/>
            </a:ext>
          </a:extLst>
        </p:spPr>
        <p:txBody>
          <a:bodyPr/>
          <a:lstStyle>
            <a:lvl1pPr>
              <a:defRPr sz="800">
                <a:solidFill>
                  <a:srgbClr val="7B8794"/>
                </a:solidFill>
                <a:latin typeface="Aptos"/>
                <a:ea typeface="Aptos"/>
                <a:cs typeface="Aptos"/>
              </a:defRPr>
            </a:lvl1pPr>
          </a:lstStyle>
          <a:p>
            <a:pPr algn="r"/>
            <a:fld id="{F7021451-1387-4CA6-816F-3879F97B5CBC}" type="slidenum">
              <a:rPr lang="en-US" b="0"/>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318236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56848" y="6574536"/>
            <a:ext cx="320040" cy="182880"/>
          </a:xfrm>
          <a:prstGeom prst="rect">
            <a:avLst/>
          </a:prstGeom>
          <a:extLst>
            <a:ext uri="{C572A759-6A51-4108-AA02-DFA0A04FC94B}">
              <ma14:wrappingTextBoxFlag xmlns:ma14="http://schemas.microsoft.com/office/mac/drawingml/2011/main" xmlns="" val="0"/>
            </a:ext>
          </a:extLst>
        </p:spPr>
        <p:txBody>
          <a:bodyPr/>
          <a:lstStyle>
            <a:lvl1pPr>
              <a:defRPr sz="800">
                <a:solidFill>
                  <a:srgbClr val="7B8794"/>
                </a:solidFill>
                <a:latin typeface="Aptos"/>
                <a:ea typeface="Aptos"/>
                <a:cs typeface="Aptos"/>
              </a:defRPr>
            </a:lvl1pPr>
          </a:lstStyle>
          <a:p>
            <a:pPr algn="r"/>
            <a:fld id="{F7021451-1387-4CA6-816F-3879F97B5CBC}" type="slidenum">
              <a:rPr lang="en-US" b="0"/>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8081257"/>
      </p:ext>
    </p:extLst>
  </p:cSld>
  <p:clrMap bg1="lt1" tx1="dk1" bg2="lt2" tx2="dk2" accent1="accent1" accent2="accent2" accent3="accent3" accent4="accent4" accent5="accent5" accent6="accent6" hlink="hlink" folHlink="folHlink"/>
  <p:sldLayoutIdLst>
    <p:sldLayoutId id="2147483652"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6F8FA"/>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0584"/>
          </a:xfrm>
          <a:prstGeom prst="rect">
            <a:avLst/>
          </a:prstGeom>
          <a:solidFill>
            <a:srgbClr val="087E95"/>
          </a:solidFill>
          <a:ln w="12700">
            <a:solidFill>
              <a:srgbClr val="087E95">
                <a:alpha val="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a:ea typeface="+mn-ea"/>
              <a:cs typeface="+mn-cs"/>
            </a:endParaRPr>
          </a:p>
        </p:txBody>
      </p:sp>
      <p:pic>
        <p:nvPicPr>
          <p:cNvPr id="3" name="Image 0" descr="/mnt/data/F02EE09E-B4B4-4C2F-B834-3246FA30F6C6.jpeg"/>
          <p:cNvPicPr>
            <a:picLocks noChangeAspect="1"/>
          </p:cNvPicPr>
          <p:nvPr/>
        </p:nvPicPr>
        <p:blipFill>
          <a:blip r:embed="rId3"/>
          <a:srcRect l="489" r="489"/>
          <a:stretch/>
        </p:blipFill>
        <p:spPr>
          <a:xfrm>
            <a:off x="7452360" y="658368"/>
            <a:ext cx="3977640" cy="5349240"/>
          </a:xfrm>
          <a:prstGeom prst="rect">
            <a:avLst/>
          </a:prstGeom>
        </p:spPr>
      </p:pic>
      <p:sp>
        <p:nvSpPr>
          <p:cNvPr id="7" name="Shape 4"/>
          <p:cNvSpPr/>
          <p:nvPr/>
        </p:nvSpPr>
        <p:spPr>
          <a:xfrm>
            <a:off x="612648" y="694944"/>
            <a:ext cx="1234440" cy="45720"/>
          </a:xfrm>
          <a:prstGeom prst="rect">
            <a:avLst/>
          </a:prstGeom>
          <a:solidFill>
            <a:srgbClr val="087E95"/>
          </a:solidFill>
          <a:ln w="12700">
            <a:solidFill>
              <a:srgbClr val="087E95">
                <a:alpha val="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a:ea typeface="+mn-ea"/>
              <a:cs typeface="+mn-cs"/>
            </a:endParaRPr>
          </a:p>
        </p:txBody>
      </p:sp>
      <p:sp>
        <p:nvSpPr>
          <p:cNvPr id="8" name="Text 5"/>
          <p:cNvSpPr/>
          <p:nvPr/>
        </p:nvSpPr>
        <p:spPr>
          <a:xfrm>
            <a:off x="612648" y="859536"/>
            <a:ext cx="2194560" cy="201168"/>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50" b="1" i="0" u="none" strike="noStrike" kern="1200" cap="none" spc="0" normalizeH="0" baseline="0" noProof="0" dirty="0">
                <a:ln>
                  <a:noFill/>
                </a:ln>
                <a:solidFill>
                  <a:srgbClr val="7A8A9B"/>
                </a:solidFill>
                <a:effectLst/>
                <a:uLnTx/>
                <a:uFillTx/>
                <a:latin typeface="Aptos" pitchFamily="34" charset="0"/>
                <a:ea typeface="Aptos" pitchFamily="34" charset="-122"/>
                <a:cs typeface="Aptos" pitchFamily="34" charset="-120"/>
              </a:rPr>
              <a:t>Cas clinique</a:t>
            </a:r>
            <a:endParaRPr kumimoji="0" lang="en-US" sz="1150" b="0" i="0" u="none" strike="noStrike" kern="1200" cap="none" spc="0" normalizeH="0" baseline="0" noProof="0" dirty="0">
              <a:ln>
                <a:noFill/>
              </a:ln>
              <a:solidFill>
                <a:prstClr val="black"/>
              </a:solidFill>
              <a:effectLst/>
              <a:uLnTx/>
              <a:uFillTx/>
              <a:latin typeface="Aptos"/>
              <a:ea typeface="+mn-ea"/>
              <a:cs typeface="+mn-cs"/>
            </a:endParaRPr>
          </a:p>
        </p:txBody>
      </p:sp>
      <p:sp>
        <p:nvSpPr>
          <p:cNvPr id="9" name="Text 6"/>
          <p:cNvSpPr/>
          <p:nvPr/>
        </p:nvSpPr>
        <p:spPr>
          <a:xfrm>
            <a:off x="612648" y="1280160"/>
            <a:ext cx="5303520" cy="438912"/>
          </a:xfrm>
          <a:prstGeom prst="rect">
            <a:avLst/>
          </a:prstGeom>
          <a:noFill/>
          <a:ln/>
        </p:spPr>
        <p:txBody>
          <a:bodyPr wrap="square" lIns="0" tIns="0" rIns="0" bIns="0" rtlCol="0" anchor="ctr">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6E82"/>
                </a:solidFill>
                <a:effectLst/>
                <a:uLnTx/>
                <a:uFillTx/>
                <a:latin typeface="Aptos Display" pitchFamily="34" charset="0"/>
                <a:ea typeface="Aptos Display" pitchFamily="34" charset="-122"/>
                <a:cs typeface="Aptos Display" pitchFamily="34" charset="-120"/>
              </a:rPr>
              <a:t>Michel, 91 ans</a:t>
            </a:r>
            <a:endParaRPr kumimoji="0" lang="en-US" sz="3000" b="0" i="0" u="none" strike="noStrike" kern="1200" cap="none" spc="0" normalizeH="0" baseline="0" noProof="0" dirty="0">
              <a:ln>
                <a:noFill/>
              </a:ln>
              <a:solidFill>
                <a:prstClr val="black"/>
              </a:solidFill>
              <a:effectLst/>
              <a:uLnTx/>
              <a:uFillTx/>
              <a:latin typeface="Aptos"/>
              <a:ea typeface="+mn-ea"/>
              <a:cs typeface="+mn-cs"/>
            </a:endParaRPr>
          </a:p>
        </p:txBody>
      </p:sp>
      <p:sp>
        <p:nvSpPr>
          <p:cNvPr id="10" name="Text 7"/>
          <p:cNvSpPr/>
          <p:nvPr/>
        </p:nvSpPr>
        <p:spPr>
          <a:xfrm>
            <a:off x="612648" y="1810512"/>
            <a:ext cx="6263640" cy="1353312"/>
          </a:xfrm>
          <a:prstGeom prst="rect">
            <a:avLst/>
          </a:prstGeom>
          <a:noFill/>
          <a:ln/>
        </p:spPr>
        <p:txBody>
          <a:bodyPr wrap="square" lIns="0" tIns="0" rIns="0" bIns="0"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17324D"/>
                </a:solidFill>
                <a:effectLst/>
                <a:uLnTx/>
                <a:uFillTx/>
                <a:latin typeface="Aptos Display" pitchFamily="34" charset="0"/>
                <a:ea typeface="Aptos Display" pitchFamily="34" charset="-122"/>
                <a:cs typeface="Aptos Display" pitchFamily="34" charset="-120"/>
              </a:rPr>
              <a:t>Que proposer face à un anévrysme aortique menaçant ?</a:t>
            </a:r>
            <a:endParaRPr kumimoji="0" lang="en-US" sz="3100" b="0" i="0" u="none" strike="noStrike" kern="1200" cap="none" spc="0" normalizeH="0" baseline="0" noProof="0" dirty="0">
              <a:ln>
                <a:noFill/>
              </a:ln>
              <a:solidFill>
                <a:prstClr val="black"/>
              </a:solidFill>
              <a:effectLst/>
              <a:uLnTx/>
              <a:uFillTx/>
              <a:latin typeface="Aptos"/>
              <a:ea typeface="+mn-ea"/>
              <a:cs typeface="+mn-cs"/>
            </a:endParaRPr>
          </a:p>
        </p:txBody>
      </p:sp>
      <p:sp>
        <p:nvSpPr>
          <p:cNvPr id="11" name="Shape 8"/>
          <p:cNvSpPr/>
          <p:nvPr/>
        </p:nvSpPr>
        <p:spPr>
          <a:xfrm>
            <a:off x="612648" y="3429000"/>
            <a:ext cx="6053328" cy="1024128"/>
          </a:xfrm>
          <a:prstGeom prst="roundRect">
            <a:avLst>
              <a:gd name="adj" fmla="val 11607"/>
            </a:avLst>
          </a:prstGeom>
          <a:solidFill>
            <a:srgbClr val="FFFFFF"/>
          </a:solidFill>
          <a:ln w="8890">
            <a:solidFill>
              <a:srgbClr val="C9D7E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a:ea typeface="+mn-ea"/>
              <a:cs typeface="+mn-cs"/>
            </a:endParaRPr>
          </a:p>
        </p:txBody>
      </p:sp>
      <p:sp>
        <p:nvSpPr>
          <p:cNvPr id="12" name="Shape 9"/>
          <p:cNvSpPr/>
          <p:nvPr/>
        </p:nvSpPr>
        <p:spPr>
          <a:xfrm>
            <a:off x="612648" y="3429000"/>
            <a:ext cx="91440" cy="1024128"/>
          </a:xfrm>
          <a:prstGeom prst="rect">
            <a:avLst/>
          </a:prstGeom>
          <a:solidFill>
            <a:srgbClr val="087E95"/>
          </a:solidFill>
          <a:ln w="12700">
            <a:solidFill>
              <a:srgbClr val="087E95">
                <a:alpha val="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a:ea typeface="+mn-ea"/>
              <a:cs typeface="+mn-cs"/>
            </a:endParaRPr>
          </a:p>
        </p:txBody>
      </p:sp>
      <p:sp>
        <p:nvSpPr>
          <p:cNvPr id="13" name="Text 10"/>
          <p:cNvSpPr/>
          <p:nvPr/>
        </p:nvSpPr>
        <p:spPr>
          <a:xfrm>
            <a:off x="877824" y="3493008"/>
            <a:ext cx="6053328" cy="1024128"/>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B3854"/>
                </a:solidFill>
                <a:effectLst/>
                <a:uLnTx/>
                <a:uFillTx/>
                <a:latin typeface="Aptos" pitchFamily="34" charset="0"/>
                <a:ea typeface="Aptos" pitchFamily="34" charset="-122"/>
                <a:cs typeface="Aptos" pitchFamily="34" charset="-120"/>
              </a:rPr>
              <a:t>Laurence DESTRIEUX</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1" dirty="0">
              <a:solidFill>
                <a:srgbClr val="1B3854"/>
              </a:solidFill>
              <a:latin typeface="Aptos"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B3854"/>
                </a:solidFill>
                <a:effectLst/>
                <a:uLnTx/>
                <a:uFillTx/>
                <a:latin typeface="Aptos" pitchFamily="34" charset="0"/>
                <a:ea typeface="+mn-ea"/>
                <a:cs typeface="+mn-cs"/>
              </a:rPr>
              <a:t>Annecy</a:t>
            </a:r>
            <a:endParaRPr kumimoji="0" lang="en-US" sz="1400" b="0" i="0" u="none" strike="noStrike" kern="1200" cap="none" spc="0" normalizeH="0" baseline="0" noProof="0" dirty="0">
              <a:ln>
                <a:noFill/>
              </a:ln>
              <a:solidFill>
                <a:prstClr val="black"/>
              </a:solidFill>
              <a:effectLst/>
              <a:uLnTx/>
              <a:uFillTx/>
              <a:latin typeface="Aptos"/>
              <a:ea typeface="+mn-ea"/>
              <a:cs typeface="+mn-cs"/>
            </a:endParaRPr>
          </a:p>
        </p:txBody>
      </p:sp>
      <p:sp>
        <p:nvSpPr>
          <p:cNvPr id="14" name="Shape 11"/>
          <p:cNvSpPr/>
          <p:nvPr/>
        </p:nvSpPr>
        <p:spPr>
          <a:xfrm>
            <a:off x="612648" y="4892040"/>
            <a:ext cx="2353836" cy="384048"/>
          </a:xfrm>
          <a:prstGeom prst="roundRect">
            <a:avLst>
              <a:gd name="adj" fmla="val 26190"/>
            </a:avLst>
          </a:prstGeom>
          <a:solidFill>
            <a:srgbClr val="F8ECE6"/>
          </a:solidFill>
          <a:ln w="10160">
            <a:solidFill>
              <a:srgbClr val="F8ECE6">
                <a:alpha val="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a:ea typeface="+mn-ea"/>
              <a:cs typeface="+mn-cs"/>
            </a:endParaRPr>
          </a:p>
        </p:txBody>
      </p:sp>
      <p:sp>
        <p:nvSpPr>
          <p:cNvPr id="15" name="Text 12"/>
          <p:cNvSpPr/>
          <p:nvPr/>
        </p:nvSpPr>
        <p:spPr>
          <a:xfrm>
            <a:off x="795528" y="4983480"/>
            <a:ext cx="2267712" cy="292608"/>
          </a:xfrm>
          <a:prstGeom prst="rect">
            <a:avLst/>
          </a:prstGeom>
          <a:noFill/>
          <a:ln/>
        </p:spPr>
        <p:txBody>
          <a:bodyPr wrap="square" lIns="0" tIns="0" rIns="0" bIns="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20" b="1" i="0" u="none" strike="noStrike" kern="1200" cap="none" spc="0" normalizeH="0" baseline="0" noProof="0" dirty="0">
                <a:ln>
                  <a:noFill/>
                </a:ln>
                <a:solidFill>
                  <a:srgbClr val="B76042"/>
                </a:solidFill>
                <a:effectLst/>
                <a:uLnTx/>
                <a:uFillTx/>
                <a:latin typeface="Aptos" pitchFamily="34" charset="0"/>
                <a:ea typeface="Aptos" pitchFamily="34" charset="-122"/>
                <a:cs typeface="Aptos" pitchFamily="34" charset="-120"/>
              </a:rPr>
              <a:t>ARCHIV 2026, CORRENCON</a:t>
            </a:r>
            <a:endParaRPr kumimoji="0" lang="en-US" sz="1120" b="0" i="0" u="none" strike="noStrike" kern="1200" cap="none" spc="0" normalizeH="0" baseline="0" noProof="0" dirty="0">
              <a:ln>
                <a:noFill/>
              </a:ln>
              <a:solidFill>
                <a:prstClr val="black"/>
              </a:solidFill>
              <a:effectLst/>
              <a:uLnTx/>
              <a:uFillTx/>
              <a:latin typeface="Aptos"/>
              <a:ea typeface="+mn-ea"/>
              <a:cs typeface="+mn-cs"/>
            </a:endParaRPr>
          </a:p>
        </p:txBody>
      </p:sp>
      <p:sp>
        <p:nvSpPr>
          <p:cNvPr id="20" name="Shape 17"/>
          <p:cNvSpPr/>
          <p:nvPr/>
        </p:nvSpPr>
        <p:spPr>
          <a:xfrm>
            <a:off x="612648" y="5971032"/>
            <a:ext cx="6080760" cy="9144"/>
          </a:xfrm>
          <a:prstGeom prst="rect">
            <a:avLst/>
          </a:prstGeom>
          <a:solidFill>
            <a:srgbClr val="C9D7E0"/>
          </a:solidFill>
          <a:ln w="12700">
            <a:solidFill>
              <a:srgbClr val="C9D7E0">
                <a:alpha val="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a:ea typeface="+mn-ea"/>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7FAFC"/>
        </a:solidFill>
        <a:effectLst/>
      </p:bgPr>
    </p:bg>
    <p:spTree>
      <p:nvGrpSpPr>
        <p:cNvPr id="1" name=""/>
        <p:cNvGrpSpPr/>
        <p:nvPr/>
      </p:nvGrpSpPr>
      <p:grpSpPr>
        <a:xfrm>
          <a:off x="0" y="0"/>
          <a:ext cx="0" cy="0"/>
          <a:chOff x="0" y="0"/>
          <a:chExt cx="0" cy="0"/>
        </a:xfrm>
      </p:grpSpPr>
      <p:sp>
        <p:nvSpPr>
          <p:cNvPr id="2" name="Shape 0"/>
          <p:cNvSpPr/>
          <p:nvPr/>
        </p:nvSpPr>
        <p:spPr>
          <a:xfrm>
            <a:off x="0" y="0"/>
            <a:ext cx="12191695" cy="82296"/>
          </a:xfrm>
          <a:prstGeom prst="rect">
            <a:avLst/>
          </a:prstGeom>
          <a:solidFill>
            <a:srgbClr val="0B8FA6"/>
          </a:solidFill>
          <a:ln w="12700">
            <a:solidFill>
              <a:srgbClr val="0B8FA6"/>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a:ea typeface="+mn-ea"/>
              <a:cs typeface="+mn-cs"/>
            </a:endParaRPr>
          </a:p>
        </p:txBody>
      </p:sp>
      <p:sp>
        <p:nvSpPr>
          <p:cNvPr id="3" name="Text 1"/>
          <p:cNvSpPr/>
          <p:nvPr/>
        </p:nvSpPr>
        <p:spPr>
          <a:xfrm>
            <a:off x="566928" y="384048"/>
            <a:ext cx="9875520" cy="40233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14304A"/>
                </a:solidFill>
                <a:effectLst/>
                <a:uLnTx/>
                <a:uFillTx/>
                <a:latin typeface="Aptos Display" pitchFamily="34" charset="0"/>
                <a:ea typeface="Aptos Display" pitchFamily="34" charset="-122"/>
                <a:cs typeface="Aptos Display" pitchFamily="34" charset="-120"/>
              </a:rPr>
              <a:t>Antécédents vasculaires</a:t>
            </a:r>
            <a:endParaRPr kumimoji="0" lang="en-US" sz="2700" b="0" i="0" u="none" strike="noStrike" kern="1200" cap="none" spc="0" normalizeH="0" baseline="0" noProof="0" dirty="0">
              <a:ln>
                <a:noFill/>
              </a:ln>
              <a:solidFill>
                <a:prstClr val="black"/>
              </a:solidFill>
              <a:effectLst/>
              <a:uLnTx/>
              <a:uFillTx/>
              <a:latin typeface="Aptos"/>
              <a:ea typeface="+mn-ea"/>
              <a:cs typeface="+mn-cs"/>
            </a:endParaRPr>
          </a:p>
        </p:txBody>
      </p:sp>
      <p:sp>
        <p:nvSpPr>
          <p:cNvPr id="4" name="Text 2"/>
          <p:cNvSpPr/>
          <p:nvPr/>
        </p:nvSpPr>
        <p:spPr>
          <a:xfrm>
            <a:off x="585216" y="896112"/>
            <a:ext cx="7680960" cy="21031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6A7887"/>
                </a:solidFill>
                <a:effectLst/>
                <a:uLnTx/>
                <a:uFillTx/>
                <a:latin typeface="Aptos" pitchFamily="34" charset="0"/>
                <a:ea typeface="Aptos" pitchFamily="34" charset="-122"/>
                <a:cs typeface="Aptos" pitchFamily="34" charset="-120"/>
              </a:rPr>
              <a:t>Chronologie de </a:t>
            </a:r>
            <a:r>
              <a:rPr kumimoji="0" lang="en-US" sz="1250" b="0" i="0" u="none" strike="noStrike" kern="1200" cap="none" spc="0" normalizeH="0" baseline="0" noProof="0" dirty="0" err="1">
                <a:ln>
                  <a:noFill/>
                </a:ln>
                <a:solidFill>
                  <a:srgbClr val="6A7887"/>
                </a:solidFill>
                <a:effectLst/>
                <a:uLnTx/>
                <a:uFillTx/>
                <a:latin typeface="Aptos" pitchFamily="34" charset="0"/>
                <a:ea typeface="Aptos" pitchFamily="34" charset="-122"/>
                <a:cs typeface="Aptos" pitchFamily="34" charset="-120"/>
              </a:rPr>
              <a:t>l’anévrisme</a:t>
            </a:r>
            <a:r>
              <a:rPr kumimoji="0" lang="en-US" sz="1250" b="0" i="0" u="none" strike="noStrike" kern="1200" cap="none" spc="0" normalizeH="0" baseline="0" noProof="0" dirty="0">
                <a:ln>
                  <a:noFill/>
                </a:ln>
                <a:solidFill>
                  <a:srgbClr val="6A7887"/>
                </a:solidFill>
                <a:effectLst/>
                <a:uLnTx/>
                <a:uFillTx/>
                <a:latin typeface="Aptos" pitchFamily="34" charset="0"/>
                <a:ea typeface="Aptos" pitchFamily="34" charset="-122"/>
                <a:cs typeface="Aptos" pitchFamily="34" charset="-120"/>
              </a:rPr>
              <a:t> </a:t>
            </a:r>
            <a:r>
              <a:rPr kumimoji="0" lang="en-US" sz="1250" b="0" i="0" u="none" strike="noStrike" kern="1200" cap="none" spc="0" normalizeH="0" baseline="0" noProof="0" dirty="0" err="1">
                <a:ln>
                  <a:noFill/>
                </a:ln>
                <a:solidFill>
                  <a:srgbClr val="6A7887"/>
                </a:solidFill>
                <a:effectLst/>
                <a:uLnTx/>
                <a:uFillTx/>
                <a:latin typeface="Aptos" pitchFamily="34" charset="0"/>
                <a:ea typeface="Aptos" pitchFamily="34" charset="-122"/>
                <a:cs typeface="Aptos" pitchFamily="34" charset="-120"/>
              </a:rPr>
              <a:t>aortique</a:t>
            </a:r>
            <a:r>
              <a:rPr kumimoji="0" lang="en-US" sz="1250" b="0" i="0" u="none" strike="noStrike" kern="1200" cap="none" spc="0" normalizeH="0" baseline="0" noProof="0" dirty="0">
                <a:ln>
                  <a:noFill/>
                </a:ln>
                <a:solidFill>
                  <a:srgbClr val="6A7887"/>
                </a:solidFill>
                <a:effectLst/>
                <a:uLnTx/>
                <a:uFillTx/>
                <a:latin typeface="Aptos" pitchFamily="34" charset="0"/>
                <a:ea typeface="Aptos" pitchFamily="34" charset="-122"/>
                <a:cs typeface="Aptos" pitchFamily="34" charset="-120"/>
              </a:rPr>
              <a:t> abdominal</a:t>
            </a:r>
            <a:endParaRPr kumimoji="0" lang="en-US" sz="1250" b="0" i="0" u="none" strike="noStrike" kern="1200" cap="none" spc="0" normalizeH="0" baseline="0" noProof="0" dirty="0">
              <a:ln>
                <a:noFill/>
              </a:ln>
              <a:solidFill>
                <a:prstClr val="black"/>
              </a:solidFill>
              <a:effectLst/>
              <a:uLnTx/>
              <a:uFillTx/>
              <a:latin typeface="Aptos"/>
              <a:ea typeface="+mn-ea"/>
              <a:cs typeface="+mn-cs"/>
            </a:endParaRPr>
          </a:p>
        </p:txBody>
      </p:sp>
      <p:sp>
        <p:nvSpPr>
          <p:cNvPr id="5" name="Shape 3"/>
          <p:cNvSpPr/>
          <p:nvPr/>
        </p:nvSpPr>
        <p:spPr>
          <a:xfrm>
            <a:off x="585216" y="1197864"/>
            <a:ext cx="1325880" cy="0"/>
          </a:xfrm>
          <a:prstGeom prst="line">
            <a:avLst/>
          </a:prstGeom>
          <a:noFill/>
          <a:ln w="31750">
            <a:solidFill>
              <a:srgbClr val="0B8FA6"/>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a:ea typeface="+mn-ea"/>
              <a:cs typeface="+mn-cs"/>
            </a:endParaRPr>
          </a:p>
        </p:txBody>
      </p:sp>
      <p:sp>
        <p:nvSpPr>
          <p:cNvPr id="6" name="Shape 4"/>
          <p:cNvSpPr/>
          <p:nvPr/>
        </p:nvSpPr>
        <p:spPr>
          <a:xfrm>
            <a:off x="1956816" y="1197864"/>
            <a:ext cx="9646920" cy="0"/>
          </a:xfrm>
          <a:prstGeom prst="line">
            <a:avLst/>
          </a:prstGeom>
          <a:noFill/>
          <a:ln w="12700">
            <a:solidFill>
              <a:srgbClr val="D5E3E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a:ea typeface="+mn-ea"/>
              <a:cs typeface="+mn-cs"/>
            </a:endParaRPr>
          </a:p>
        </p:txBody>
      </p:sp>
      <p:sp>
        <p:nvSpPr>
          <p:cNvPr id="7" name="Shape 5"/>
          <p:cNvSpPr/>
          <p:nvPr/>
        </p:nvSpPr>
        <p:spPr>
          <a:xfrm>
            <a:off x="868680" y="1773936"/>
            <a:ext cx="10533888" cy="0"/>
          </a:xfrm>
          <a:prstGeom prst="line">
            <a:avLst/>
          </a:prstGeom>
          <a:noFill/>
          <a:ln w="28575">
            <a:solidFill>
              <a:srgbClr val="0B8FA6"/>
            </a:solidFill>
            <a:prstDash val="solid"/>
            <a:headEnd type="non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a:ea typeface="+mn-ea"/>
              <a:cs typeface="+mn-cs"/>
            </a:endParaRPr>
          </a:p>
        </p:txBody>
      </p:sp>
      <p:sp>
        <p:nvSpPr>
          <p:cNvPr id="8" name="Shape 6"/>
          <p:cNvSpPr/>
          <p:nvPr/>
        </p:nvSpPr>
        <p:spPr>
          <a:xfrm>
            <a:off x="1239012" y="1641348"/>
            <a:ext cx="265176" cy="265176"/>
          </a:xfrm>
          <a:prstGeom prst="ellipse">
            <a:avLst/>
          </a:prstGeom>
          <a:solidFill>
            <a:srgbClr val="0B8FA6"/>
          </a:solidFill>
          <a:ln w="25400">
            <a:solidFill>
              <a:srgbClr val="FFFFF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a:ea typeface="+mn-ea"/>
              <a:cs typeface="+mn-cs"/>
            </a:endParaRPr>
          </a:p>
        </p:txBody>
      </p:sp>
      <p:sp>
        <p:nvSpPr>
          <p:cNvPr id="9" name="Shape 7"/>
          <p:cNvSpPr/>
          <p:nvPr/>
        </p:nvSpPr>
        <p:spPr>
          <a:xfrm>
            <a:off x="1371600" y="1956816"/>
            <a:ext cx="0" cy="237744"/>
          </a:xfrm>
          <a:prstGeom prst="line">
            <a:avLst/>
          </a:prstGeom>
          <a:noFill/>
          <a:ln w="12700">
            <a:solidFill>
              <a:srgbClr val="0B8FA6"/>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a:ea typeface="+mn-ea"/>
              <a:cs typeface="+mn-cs"/>
            </a:endParaRPr>
          </a:p>
        </p:txBody>
      </p:sp>
      <p:sp>
        <p:nvSpPr>
          <p:cNvPr id="10" name="Shape 8"/>
          <p:cNvSpPr/>
          <p:nvPr/>
        </p:nvSpPr>
        <p:spPr>
          <a:xfrm>
            <a:off x="3863340" y="1641348"/>
            <a:ext cx="265176" cy="265176"/>
          </a:xfrm>
          <a:prstGeom prst="ellipse">
            <a:avLst/>
          </a:prstGeom>
          <a:solidFill>
            <a:srgbClr val="0B8FA6"/>
          </a:solidFill>
          <a:ln w="25400">
            <a:solidFill>
              <a:srgbClr val="FFFFF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a:ea typeface="+mn-ea"/>
              <a:cs typeface="+mn-cs"/>
            </a:endParaRPr>
          </a:p>
        </p:txBody>
      </p:sp>
      <p:sp>
        <p:nvSpPr>
          <p:cNvPr id="11" name="Shape 9"/>
          <p:cNvSpPr/>
          <p:nvPr/>
        </p:nvSpPr>
        <p:spPr>
          <a:xfrm>
            <a:off x="3995928" y="1956816"/>
            <a:ext cx="0" cy="237744"/>
          </a:xfrm>
          <a:prstGeom prst="line">
            <a:avLst/>
          </a:prstGeom>
          <a:noFill/>
          <a:ln w="12700">
            <a:solidFill>
              <a:srgbClr val="0B8FA6"/>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a:ea typeface="+mn-ea"/>
              <a:cs typeface="+mn-cs"/>
            </a:endParaRPr>
          </a:p>
        </p:txBody>
      </p:sp>
      <p:sp>
        <p:nvSpPr>
          <p:cNvPr id="12" name="Shape 10"/>
          <p:cNvSpPr/>
          <p:nvPr/>
        </p:nvSpPr>
        <p:spPr>
          <a:xfrm>
            <a:off x="6615684" y="1641348"/>
            <a:ext cx="265176" cy="265176"/>
          </a:xfrm>
          <a:prstGeom prst="ellipse">
            <a:avLst/>
          </a:prstGeom>
          <a:solidFill>
            <a:srgbClr val="0B8FA6"/>
          </a:solidFill>
          <a:ln w="25400">
            <a:solidFill>
              <a:srgbClr val="FFFFF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a:ea typeface="+mn-ea"/>
              <a:cs typeface="+mn-cs"/>
            </a:endParaRPr>
          </a:p>
        </p:txBody>
      </p:sp>
      <p:sp>
        <p:nvSpPr>
          <p:cNvPr id="13" name="Shape 11"/>
          <p:cNvSpPr/>
          <p:nvPr/>
        </p:nvSpPr>
        <p:spPr>
          <a:xfrm>
            <a:off x="6748272" y="1956816"/>
            <a:ext cx="0" cy="237744"/>
          </a:xfrm>
          <a:prstGeom prst="line">
            <a:avLst/>
          </a:prstGeom>
          <a:noFill/>
          <a:ln w="12700">
            <a:solidFill>
              <a:srgbClr val="0B8FA6"/>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a:ea typeface="+mn-ea"/>
              <a:cs typeface="+mn-cs"/>
            </a:endParaRPr>
          </a:p>
        </p:txBody>
      </p:sp>
      <p:sp>
        <p:nvSpPr>
          <p:cNvPr id="14" name="Shape 12"/>
          <p:cNvSpPr/>
          <p:nvPr/>
        </p:nvSpPr>
        <p:spPr>
          <a:xfrm>
            <a:off x="9496044" y="1641348"/>
            <a:ext cx="265176" cy="265176"/>
          </a:xfrm>
          <a:prstGeom prst="ellipse">
            <a:avLst/>
          </a:prstGeom>
          <a:solidFill>
            <a:srgbClr val="0B8FA6"/>
          </a:solidFill>
          <a:ln w="25400">
            <a:solidFill>
              <a:srgbClr val="FFFFF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a:ea typeface="+mn-ea"/>
              <a:cs typeface="+mn-cs"/>
            </a:endParaRPr>
          </a:p>
        </p:txBody>
      </p:sp>
      <p:sp>
        <p:nvSpPr>
          <p:cNvPr id="15" name="Shape 13"/>
          <p:cNvSpPr/>
          <p:nvPr/>
        </p:nvSpPr>
        <p:spPr>
          <a:xfrm>
            <a:off x="9628632" y="1956816"/>
            <a:ext cx="0" cy="237744"/>
          </a:xfrm>
          <a:prstGeom prst="line">
            <a:avLst/>
          </a:prstGeom>
          <a:noFill/>
          <a:ln w="12700">
            <a:solidFill>
              <a:srgbClr val="0B8FA6"/>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a:ea typeface="+mn-ea"/>
              <a:cs typeface="+mn-cs"/>
            </a:endParaRPr>
          </a:p>
        </p:txBody>
      </p:sp>
      <p:sp>
        <p:nvSpPr>
          <p:cNvPr id="16" name="Shape 14"/>
          <p:cNvSpPr/>
          <p:nvPr/>
        </p:nvSpPr>
        <p:spPr>
          <a:xfrm>
            <a:off x="539497" y="2194134"/>
            <a:ext cx="2331720" cy="3127248"/>
          </a:xfrm>
          <a:prstGeom prst="roundRect">
            <a:avLst>
              <a:gd name="adj" fmla="val 3137"/>
            </a:avLst>
          </a:prstGeom>
          <a:solidFill>
            <a:srgbClr val="FFFFFF"/>
          </a:solidFill>
          <a:ln w="12700">
            <a:solidFill>
              <a:srgbClr val="D5E3E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a:ea typeface="+mn-ea"/>
              <a:cs typeface="+mn-cs"/>
            </a:endParaRPr>
          </a:p>
        </p:txBody>
      </p:sp>
      <p:sp>
        <p:nvSpPr>
          <p:cNvPr id="17" name="Shape 15"/>
          <p:cNvSpPr/>
          <p:nvPr/>
        </p:nvSpPr>
        <p:spPr>
          <a:xfrm>
            <a:off x="530352" y="2221992"/>
            <a:ext cx="2331720" cy="658368"/>
          </a:xfrm>
          <a:prstGeom prst="roundRect">
            <a:avLst>
              <a:gd name="adj" fmla="val 11111"/>
            </a:avLst>
          </a:prstGeom>
          <a:solidFill>
            <a:srgbClr val="F2FAFC"/>
          </a:solidFill>
          <a:ln w="12700">
            <a:solidFill>
              <a:srgbClr val="F2FAF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a:ea typeface="+mn-ea"/>
              <a:cs typeface="+mn-cs"/>
            </a:endParaRPr>
          </a:p>
        </p:txBody>
      </p:sp>
      <p:sp>
        <p:nvSpPr>
          <p:cNvPr id="18" name="Text 16"/>
          <p:cNvSpPr/>
          <p:nvPr/>
        </p:nvSpPr>
        <p:spPr>
          <a:xfrm>
            <a:off x="694944" y="2386584"/>
            <a:ext cx="2002536" cy="23774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50" b="1" i="0" u="none" strike="noStrike" kern="1200" cap="none" spc="0" normalizeH="0" baseline="0" noProof="0" dirty="0">
                <a:ln>
                  <a:noFill/>
                </a:ln>
                <a:solidFill>
                  <a:srgbClr val="08758A"/>
                </a:solidFill>
                <a:effectLst/>
                <a:uLnTx/>
                <a:uFillTx/>
                <a:latin typeface="Aptos Display" pitchFamily="34" charset="0"/>
                <a:ea typeface="Aptos Display" pitchFamily="34" charset="-122"/>
                <a:cs typeface="Aptos Display" pitchFamily="34" charset="-120"/>
              </a:rPr>
              <a:t>2012</a:t>
            </a:r>
            <a:endParaRPr kumimoji="0" lang="en-US" sz="1750" b="0" i="0" u="none" strike="noStrike" kern="1200" cap="none" spc="0" normalizeH="0" baseline="0" noProof="0" dirty="0">
              <a:ln>
                <a:noFill/>
              </a:ln>
              <a:solidFill>
                <a:prstClr val="black"/>
              </a:solidFill>
              <a:effectLst/>
              <a:uLnTx/>
              <a:uFillTx/>
              <a:latin typeface="Aptos"/>
              <a:ea typeface="+mn-ea"/>
              <a:cs typeface="+mn-cs"/>
            </a:endParaRPr>
          </a:p>
        </p:txBody>
      </p:sp>
      <p:sp>
        <p:nvSpPr>
          <p:cNvPr id="19" name="Text 17"/>
          <p:cNvSpPr/>
          <p:nvPr/>
        </p:nvSpPr>
        <p:spPr>
          <a:xfrm>
            <a:off x="694944" y="2660904"/>
            <a:ext cx="2002536" cy="14630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50" b="0" i="0" u="none" strike="noStrike" kern="1200" cap="none" spc="0" normalizeH="0" baseline="0" noProof="0" dirty="0">
                <a:ln>
                  <a:noFill/>
                </a:ln>
                <a:solidFill>
                  <a:srgbClr val="6A7887"/>
                </a:solidFill>
                <a:effectLst/>
                <a:uLnTx/>
                <a:uFillTx/>
                <a:latin typeface="Aptos" pitchFamily="34" charset="0"/>
                <a:ea typeface="Aptos" pitchFamily="34" charset="-122"/>
                <a:cs typeface="Aptos" pitchFamily="34" charset="-120"/>
              </a:rPr>
              <a:t>EVAR initial</a:t>
            </a:r>
            <a:endParaRPr kumimoji="0" lang="en-US" sz="850" b="0" i="0" u="none" strike="noStrike" kern="1200" cap="none" spc="0" normalizeH="0" baseline="0" noProof="0" dirty="0">
              <a:ln>
                <a:noFill/>
              </a:ln>
              <a:solidFill>
                <a:prstClr val="black"/>
              </a:solidFill>
              <a:effectLst/>
              <a:uLnTx/>
              <a:uFillTx/>
              <a:latin typeface="Aptos"/>
              <a:ea typeface="+mn-ea"/>
              <a:cs typeface="+mn-cs"/>
            </a:endParaRPr>
          </a:p>
        </p:txBody>
      </p:sp>
      <p:sp>
        <p:nvSpPr>
          <p:cNvPr id="20" name="Shape 18"/>
          <p:cNvSpPr/>
          <p:nvPr/>
        </p:nvSpPr>
        <p:spPr>
          <a:xfrm>
            <a:off x="731520" y="3178497"/>
            <a:ext cx="64008" cy="64008"/>
          </a:xfrm>
          <a:prstGeom prst="ellipse">
            <a:avLst/>
          </a:prstGeom>
          <a:solidFill>
            <a:srgbClr val="1D344F"/>
          </a:solidFill>
          <a:ln w="12700">
            <a:solidFill>
              <a:srgbClr val="1D344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a:ea typeface="+mn-ea"/>
              <a:cs typeface="+mn-cs"/>
            </a:endParaRPr>
          </a:p>
        </p:txBody>
      </p:sp>
      <p:sp>
        <p:nvSpPr>
          <p:cNvPr id="21" name="Text 19"/>
          <p:cNvSpPr/>
          <p:nvPr/>
        </p:nvSpPr>
        <p:spPr>
          <a:xfrm>
            <a:off x="886968" y="3538728"/>
            <a:ext cx="1746504" cy="566928"/>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30" b="0" i="0" u="none" strike="noStrike" kern="1200" cap="none" spc="0" normalizeH="0" baseline="0" noProof="0" dirty="0" err="1">
                <a:ln>
                  <a:noFill/>
                </a:ln>
                <a:solidFill>
                  <a:srgbClr val="14304A"/>
                </a:solidFill>
                <a:effectLst/>
                <a:uLnTx/>
                <a:uFillTx/>
                <a:latin typeface="Aptos" pitchFamily="34" charset="0"/>
                <a:ea typeface="Aptos" pitchFamily="34" charset="-122"/>
                <a:cs typeface="Aptos" pitchFamily="34" charset="-120"/>
              </a:rPr>
              <a:t>Découverte</a:t>
            </a:r>
            <a:r>
              <a:rPr kumimoji="0" lang="en-US" sz="1130" b="0" i="0" u="none" strike="noStrike" kern="1200" cap="none" spc="0" normalizeH="0" baseline="0" noProof="0" dirty="0">
                <a:ln>
                  <a:noFill/>
                </a:ln>
                <a:solidFill>
                  <a:srgbClr val="14304A"/>
                </a:solidFill>
                <a:effectLst/>
                <a:uLnTx/>
                <a:uFillTx/>
                <a:latin typeface="Aptos" pitchFamily="34" charset="0"/>
                <a:ea typeface="Aptos" pitchFamily="34" charset="-122"/>
                <a:cs typeface="Aptos" pitchFamily="34" charset="-120"/>
              </a:rPr>
              <a:t> d’un anévrisme aortique compressif sur la VCI</a:t>
            </a:r>
            <a:endParaRPr kumimoji="0" lang="en-US" sz="1130" b="0" i="0" u="none" strike="noStrike" kern="1200" cap="none" spc="0" normalizeH="0" baseline="0" noProof="0" dirty="0">
              <a:ln>
                <a:noFill/>
              </a:ln>
              <a:solidFill>
                <a:prstClr val="black"/>
              </a:solidFill>
              <a:effectLst/>
              <a:uLnTx/>
              <a:uFillTx/>
              <a:latin typeface="Aptos"/>
              <a:ea typeface="+mn-ea"/>
              <a:cs typeface="+mn-cs"/>
            </a:endParaRPr>
          </a:p>
        </p:txBody>
      </p:sp>
      <p:sp>
        <p:nvSpPr>
          <p:cNvPr id="22" name="Shape 20"/>
          <p:cNvSpPr/>
          <p:nvPr/>
        </p:nvSpPr>
        <p:spPr>
          <a:xfrm>
            <a:off x="731520" y="3652922"/>
            <a:ext cx="64008" cy="64008"/>
          </a:xfrm>
          <a:prstGeom prst="ellipse">
            <a:avLst/>
          </a:prstGeom>
          <a:solidFill>
            <a:srgbClr val="1D344F"/>
          </a:solidFill>
          <a:ln w="12700">
            <a:solidFill>
              <a:srgbClr val="1D344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a:ea typeface="+mn-ea"/>
              <a:cs typeface="+mn-cs"/>
            </a:endParaRPr>
          </a:p>
        </p:txBody>
      </p:sp>
      <p:sp>
        <p:nvSpPr>
          <p:cNvPr id="23" name="Text 21"/>
          <p:cNvSpPr/>
          <p:nvPr/>
        </p:nvSpPr>
        <p:spPr>
          <a:xfrm>
            <a:off x="901255" y="3026664"/>
            <a:ext cx="1746504" cy="347472"/>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30" b="0" i="0" u="none" strike="noStrike" kern="1200" cap="none" spc="0" normalizeH="0" baseline="0" noProof="0" dirty="0" err="1">
                <a:ln>
                  <a:noFill/>
                </a:ln>
                <a:solidFill>
                  <a:srgbClr val="14304A"/>
                </a:solidFill>
                <a:effectLst/>
                <a:uLnTx/>
                <a:uFillTx/>
                <a:latin typeface="Aptos" pitchFamily="34" charset="0"/>
                <a:ea typeface="Aptos" pitchFamily="34" charset="-122"/>
                <a:cs typeface="Aptos" pitchFamily="34" charset="-120"/>
              </a:rPr>
              <a:t>Embolie</a:t>
            </a:r>
            <a:r>
              <a:rPr kumimoji="0" lang="en-US" sz="1130" b="0" i="0" u="none" strike="noStrike" kern="1200" cap="none" spc="0" normalizeH="0" baseline="0" noProof="0" dirty="0">
                <a:ln>
                  <a:noFill/>
                </a:ln>
                <a:solidFill>
                  <a:srgbClr val="14304A"/>
                </a:solidFill>
                <a:effectLst/>
                <a:uLnTx/>
                <a:uFillTx/>
                <a:latin typeface="Aptos" pitchFamily="34" charset="0"/>
                <a:ea typeface="Aptos" pitchFamily="34" charset="-122"/>
                <a:cs typeface="Aptos" pitchFamily="34" charset="-120"/>
              </a:rPr>
              <a:t> </a:t>
            </a:r>
            <a:r>
              <a:rPr kumimoji="0" lang="en-US" sz="1130" b="0" i="0" u="none" strike="noStrike" kern="1200" cap="none" spc="0" normalizeH="0" baseline="0" noProof="0" dirty="0" err="1">
                <a:ln>
                  <a:noFill/>
                </a:ln>
                <a:solidFill>
                  <a:srgbClr val="14304A"/>
                </a:solidFill>
                <a:effectLst/>
                <a:uLnTx/>
                <a:uFillTx/>
                <a:latin typeface="Aptos" pitchFamily="34" charset="0"/>
                <a:ea typeface="Aptos" pitchFamily="34" charset="-122"/>
                <a:cs typeface="Aptos" pitchFamily="34" charset="-120"/>
              </a:rPr>
              <a:t>pulmonaire</a:t>
            </a:r>
            <a:endParaRPr kumimoji="0" lang="en-US" sz="1130" b="0" i="0" u="none" strike="noStrike" kern="1200" cap="none" spc="0" normalizeH="0" baseline="0" noProof="0" dirty="0">
              <a:ln>
                <a:noFill/>
              </a:ln>
              <a:solidFill>
                <a:prstClr val="black"/>
              </a:solidFill>
              <a:effectLst/>
              <a:uLnTx/>
              <a:uFillTx/>
              <a:latin typeface="Aptos"/>
              <a:ea typeface="+mn-ea"/>
              <a:cs typeface="+mn-cs"/>
            </a:endParaRPr>
          </a:p>
        </p:txBody>
      </p:sp>
      <p:sp>
        <p:nvSpPr>
          <p:cNvPr id="24" name="Shape 22"/>
          <p:cNvSpPr/>
          <p:nvPr/>
        </p:nvSpPr>
        <p:spPr>
          <a:xfrm>
            <a:off x="731520" y="4197096"/>
            <a:ext cx="64008" cy="64008"/>
          </a:xfrm>
          <a:prstGeom prst="ellipse">
            <a:avLst/>
          </a:prstGeom>
          <a:solidFill>
            <a:srgbClr val="0B8FA6"/>
          </a:solidFill>
          <a:ln w="12700">
            <a:solidFill>
              <a:srgbClr val="0B8FA6"/>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a:ea typeface="+mn-ea"/>
              <a:cs typeface="+mn-cs"/>
            </a:endParaRPr>
          </a:p>
        </p:txBody>
      </p:sp>
      <p:sp>
        <p:nvSpPr>
          <p:cNvPr id="25" name="Text 23"/>
          <p:cNvSpPr/>
          <p:nvPr/>
        </p:nvSpPr>
        <p:spPr>
          <a:xfrm>
            <a:off x="877824" y="4142232"/>
            <a:ext cx="1746504" cy="384048"/>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70" b="1" i="0" u="none" strike="noStrike" kern="1200" cap="none" spc="0" normalizeH="0" baseline="0" noProof="0" dirty="0">
                <a:ln>
                  <a:noFill/>
                </a:ln>
                <a:solidFill>
                  <a:srgbClr val="08758A"/>
                </a:solidFill>
                <a:effectLst/>
                <a:uLnTx/>
                <a:uFillTx/>
                <a:latin typeface="Aptos" pitchFamily="34" charset="0"/>
                <a:ea typeface="Aptos" pitchFamily="34" charset="-122"/>
                <a:cs typeface="Aptos" pitchFamily="34" charset="-120"/>
              </a:rPr>
              <a:t>Endoprothèse aorto-bi-iliaque</a:t>
            </a:r>
            <a:endParaRPr kumimoji="0" lang="en-US" sz="1170" b="0" i="0" u="none" strike="noStrike" kern="1200" cap="none" spc="0" normalizeH="0" baseline="0" noProof="0" dirty="0">
              <a:ln>
                <a:noFill/>
              </a:ln>
              <a:solidFill>
                <a:prstClr val="black"/>
              </a:solidFill>
              <a:effectLst/>
              <a:uLnTx/>
              <a:uFillTx/>
              <a:latin typeface="Aptos"/>
              <a:ea typeface="+mn-ea"/>
              <a:cs typeface="+mn-cs"/>
            </a:endParaRPr>
          </a:p>
        </p:txBody>
      </p:sp>
      <p:sp>
        <p:nvSpPr>
          <p:cNvPr id="26" name="Shape 24"/>
          <p:cNvSpPr/>
          <p:nvPr/>
        </p:nvSpPr>
        <p:spPr>
          <a:xfrm>
            <a:off x="731520" y="4746161"/>
            <a:ext cx="64008" cy="64008"/>
          </a:xfrm>
          <a:prstGeom prst="ellipse">
            <a:avLst/>
          </a:prstGeom>
          <a:solidFill>
            <a:srgbClr val="1D344F"/>
          </a:solidFill>
          <a:ln w="12700">
            <a:solidFill>
              <a:srgbClr val="1D344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a:ea typeface="+mn-ea"/>
              <a:cs typeface="+mn-cs"/>
            </a:endParaRPr>
          </a:p>
        </p:txBody>
      </p:sp>
      <p:sp>
        <p:nvSpPr>
          <p:cNvPr id="27" name="Text 25"/>
          <p:cNvSpPr/>
          <p:nvPr/>
        </p:nvSpPr>
        <p:spPr>
          <a:xfrm>
            <a:off x="877824" y="4617720"/>
            <a:ext cx="1746504" cy="329184"/>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30" b="0" i="0" u="none" strike="noStrike" kern="1200" cap="none" spc="0" normalizeH="0" baseline="0" noProof="0" dirty="0">
                <a:ln>
                  <a:noFill/>
                </a:ln>
                <a:solidFill>
                  <a:srgbClr val="14304A"/>
                </a:solidFill>
                <a:effectLst/>
                <a:uLnTx/>
                <a:uFillTx/>
                <a:latin typeface="Aptos" pitchFamily="34" charset="0"/>
                <a:ea typeface="Aptos" pitchFamily="34" charset="-122"/>
                <a:cs typeface="Aptos" pitchFamily="34" charset="-120"/>
              </a:rPr>
              <a:t>Préviscan au long cours</a:t>
            </a:r>
            <a:endParaRPr kumimoji="0" lang="en-US" sz="1130" b="0" i="0" u="none" strike="noStrike" kern="1200" cap="none" spc="0" normalizeH="0" baseline="0" noProof="0" dirty="0">
              <a:ln>
                <a:noFill/>
              </a:ln>
              <a:solidFill>
                <a:prstClr val="black"/>
              </a:solidFill>
              <a:effectLst/>
              <a:uLnTx/>
              <a:uFillTx/>
              <a:latin typeface="Aptos"/>
              <a:ea typeface="+mn-ea"/>
              <a:cs typeface="+mn-cs"/>
            </a:endParaRPr>
          </a:p>
        </p:txBody>
      </p:sp>
      <p:sp>
        <p:nvSpPr>
          <p:cNvPr id="28" name="Shape 26"/>
          <p:cNvSpPr/>
          <p:nvPr/>
        </p:nvSpPr>
        <p:spPr>
          <a:xfrm>
            <a:off x="3081528" y="2235708"/>
            <a:ext cx="2450592" cy="3127248"/>
          </a:xfrm>
          <a:prstGeom prst="roundRect">
            <a:avLst>
              <a:gd name="adj" fmla="val 2985"/>
            </a:avLst>
          </a:prstGeom>
          <a:solidFill>
            <a:srgbClr val="FFFFFF"/>
          </a:solidFill>
          <a:ln w="12700">
            <a:solidFill>
              <a:srgbClr val="D5E3E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a:ea typeface="+mn-ea"/>
              <a:cs typeface="+mn-cs"/>
            </a:endParaRPr>
          </a:p>
        </p:txBody>
      </p:sp>
      <p:sp>
        <p:nvSpPr>
          <p:cNvPr id="29" name="Shape 27"/>
          <p:cNvSpPr/>
          <p:nvPr/>
        </p:nvSpPr>
        <p:spPr>
          <a:xfrm>
            <a:off x="3072384" y="2221992"/>
            <a:ext cx="2450592" cy="658368"/>
          </a:xfrm>
          <a:prstGeom prst="roundRect">
            <a:avLst>
              <a:gd name="adj" fmla="val 11111"/>
            </a:avLst>
          </a:prstGeom>
          <a:solidFill>
            <a:srgbClr val="F2FAFC"/>
          </a:solidFill>
          <a:ln w="12700">
            <a:solidFill>
              <a:srgbClr val="F2FAF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a:ea typeface="+mn-ea"/>
              <a:cs typeface="+mn-cs"/>
            </a:endParaRPr>
          </a:p>
        </p:txBody>
      </p:sp>
      <p:sp>
        <p:nvSpPr>
          <p:cNvPr id="30" name="Text 28"/>
          <p:cNvSpPr/>
          <p:nvPr/>
        </p:nvSpPr>
        <p:spPr>
          <a:xfrm>
            <a:off x="3236976" y="2386584"/>
            <a:ext cx="2121408" cy="23774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50" b="1" i="0" u="none" strike="noStrike" kern="1200" cap="none" spc="0" normalizeH="0" baseline="0" noProof="0" dirty="0">
                <a:ln>
                  <a:noFill/>
                </a:ln>
                <a:solidFill>
                  <a:srgbClr val="08758A"/>
                </a:solidFill>
                <a:effectLst/>
                <a:uLnTx/>
                <a:uFillTx/>
                <a:latin typeface="Aptos Display" pitchFamily="34" charset="0"/>
                <a:ea typeface="Aptos Display" pitchFamily="34" charset="-122"/>
                <a:cs typeface="Aptos Display" pitchFamily="34" charset="-120"/>
              </a:rPr>
              <a:t>2019</a:t>
            </a:r>
            <a:endParaRPr kumimoji="0" lang="en-US" sz="1750" b="0" i="0" u="none" strike="noStrike" kern="1200" cap="none" spc="0" normalizeH="0" baseline="0" noProof="0" dirty="0">
              <a:ln>
                <a:noFill/>
              </a:ln>
              <a:solidFill>
                <a:prstClr val="black"/>
              </a:solidFill>
              <a:effectLst/>
              <a:uLnTx/>
              <a:uFillTx/>
              <a:latin typeface="Aptos"/>
              <a:ea typeface="+mn-ea"/>
              <a:cs typeface="+mn-cs"/>
            </a:endParaRPr>
          </a:p>
        </p:txBody>
      </p:sp>
      <p:sp>
        <p:nvSpPr>
          <p:cNvPr id="31" name="Text 29"/>
          <p:cNvSpPr/>
          <p:nvPr/>
        </p:nvSpPr>
        <p:spPr>
          <a:xfrm>
            <a:off x="3236976" y="2660904"/>
            <a:ext cx="2121408" cy="14630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50" b="0" i="0" u="none" strike="noStrike" kern="1200" cap="none" spc="0" normalizeH="0" baseline="0" noProof="0" dirty="0">
                <a:ln>
                  <a:noFill/>
                </a:ln>
                <a:solidFill>
                  <a:srgbClr val="6A7887"/>
                </a:solidFill>
                <a:effectLst/>
                <a:uLnTx/>
                <a:uFillTx/>
                <a:latin typeface="Aptos" pitchFamily="34" charset="0"/>
                <a:ea typeface="Aptos" pitchFamily="34" charset="-122"/>
                <a:cs typeface="Aptos" pitchFamily="34" charset="-120"/>
              </a:rPr>
              <a:t>Réintervention</a:t>
            </a:r>
            <a:endParaRPr kumimoji="0" lang="en-US" sz="850" b="0" i="0" u="none" strike="noStrike" kern="1200" cap="none" spc="0" normalizeH="0" baseline="0" noProof="0" dirty="0">
              <a:ln>
                <a:noFill/>
              </a:ln>
              <a:solidFill>
                <a:prstClr val="black"/>
              </a:solidFill>
              <a:effectLst/>
              <a:uLnTx/>
              <a:uFillTx/>
              <a:latin typeface="Aptos"/>
              <a:ea typeface="+mn-ea"/>
              <a:cs typeface="+mn-cs"/>
            </a:endParaRPr>
          </a:p>
        </p:txBody>
      </p:sp>
      <p:sp>
        <p:nvSpPr>
          <p:cNvPr id="32" name="Shape 30"/>
          <p:cNvSpPr/>
          <p:nvPr/>
        </p:nvSpPr>
        <p:spPr>
          <a:xfrm>
            <a:off x="3273552" y="3136392"/>
            <a:ext cx="64008" cy="64008"/>
          </a:xfrm>
          <a:prstGeom prst="ellipse">
            <a:avLst/>
          </a:prstGeom>
          <a:solidFill>
            <a:srgbClr val="1D344F"/>
          </a:solidFill>
          <a:ln w="12700">
            <a:solidFill>
              <a:srgbClr val="1D344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a:ea typeface="+mn-ea"/>
              <a:cs typeface="+mn-cs"/>
            </a:endParaRPr>
          </a:p>
        </p:txBody>
      </p:sp>
      <p:sp>
        <p:nvSpPr>
          <p:cNvPr id="33" name="Text 31"/>
          <p:cNvSpPr/>
          <p:nvPr/>
        </p:nvSpPr>
        <p:spPr>
          <a:xfrm>
            <a:off x="3419856" y="3081528"/>
            <a:ext cx="1865376" cy="384048"/>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30" b="0" i="0" u="none" strike="noStrike" kern="1200" cap="none" spc="0" normalizeH="0" baseline="0" noProof="0" dirty="0">
                <a:ln>
                  <a:noFill/>
                </a:ln>
                <a:solidFill>
                  <a:srgbClr val="14304A"/>
                </a:solidFill>
                <a:effectLst/>
                <a:uLnTx/>
                <a:uFillTx/>
                <a:latin typeface="Aptos" pitchFamily="34" charset="0"/>
                <a:ea typeface="Aptos" pitchFamily="34" charset="-122"/>
                <a:cs typeface="Aptos" pitchFamily="34" charset="-120"/>
              </a:rPr>
              <a:t>Réaugmentation du sac anévrismal</a:t>
            </a:r>
            <a:endParaRPr kumimoji="0" lang="en-US" sz="1130" b="0" i="0" u="none" strike="noStrike" kern="1200" cap="none" spc="0" normalizeH="0" baseline="0" noProof="0" dirty="0">
              <a:ln>
                <a:noFill/>
              </a:ln>
              <a:solidFill>
                <a:prstClr val="black"/>
              </a:solidFill>
              <a:effectLst/>
              <a:uLnTx/>
              <a:uFillTx/>
              <a:latin typeface="Aptos"/>
              <a:ea typeface="+mn-ea"/>
              <a:cs typeface="+mn-cs"/>
            </a:endParaRPr>
          </a:p>
        </p:txBody>
      </p:sp>
      <p:sp>
        <p:nvSpPr>
          <p:cNvPr id="34" name="Shape 32"/>
          <p:cNvSpPr/>
          <p:nvPr/>
        </p:nvSpPr>
        <p:spPr>
          <a:xfrm>
            <a:off x="3273552" y="3675888"/>
            <a:ext cx="64008" cy="64008"/>
          </a:xfrm>
          <a:prstGeom prst="ellipse">
            <a:avLst/>
          </a:prstGeom>
          <a:solidFill>
            <a:srgbClr val="1D344F"/>
          </a:solidFill>
          <a:ln w="12700">
            <a:solidFill>
              <a:srgbClr val="1D344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a:ea typeface="+mn-ea"/>
              <a:cs typeface="+mn-cs"/>
            </a:endParaRPr>
          </a:p>
        </p:txBody>
      </p:sp>
      <p:sp>
        <p:nvSpPr>
          <p:cNvPr id="35" name="Text 33"/>
          <p:cNvSpPr/>
          <p:nvPr/>
        </p:nvSpPr>
        <p:spPr>
          <a:xfrm>
            <a:off x="3419856" y="3557016"/>
            <a:ext cx="1865376" cy="292608"/>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30" b="0" i="0" u="none" strike="noStrike" kern="1200" cap="none" spc="0" normalizeH="0" baseline="0" noProof="0" dirty="0">
                <a:ln>
                  <a:noFill/>
                </a:ln>
                <a:solidFill>
                  <a:srgbClr val="14304A"/>
                </a:solidFill>
                <a:effectLst/>
                <a:uLnTx/>
                <a:uFillTx/>
                <a:latin typeface="Aptos" pitchFamily="34" charset="0"/>
                <a:ea typeface="Aptos" pitchFamily="34" charset="-122"/>
                <a:cs typeface="Aptos" pitchFamily="34" charset="-120"/>
              </a:rPr>
              <a:t>Fuites de type II</a:t>
            </a:r>
            <a:endParaRPr kumimoji="0" lang="en-US" sz="1130" b="0" i="0" u="none" strike="noStrike" kern="1200" cap="none" spc="0" normalizeH="0" baseline="0" noProof="0" dirty="0">
              <a:ln>
                <a:noFill/>
              </a:ln>
              <a:solidFill>
                <a:prstClr val="black"/>
              </a:solidFill>
              <a:effectLst/>
              <a:uLnTx/>
              <a:uFillTx/>
              <a:latin typeface="Aptos"/>
              <a:ea typeface="+mn-ea"/>
              <a:cs typeface="+mn-cs"/>
            </a:endParaRPr>
          </a:p>
        </p:txBody>
      </p:sp>
      <p:sp>
        <p:nvSpPr>
          <p:cNvPr id="36" name="Shape 34"/>
          <p:cNvSpPr/>
          <p:nvPr/>
        </p:nvSpPr>
        <p:spPr>
          <a:xfrm>
            <a:off x="3273552" y="4089813"/>
            <a:ext cx="64008" cy="64008"/>
          </a:xfrm>
          <a:prstGeom prst="ellipse">
            <a:avLst/>
          </a:prstGeom>
          <a:solidFill>
            <a:srgbClr val="0B8FA6"/>
          </a:solidFill>
          <a:ln w="12700">
            <a:solidFill>
              <a:srgbClr val="0B8FA6"/>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a:ea typeface="+mn-ea"/>
              <a:cs typeface="+mn-cs"/>
            </a:endParaRPr>
          </a:p>
        </p:txBody>
      </p:sp>
      <p:sp>
        <p:nvSpPr>
          <p:cNvPr id="37" name="Text 35"/>
          <p:cNvSpPr/>
          <p:nvPr/>
        </p:nvSpPr>
        <p:spPr>
          <a:xfrm>
            <a:off x="3419856" y="3959352"/>
            <a:ext cx="1865376" cy="438912"/>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70" b="1" i="0" u="none" strike="noStrike" kern="1200" cap="none" spc="0" normalizeH="0" baseline="0" noProof="0" dirty="0">
                <a:ln>
                  <a:noFill/>
                </a:ln>
                <a:solidFill>
                  <a:srgbClr val="08758A"/>
                </a:solidFill>
                <a:effectLst/>
                <a:uLnTx/>
                <a:uFillTx/>
                <a:latin typeface="Aptos" pitchFamily="34" charset="0"/>
                <a:ea typeface="Aptos" pitchFamily="34" charset="-122"/>
                <a:cs typeface="Aptos" pitchFamily="34" charset="-120"/>
              </a:rPr>
              <a:t>Embolisation de fuites iliolombaires</a:t>
            </a:r>
            <a:endParaRPr kumimoji="0" lang="en-US" sz="1170" b="0" i="0" u="none" strike="noStrike" kern="1200" cap="none" spc="0" normalizeH="0" baseline="0" noProof="0" dirty="0">
              <a:ln>
                <a:noFill/>
              </a:ln>
              <a:solidFill>
                <a:prstClr val="black"/>
              </a:solidFill>
              <a:effectLst/>
              <a:uLnTx/>
              <a:uFillTx/>
              <a:latin typeface="Aptos"/>
              <a:ea typeface="+mn-ea"/>
              <a:cs typeface="+mn-cs"/>
            </a:endParaRPr>
          </a:p>
        </p:txBody>
      </p:sp>
      <p:sp>
        <p:nvSpPr>
          <p:cNvPr id="38" name="Shape 36"/>
          <p:cNvSpPr/>
          <p:nvPr/>
        </p:nvSpPr>
        <p:spPr>
          <a:xfrm>
            <a:off x="5760720" y="2221992"/>
            <a:ext cx="2697480" cy="3127248"/>
          </a:xfrm>
          <a:prstGeom prst="roundRect">
            <a:avLst>
              <a:gd name="adj" fmla="val 2712"/>
            </a:avLst>
          </a:prstGeom>
          <a:solidFill>
            <a:srgbClr val="FFFFFF"/>
          </a:solidFill>
          <a:ln w="12700">
            <a:solidFill>
              <a:srgbClr val="D5E3E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a:ea typeface="+mn-ea"/>
              <a:cs typeface="+mn-cs"/>
            </a:endParaRPr>
          </a:p>
        </p:txBody>
      </p:sp>
      <p:sp>
        <p:nvSpPr>
          <p:cNvPr id="39" name="Shape 37"/>
          <p:cNvSpPr/>
          <p:nvPr/>
        </p:nvSpPr>
        <p:spPr>
          <a:xfrm>
            <a:off x="5760720" y="2221992"/>
            <a:ext cx="2697480" cy="658368"/>
          </a:xfrm>
          <a:prstGeom prst="roundRect">
            <a:avLst>
              <a:gd name="adj" fmla="val 11111"/>
            </a:avLst>
          </a:prstGeom>
          <a:solidFill>
            <a:srgbClr val="F2FAFC"/>
          </a:solidFill>
          <a:ln w="12700">
            <a:solidFill>
              <a:srgbClr val="F2FAF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a:ea typeface="+mn-ea"/>
              <a:cs typeface="+mn-cs"/>
            </a:endParaRPr>
          </a:p>
        </p:txBody>
      </p:sp>
      <p:sp>
        <p:nvSpPr>
          <p:cNvPr id="40" name="Text 38"/>
          <p:cNvSpPr/>
          <p:nvPr/>
        </p:nvSpPr>
        <p:spPr>
          <a:xfrm>
            <a:off x="5925312" y="2386584"/>
            <a:ext cx="2368296" cy="23774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50" b="1" i="0" u="none" strike="noStrike" kern="1200" cap="none" spc="0" normalizeH="0" baseline="0" noProof="0" dirty="0">
                <a:ln>
                  <a:noFill/>
                </a:ln>
                <a:solidFill>
                  <a:srgbClr val="08758A"/>
                </a:solidFill>
                <a:effectLst/>
                <a:uLnTx/>
                <a:uFillTx/>
                <a:latin typeface="Aptos Display" pitchFamily="34" charset="0"/>
                <a:ea typeface="Aptos Display" pitchFamily="34" charset="-122"/>
                <a:cs typeface="Aptos Display" pitchFamily="34" charset="-120"/>
              </a:rPr>
              <a:t>Fév. 2020</a:t>
            </a:r>
            <a:endParaRPr kumimoji="0" lang="en-US" sz="1750" b="0" i="0" u="none" strike="noStrike" kern="1200" cap="none" spc="0" normalizeH="0" baseline="0" noProof="0" dirty="0">
              <a:ln>
                <a:noFill/>
              </a:ln>
              <a:solidFill>
                <a:prstClr val="black"/>
              </a:solidFill>
              <a:effectLst/>
              <a:uLnTx/>
              <a:uFillTx/>
              <a:latin typeface="Aptos"/>
              <a:ea typeface="+mn-ea"/>
              <a:cs typeface="+mn-cs"/>
            </a:endParaRPr>
          </a:p>
        </p:txBody>
      </p:sp>
      <p:sp>
        <p:nvSpPr>
          <p:cNvPr id="41" name="Text 39"/>
          <p:cNvSpPr/>
          <p:nvPr/>
        </p:nvSpPr>
        <p:spPr>
          <a:xfrm>
            <a:off x="5925312" y="2660904"/>
            <a:ext cx="2368296" cy="14630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50" b="0" i="0" u="none" strike="noStrike" kern="1200" cap="none" spc="0" normalizeH="0" baseline="0" noProof="0" dirty="0">
                <a:ln>
                  <a:noFill/>
                </a:ln>
                <a:solidFill>
                  <a:srgbClr val="6A7887"/>
                </a:solidFill>
                <a:effectLst/>
                <a:uLnTx/>
                <a:uFillTx/>
                <a:latin typeface="Aptos" pitchFamily="34" charset="0"/>
                <a:ea typeface="Aptos" pitchFamily="34" charset="-122"/>
                <a:cs typeface="Aptos" pitchFamily="34" charset="-120"/>
              </a:rPr>
              <a:t>Dernier contrôle</a:t>
            </a:r>
            <a:endParaRPr kumimoji="0" lang="en-US" sz="850" b="0" i="0" u="none" strike="noStrike" kern="1200" cap="none" spc="0" normalizeH="0" baseline="0" noProof="0" dirty="0">
              <a:ln>
                <a:noFill/>
              </a:ln>
              <a:solidFill>
                <a:prstClr val="black"/>
              </a:solidFill>
              <a:effectLst/>
              <a:uLnTx/>
              <a:uFillTx/>
              <a:latin typeface="Aptos"/>
              <a:ea typeface="+mn-ea"/>
              <a:cs typeface="+mn-cs"/>
            </a:endParaRPr>
          </a:p>
        </p:txBody>
      </p:sp>
      <p:sp>
        <p:nvSpPr>
          <p:cNvPr id="42" name="Shape 40"/>
          <p:cNvSpPr/>
          <p:nvPr/>
        </p:nvSpPr>
        <p:spPr>
          <a:xfrm>
            <a:off x="5961888" y="3136392"/>
            <a:ext cx="64008" cy="64008"/>
          </a:xfrm>
          <a:prstGeom prst="ellipse">
            <a:avLst/>
          </a:prstGeom>
          <a:solidFill>
            <a:srgbClr val="1D344F"/>
          </a:solidFill>
          <a:ln w="12700">
            <a:solidFill>
              <a:srgbClr val="1D344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a:ea typeface="+mn-ea"/>
              <a:cs typeface="+mn-cs"/>
            </a:endParaRPr>
          </a:p>
        </p:txBody>
      </p:sp>
      <p:sp>
        <p:nvSpPr>
          <p:cNvPr id="43" name="Text 41"/>
          <p:cNvSpPr/>
          <p:nvPr/>
        </p:nvSpPr>
        <p:spPr>
          <a:xfrm>
            <a:off x="6108192" y="3017520"/>
            <a:ext cx="2112264" cy="384048"/>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30" b="0" i="0" u="none" strike="noStrike" kern="1200" cap="none" spc="0" normalizeH="0" baseline="0" noProof="0" dirty="0">
                <a:ln>
                  <a:noFill/>
                </a:ln>
                <a:solidFill>
                  <a:srgbClr val="14304A"/>
                </a:solidFill>
                <a:effectLst/>
                <a:uLnTx/>
                <a:uFillTx/>
                <a:latin typeface="Aptos" pitchFamily="34" charset="0"/>
                <a:ea typeface="Aptos" pitchFamily="34" charset="-122"/>
                <a:cs typeface="Aptos" pitchFamily="34" charset="-120"/>
              </a:rPr>
              <a:t>Échographie Sonovue rassurante</a:t>
            </a:r>
            <a:endParaRPr kumimoji="0" lang="en-US" sz="1130" b="0" i="0" u="none" strike="noStrike" kern="1200" cap="none" spc="0" normalizeH="0" baseline="0" noProof="0" dirty="0">
              <a:ln>
                <a:noFill/>
              </a:ln>
              <a:solidFill>
                <a:prstClr val="black"/>
              </a:solidFill>
              <a:effectLst/>
              <a:uLnTx/>
              <a:uFillTx/>
              <a:latin typeface="Aptos"/>
              <a:ea typeface="+mn-ea"/>
              <a:cs typeface="+mn-cs"/>
            </a:endParaRPr>
          </a:p>
        </p:txBody>
      </p:sp>
      <p:sp>
        <p:nvSpPr>
          <p:cNvPr id="44" name="Shape 42"/>
          <p:cNvSpPr/>
          <p:nvPr/>
        </p:nvSpPr>
        <p:spPr>
          <a:xfrm>
            <a:off x="5961888" y="3654411"/>
            <a:ext cx="64008" cy="64008"/>
          </a:xfrm>
          <a:prstGeom prst="ellipse">
            <a:avLst/>
          </a:prstGeom>
          <a:solidFill>
            <a:srgbClr val="1D344F"/>
          </a:solidFill>
          <a:ln w="12700">
            <a:solidFill>
              <a:srgbClr val="1D344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a:ea typeface="+mn-ea"/>
              <a:cs typeface="+mn-cs"/>
            </a:endParaRPr>
          </a:p>
        </p:txBody>
      </p:sp>
      <p:sp>
        <p:nvSpPr>
          <p:cNvPr id="45" name="Text 43"/>
          <p:cNvSpPr/>
          <p:nvPr/>
        </p:nvSpPr>
        <p:spPr>
          <a:xfrm>
            <a:off x="6108192" y="3557016"/>
            <a:ext cx="2112264" cy="384048"/>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30" b="0" i="0" u="none" strike="noStrike" kern="1200" cap="none" spc="0" normalizeH="0" baseline="0" noProof="0" dirty="0">
                <a:ln>
                  <a:noFill/>
                </a:ln>
                <a:solidFill>
                  <a:srgbClr val="14304A"/>
                </a:solidFill>
                <a:effectLst/>
                <a:uLnTx/>
                <a:uFillTx/>
                <a:latin typeface="Aptos" pitchFamily="34" charset="0"/>
                <a:ea typeface="Aptos" pitchFamily="34" charset="-122"/>
                <a:cs typeface="Aptos" pitchFamily="34" charset="-120"/>
              </a:rPr>
              <a:t>Occlusion des branches iliolombaires</a:t>
            </a:r>
            <a:endParaRPr kumimoji="0" lang="en-US" sz="1130" b="0" i="0" u="none" strike="noStrike" kern="1200" cap="none" spc="0" normalizeH="0" baseline="0" noProof="0" dirty="0">
              <a:ln>
                <a:noFill/>
              </a:ln>
              <a:solidFill>
                <a:prstClr val="black"/>
              </a:solidFill>
              <a:effectLst/>
              <a:uLnTx/>
              <a:uFillTx/>
              <a:latin typeface="Aptos"/>
              <a:ea typeface="+mn-ea"/>
              <a:cs typeface="+mn-cs"/>
            </a:endParaRPr>
          </a:p>
        </p:txBody>
      </p:sp>
      <p:sp>
        <p:nvSpPr>
          <p:cNvPr id="46" name="Shape 44"/>
          <p:cNvSpPr/>
          <p:nvPr/>
        </p:nvSpPr>
        <p:spPr>
          <a:xfrm>
            <a:off x="5961888" y="4174342"/>
            <a:ext cx="64008" cy="64008"/>
          </a:xfrm>
          <a:prstGeom prst="ellipse">
            <a:avLst/>
          </a:prstGeom>
          <a:solidFill>
            <a:srgbClr val="1D344F"/>
          </a:solidFill>
          <a:ln w="12700">
            <a:solidFill>
              <a:srgbClr val="1D344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a:ea typeface="+mn-ea"/>
              <a:cs typeface="+mn-cs"/>
            </a:endParaRPr>
          </a:p>
        </p:txBody>
      </p:sp>
      <p:sp>
        <p:nvSpPr>
          <p:cNvPr id="47" name="Text 45"/>
          <p:cNvSpPr/>
          <p:nvPr/>
        </p:nvSpPr>
        <p:spPr>
          <a:xfrm>
            <a:off x="6108192" y="4032504"/>
            <a:ext cx="2112264" cy="438912"/>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30" b="0" i="0" u="none" strike="noStrike" kern="1200" cap="none" spc="0" normalizeH="0" baseline="0" noProof="0" dirty="0">
                <a:ln>
                  <a:noFill/>
                </a:ln>
                <a:solidFill>
                  <a:srgbClr val="14304A"/>
                </a:solidFill>
                <a:effectLst/>
                <a:uLnTx/>
                <a:uFillTx/>
                <a:latin typeface="Aptos" pitchFamily="34" charset="0"/>
                <a:ea typeface="Aptos" pitchFamily="34" charset="-122"/>
                <a:cs typeface="Aptos" pitchFamily="34" charset="-120"/>
              </a:rPr>
              <a:t>Pas d’opacification résiduelle du sac</a:t>
            </a:r>
            <a:endParaRPr kumimoji="0" lang="en-US" sz="1130" b="0" i="0" u="none" strike="noStrike" kern="1200" cap="none" spc="0" normalizeH="0" baseline="0" noProof="0" dirty="0">
              <a:ln>
                <a:noFill/>
              </a:ln>
              <a:solidFill>
                <a:prstClr val="black"/>
              </a:solidFill>
              <a:effectLst/>
              <a:uLnTx/>
              <a:uFillTx/>
              <a:latin typeface="Aptos"/>
              <a:ea typeface="+mn-ea"/>
              <a:cs typeface="+mn-cs"/>
            </a:endParaRPr>
          </a:p>
        </p:txBody>
      </p:sp>
      <p:sp>
        <p:nvSpPr>
          <p:cNvPr id="48" name="Shape 46"/>
          <p:cNvSpPr/>
          <p:nvPr/>
        </p:nvSpPr>
        <p:spPr>
          <a:xfrm>
            <a:off x="5961888" y="4672584"/>
            <a:ext cx="64008" cy="64008"/>
          </a:xfrm>
          <a:prstGeom prst="ellipse">
            <a:avLst/>
          </a:prstGeom>
          <a:solidFill>
            <a:srgbClr val="0B8FA6"/>
          </a:solidFill>
          <a:ln w="12700">
            <a:solidFill>
              <a:srgbClr val="0B8FA6"/>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a:ea typeface="+mn-ea"/>
              <a:cs typeface="+mn-cs"/>
            </a:endParaRPr>
          </a:p>
        </p:txBody>
      </p:sp>
      <p:sp>
        <p:nvSpPr>
          <p:cNvPr id="49" name="Text 47"/>
          <p:cNvSpPr/>
          <p:nvPr/>
        </p:nvSpPr>
        <p:spPr>
          <a:xfrm>
            <a:off x="6108192" y="4562856"/>
            <a:ext cx="2112264" cy="310896"/>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70" b="1" i="0" u="none" strike="noStrike" kern="1200" cap="none" spc="0" normalizeH="0" baseline="0" noProof="0" dirty="0">
                <a:ln>
                  <a:noFill/>
                </a:ln>
                <a:solidFill>
                  <a:srgbClr val="08758A"/>
                </a:solidFill>
                <a:effectLst/>
                <a:uLnTx/>
                <a:uFillTx/>
                <a:latin typeface="Aptos" pitchFamily="34" charset="0"/>
                <a:ea typeface="Aptos" pitchFamily="34" charset="-122"/>
                <a:cs typeface="Aptos" pitchFamily="34" charset="-120"/>
              </a:rPr>
              <a:t>Sac stable : 92 mm</a:t>
            </a:r>
            <a:endParaRPr kumimoji="0" lang="en-US" sz="1170" b="0" i="0" u="none" strike="noStrike" kern="1200" cap="none" spc="0" normalizeH="0" baseline="0" noProof="0" dirty="0">
              <a:ln>
                <a:noFill/>
              </a:ln>
              <a:solidFill>
                <a:prstClr val="black"/>
              </a:solidFill>
              <a:effectLst/>
              <a:uLnTx/>
              <a:uFillTx/>
              <a:latin typeface="Aptos"/>
              <a:ea typeface="+mn-ea"/>
              <a:cs typeface="+mn-cs"/>
            </a:endParaRPr>
          </a:p>
        </p:txBody>
      </p:sp>
      <p:sp>
        <p:nvSpPr>
          <p:cNvPr id="50" name="Shape 48"/>
          <p:cNvSpPr/>
          <p:nvPr/>
        </p:nvSpPr>
        <p:spPr>
          <a:xfrm>
            <a:off x="5961888" y="5020056"/>
            <a:ext cx="64008" cy="64008"/>
          </a:xfrm>
          <a:prstGeom prst="ellipse">
            <a:avLst/>
          </a:prstGeom>
          <a:solidFill>
            <a:srgbClr val="1D344F"/>
          </a:solidFill>
          <a:ln w="12700">
            <a:solidFill>
              <a:srgbClr val="1D344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a:ea typeface="+mn-ea"/>
              <a:cs typeface="+mn-cs"/>
            </a:endParaRPr>
          </a:p>
        </p:txBody>
      </p:sp>
      <p:sp>
        <p:nvSpPr>
          <p:cNvPr id="51" name="Text 49"/>
          <p:cNvSpPr/>
          <p:nvPr/>
        </p:nvSpPr>
        <p:spPr>
          <a:xfrm>
            <a:off x="6108192" y="4965192"/>
            <a:ext cx="2112264" cy="292608"/>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30" b="0" i="0" u="none" strike="noStrike" kern="1200" cap="none" spc="0" normalizeH="0" baseline="0" noProof="0" dirty="0">
                <a:ln>
                  <a:noFill/>
                </a:ln>
                <a:solidFill>
                  <a:srgbClr val="14304A"/>
                </a:solidFill>
                <a:effectLst/>
                <a:uLnTx/>
                <a:uFillTx/>
                <a:latin typeface="Aptos" pitchFamily="34" charset="0"/>
                <a:ea typeface="Aptos" pitchFamily="34" charset="-122"/>
                <a:cs typeface="Aptos" pitchFamily="34" charset="-120"/>
              </a:rPr>
              <a:t>Scanner prévu à 3 mois</a:t>
            </a:r>
            <a:endParaRPr kumimoji="0" lang="en-US" sz="1130" b="0" i="0" u="none" strike="noStrike" kern="1200" cap="none" spc="0" normalizeH="0" baseline="0" noProof="0" dirty="0">
              <a:ln>
                <a:noFill/>
              </a:ln>
              <a:solidFill>
                <a:prstClr val="black"/>
              </a:solidFill>
              <a:effectLst/>
              <a:uLnTx/>
              <a:uFillTx/>
              <a:latin typeface="Aptos"/>
              <a:ea typeface="+mn-ea"/>
              <a:cs typeface="+mn-cs"/>
            </a:endParaRPr>
          </a:p>
        </p:txBody>
      </p:sp>
      <p:sp>
        <p:nvSpPr>
          <p:cNvPr id="52" name="Shape 50"/>
          <p:cNvSpPr/>
          <p:nvPr/>
        </p:nvSpPr>
        <p:spPr>
          <a:xfrm>
            <a:off x="8732520" y="2260588"/>
            <a:ext cx="2807208" cy="3127248"/>
          </a:xfrm>
          <a:prstGeom prst="roundRect">
            <a:avLst>
              <a:gd name="adj" fmla="val 2606"/>
            </a:avLst>
          </a:prstGeom>
          <a:solidFill>
            <a:srgbClr val="FFFFFF"/>
          </a:solidFill>
          <a:ln w="12700">
            <a:solidFill>
              <a:srgbClr val="D5E3E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a:ea typeface="+mn-ea"/>
              <a:cs typeface="+mn-cs"/>
            </a:endParaRPr>
          </a:p>
        </p:txBody>
      </p:sp>
      <p:sp>
        <p:nvSpPr>
          <p:cNvPr id="53" name="Shape 51"/>
          <p:cNvSpPr/>
          <p:nvPr/>
        </p:nvSpPr>
        <p:spPr>
          <a:xfrm>
            <a:off x="8732520" y="2221992"/>
            <a:ext cx="2807208" cy="658368"/>
          </a:xfrm>
          <a:prstGeom prst="roundRect">
            <a:avLst>
              <a:gd name="adj" fmla="val 11111"/>
            </a:avLst>
          </a:prstGeom>
          <a:solidFill>
            <a:srgbClr val="F4F8FA"/>
          </a:solidFill>
          <a:ln w="12700">
            <a:solidFill>
              <a:srgbClr val="F4F8F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a:ea typeface="+mn-ea"/>
              <a:cs typeface="+mn-cs"/>
            </a:endParaRPr>
          </a:p>
        </p:txBody>
      </p:sp>
      <p:sp>
        <p:nvSpPr>
          <p:cNvPr id="54" name="Text 52"/>
          <p:cNvSpPr/>
          <p:nvPr/>
        </p:nvSpPr>
        <p:spPr>
          <a:xfrm>
            <a:off x="8897112" y="2386584"/>
            <a:ext cx="2478024" cy="23774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50" b="1" i="0" u="none" strike="noStrike" kern="1200" cap="none" spc="0" normalizeH="0" baseline="0" noProof="0" dirty="0">
                <a:ln>
                  <a:noFill/>
                </a:ln>
                <a:solidFill>
                  <a:srgbClr val="08758A"/>
                </a:solidFill>
                <a:effectLst/>
                <a:uLnTx/>
                <a:uFillTx/>
                <a:latin typeface="Aptos Display" pitchFamily="34" charset="0"/>
                <a:ea typeface="Aptos Display" pitchFamily="34" charset="-122"/>
                <a:cs typeface="Aptos Display" pitchFamily="34" charset="-120"/>
              </a:rPr>
              <a:t>Après 2020</a:t>
            </a:r>
            <a:endParaRPr kumimoji="0" lang="en-US" sz="1750" b="0" i="0" u="none" strike="noStrike" kern="1200" cap="none" spc="0" normalizeH="0" baseline="0" noProof="0" dirty="0">
              <a:ln>
                <a:noFill/>
              </a:ln>
              <a:solidFill>
                <a:prstClr val="black"/>
              </a:solidFill>
              <a:effectLst/>
              <a:uLnTx/>
              <a:uFillTx/>
              <a:latin typeface="Aptos"/>
              <a:ea typeface="+mn-ea"/>
              <a:cs typeface="+mn-cs"/>
            </a:endParaRPr>
          </a:p>
        </p:txBody>
      </p:sp>
      <p:sp>
        <p:nvSpPr>
          <p:cNvPr id="55" name="Text 53"/>
          <p:cNvSpPr/>
          <p:nvPr/>
        </p:nvSpPr>
        <p:spPr>
          <a:xfrm>
            <a:off x="8897112" y="2660904"/>
            <a:ext cx="2478024" cy="14630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50" b="0" i="0" u="none" strike="noStrike" kern="1200" cap="none" spc="0" normalizeH="0" baseline="0" noProof="0" dirty="0">
                <a:ln>
                  <a:noFill/>
                </a:ln>
                <a:solidFill>
                  <a:srgbClr val="6A7887"/>
                </a:solidFill>
                <a:effectLst/>
                <a:uLnTx/>
                <a:uFillTx/>
                <a:latin typeface="Aptos" pitchFamily="34" charset="0"/>
                <a:ea typeface="Aptos" pitchFamily="34" charset="-122"/>
                <a:cs typeface="Aptos" pitchFamily="34" charset="-120"/>
              </a:rPr>
              <a:t>Rupture de suivi</a:t>
            </a:r>
            <a:endParaRPr kumimoji="0" lang="en-US" sz="850" b="0" i="0" u="none" strike="noStrike" kern="1200" cap="none" spc="0" normalizeH="0" baseline="0" noProof="0" dirty="0">
              <a:ln>
                <a:noFill/>
              </a:ln>
              <a:solidFill>
                <a:prstClr val="black"/>
              </a:solidFill>
              <a:effectLst/>
              <a:uLnTx/>
              <a:uFillTx/>
              <a:latin typeface="Aptos"/>
              <a:ea typeface="+mn-ea"/>
              <a:cs typeface="+mn-cs"/>
            </a:endParaRPr>
          </a:p>
        </p:txBody>
      </p:sp>
      <p:sp>
        <p:nvSpPr>
          <p:cNvPr id="56" name="Shape 54"/>
          <p:cNvSpPr/>
          <p:nvPr/>
        </p:nvSpPr>
        <p:spPr>
          <a:xfrm>
            <a:off x="8933688" y="3215286"/>
            <a:ext cx="64008" cy="64008"/>
          </a:xfrm>
          <a:prstGeom prst="ellipse">
            <a:avLst/>
          </a:prstGeom>
          <a:solidFill>
            <a:srgbClr val="1D344F"/>
          </a:solidFill>
          <a:ln w="12700">
            <a:solidFill>
              <a:srgbClr val="1D344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a:ea typeface="+mn-ea"/>
              <a:cs typeface="+mn-cs"/>
            </a:endParaRPr>
          </a:p>
        </p:txBody>
      </p:sp>
      <p:sp>
        <p:nvSpPr>
          <p:cNvPr id="57" name="Text 55"/>
          <p:cNvSpPr/>
          <p:nvPr/>
        </p:nvSpPr>
        <p:spPr>
          <a:xfrm>
            <a:off x="9079992" y="3081528"/>
            <a:ext cx="2221992" cy="329184"/>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30" b="0" i="0" u="none" strike="noStrike" kern="1200" cap="none" spc="0" normalizeH="0" baseline="0" noProof="0" dirty="0">
                <a:ln>
                  <a:noFill/>
                </a:ln>
                <a:solidFill>
                  <a:srgbClr val="14304A"/>
                </a:solidFill>
                <a:effectLst/>
                <a:uLnTx/>
                <a:uFillTx/>
                <a:latin typeface="Aptos" pitchFamily="34" charset="0"/>
                <a:ea typeface="Aptos" pitchFamily="34" charset="-122"/>
                <a:cs typeface="Aptos" pitchFamily="34" charset="-120"/>
              </a:rPr>
              <a:t>Contrôle prévu non réalisé</a:t>
            </a:r>
            <a:endParaRPr kumimoji="0" lang="en-US" sz="1130" b="0" i="0" u="none" strike="noStrike" kern="1200" cap="none" spc="0" normalizeH="0" baseline="0" noProof="0" dirty="0">
              <a:ln>
                <a:noFill/>
              </a:ln>
              <a:solidFill>
                <a:prstClr val="black"/>
              </a:solidFill>
              <a:effectLst/>
              <a:uLnTx/>
              <a:uFillTx/>
              <a:latin typeface="Aptos"/>
              <a:ea typeface="+mn-ea"/>
              <a:cs typeface="+mn-cs"/>
            </a:endParaRPr>
          </a:p>
        </p:txBody>
      </p:sp>
      <p:sp>
        <p:nvSpPr>
          <p:cNvPr id="58" name="Shape 56"/>
          <p:cNvSpPr/>
          <p:nvPr/>
        </p:nvSpPr>
        <p:spPr>
          <a:xfrm>
            <a:off x="8925395" y="3716930"/>
            <a:ext cx="64008" cy="64008"/>
          </a:xfrm>
          <a:prstGeom prst="ellipse">
            <a:avLst/>
          </a:prstGeom>
          <a:solidFill>
            <a:srgbClr val="0B8FA6"/>
          </a:solidFill>
          <a:ln w="12700">
            <a:solidFill>
              <a:srgbClr val="0B8FA6"/>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a:ea typeface="+mn-ea"/>
              <a:cs typeface="+mn-cs"/>
            </a:endParaRPr>
          </a:p>
        </p:txBody>
      </p:sp>
      <p:sp>
        <p:nvSpPr>
          <p:cNvPr id="59" name="Text 57"/>
          <p:cNvSpPr/>
          <p:nvPr/>
        </p:nvSpPr>
        <p:spPr>
          <a:xfrm>
            <a:off x="9079992" y="3520440"/>
            <a:ext cx="2221992" cy="457200"/>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70" b="1" i="0" u="none" strike="noStrike" kern="1200" cap="none" spc="0" normalizeH="0" baseline="0" noProof="0" dirty="0">
                <a:ln>
                  <a:noFill/>
                </a:ln>
                <a:solidFill>
                  <a:srgbClr val="08758A"/>
                </a:solidFill>
                <a:effectLst/>
                <a:uLnTx/>
                <a:uFillTx/>
                <a:latin typeface="Aptos" pitchFamily="34" charset="0"/>
                <a:ea typeface="Aptos" pitchFamily="34" charset="-122"/>
                <a:cs typeface="Aptos" pitchFamily="34" charset="-120"/>
              </a:rPr>
              <a:t>Interruption du suivi dans le contexte post-Covid</a:t>
            </a:r>
            <a:endParaRPr kumimoji="0" lang="en-US" sz="1170" b="0" i="0" u="none" strike="noStrike" kern="1200" cap="none" spc="0" normalizeH="0" baseline="0" noProof="0" dirty="0">
              <a:ln>
                <a:noFill/>
              </a:ln>
              <a:solidFill>
                <a:prstClr val="black"/>
              </a:solidFill>
              <a:effectLst/>
              <a:uLnTx/>
              <a:uFillTx/>
              <a:latin typeface="Aptos"/>
              <a:ea typeface="+mn-ea"/>
              <a:cs typeface="+mn-cs"/>
            </a:endParaRPr>
          </a:p>
        </p:txBody>
      </p:sp>
      <p:sp>
        <p:nvSpPr>
          <p:cNvPr id="60" name="Shape 58"/>
          <p:cNvSpPr/>
          <p:nvPr/>
        </p:nvSpPr>
        <p:spPr>
          <a:xfrm>
            <a:off x="585216" y="5742432"/>
            <a:ext cx="11018520" cy="548640"/>
          </a:xfrm>
          <a:prstGeom prst="roundRect">
            <a:avLst>
              <a:gd name="adj" fmla="val 11667"/>
            </a:avLst>
          </a:prstGeom>
          <a:solidFill>
            <a:srgbClr val="E7F5F8"/>
          </a:solidFill>
          <a:ln w="12700">
            <a:solidFill>
              <a:srgbClr val="E7F5F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a:ea typeface="+mn-ea"/>
              <a:cs typeface="+mn-cs"/>
            </a:endParaRPr>
          </a:p>
        </p:txBody>
      </p:sp>
      <p:sp>
        <p:nvSpPr>
          <p:cNvPr id="61" name="Shape 59"/>
          <p:cNvSpPr/>
          <p:nvPr/>
        </p:nvSpPr>
        <p:spPr>
          <a:xfrm>
            <a:off x="585216" y="5742432"/>
            <a:ext cx="64008" cy="548640"/>
          </a:xfrm>
          <a:prstGeom prst="rect">
            <a:avLst/>
          </a:prstGeom>
          <a:solidFill>
            <a:srgbClr val="08758A"/>
          </a:solidFill>
          <a:ln w="12700">
            <a:solidFill>
              <a:srgbClr val="0875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a:ea typeface="+mn-ea"/>
              <a:cs typeface="+mn-cs"/>
            </a:endParaRPr>
          </a:p>
        </p:txBody>
      </p:sp>
      <p:sp>
        <p:nvSpPr>
          <p:cNvPr id="62" name="Text 60"/>
          <p:cNvSpPr/>
          <p:nvPr/>
        </p:nvSpPr>
        <p:spPr>
          <a:xfrm>
            <a:off x="768096" y="5897880"/>
            <a:ext cx="10469880" cy="182880"/>
          </a:xfrm>
          <a:prstGeom prst="rect">
            <a:avLst/>
          </a:prstGeom>
          <a:noFill/>
          <a:ln/>
        </p:spPr>
        <p:txBody>
          <a:bodyPr wrap="square" lIns="0" tIns="0" rIns="0" bIns="0" rtlCol="0" anchor="ctr">
            <a:normAutofit fontScale="9250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10" b="1" i="0" u="none" strike="noStrike" kern="1200" cap="none" spc="0" normalizeH="0" baseline="0" noProof="0" dirty="0">
                <a:ln>
                  <a:noFill/>
                </a:ln>
                <a:solidFill>
                  <a:srgbClr val="08758A"/>
                </a:solidFill>
                <a:effectLst/>
                <a:uLnTx/>
                <a:uFillTx/>
                <a:latin typeface="Aptos" pitchFamily="34" charset="0"/>
                <a:ea typeface="Aptos" pitchFamily="34" charset="-122"/>
                <a:cs typeface="Aptos" pitchFamily="34" charset="-120"/>
              </a:rPr>
              <a:t>Dernier contrôle documenté : février 2020, avec sac stable à 92 mm — puis rupture de suivi post-Covid.</a:t>
            </a:r>
            <a:endParaRPr kumimoji="0" lang="en-US" sz="1410" b="0" i="0" u="none" strike="noStrike" kern="1200" cap="none" spc="0" normalizeH="0" baseline="0" noProof="0" dirty="0">
              <a:ln>
                <a:noFill/>
              </a:ln>
              <a:solidFill>
                <a:prstClr val="black"/>
              </a:solidFill>
              <a:effectLst/>
              <a:uLnTx/>
              <a:uFillTx/>
              <a:latin typeface="Aptos"/>
              <a:ea typeface="+mn-ea"/>
              <a:cs typeface="+mn-cs"/>
            </a:endParaRPr>
          </a:p>
        </p:txBody>
      </p:sp>
      <p:sp>
        <p:nvSpPr>
          <p:cNvPr id="63" name="Shape 61"/>
          <p:cNvSpPr/>
          <p:nvPr/>
        </p:nvSpPr>
        <p:spPr>
          <a:xfrm>
            <a:off x="502920" y="6565392"/>
            <a:ext cx="11247120" cy="0"/>
          </a:xfrm>
          <a:prstGeom prst="line">
            <a:avLst/>
          </a:prstGeom>
          <a:noFill/>
          <a:ln w="12700">
            <a:solidFill>
              <a:srgbClr val="D5E3E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a:ea typeface="+mn-ea"/>
              <a:cs typeface="+mn-cs"/>
            </a:endParaRPr>
          </a:p>
        </p:txBody>
      </p:sp>
      <p:sp>
        <p:nvSpPr>
          <p:cNvPr id="65" name="Text 63"/>
          <p:cNvSpPr/>
          <p:nvPr/>
        </p:nvSpPr>
        <p:spPr>
          <a:xfrm>
            <a:off x="11448288" y="6656832"/>
            <a:ext cx="164592" cy="109728"/>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720" b="0" i="0" u="none" strike="noStrike" kern="1200" cap="none" spc="0" normalizeH="0" baseline="0" noProof="0" dirty="0">
                <a:ln>
                  <a:noFill/>
                </a:ln>
                <a:solidFill>
                  <a:srgbClr val="8996A3"/>
                </a:solidFill>
                <a:effectLst/>
                <a:uLnTx/>
                <a:uFillTx/>
                <a:latin typeface="Aptos" pitchFamily="34" charset="0"/>
                <a:ea typeface="Aptos" pitchFamily="34" charset="-122"/>
                <a:cs typeface="Aptos" pitchFamily="34" charset="-120"/>
              </a:rPr>
              <a:t>1</a:t>
            </a:r>
            <a:endParaRPr kumimoji="0" lang="en-US" sz="720" b="0" i="0" u="none" strike="noStrike" kern="1200" cap="none" spc="0" normalizeH="0" baseline="0" noProof="0" dirty="0">
              <a:ln>
                <a:noFill/>
              </a:ln>
              <a:solidFill>
                <a:prstClr val="black"/>
              </a:solidFill>
              <a:effectLst/>
              <a:uLnTx/>
              <a:uFillTx/>
              <a:latin typeface="Aptos"/>
              <a:ea typeface="+mn-ea"/>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1695" cy="91440"/>
          </a:xfrm>
          <a:prstGeom prst="rect">
            <a:avLst/>
          </a:prstGeom>
          <a:solidFill>
            <a:srgbClr val="087E95"/>
          </a:solidFill>
          <a:ln w="12700">
            <a:solidFill>
              <a:srgbClr val="087E95">
                <a:alpha val="0"/>
              </a:srgbClr>
            </a:solidFill>
            <a:prstDash val="solid"/>
          </a:ln>
        </p:spPr>
        <p:txBody>
          <a:bodyPr/>
          <a:lstStyle/>
          <a:p>
            <a:endParaRPr lang="fr-FR"/>
          </a:p>
        </p:txBody>
      </p:sp>
      <p:sp>
        <p:nvSpPr>
          <p:cNvPr id="3" name="Text 1"/>
          <p:cNvSpPr/>
          <p:nvPr/>
        </p:nvSpPr>
        <p:spPr>
          <a:xfrm>
            <a:off x="502920" y="402336"/>
            <a:ext cx="10881360" cy="429768"/>
          </a:xfrm>
          <a:prstGeom prst="rect">
            <a:avLst/>
          </a:prstGeom>
          <a:noFill/>
          <a:ln/>
        </p:spPr>
        <p:txBody>
          <a:bodyPr wrap="square" lIns="0" tIns="0" rIns="0" bIns="0" rtlCol="0" anchor="ctr">
            <a:normAutofit/>
          </a:bodyPr>
          <a:lstStyle/>
          <a:p>
            <a:pPr marL="0" indent="0" algn="l">
              <a:buNone/>
            </a:pPr>
            <a:r>
              <a:rPr lang="en-US" sz="2600" b="1" dirty="0">
                <a:solidFill>
                  <a:srgbClr val="17324D"/>
                </a:solidFill>
                <a:latin typeface="Aptos Display" pitchFamily="34" charset="0"/>
                <a:ea typeface="Aptos Display" pitchFamily="34" charset="-122"/>
                <a:cs typeface="Aptos Display" pitchFamily="34" charset="-120"/>
              </a:rPr>
              <a:t>Juin 2026 — retour dans le parcours vasculaire</a:t>
            </a:r>
            <a:endParaRPr lang="en-US" sz="2600" dirty="0"/>
          </a:p>
        </p:txBody>
      </p:sp>
      <p:sp>
        <p:nvSpPr>
          <p:cNvPr id="4" name="Text 2"/>
          <p:cNvSpPr/>
          <p:nvPr/>
        </p:nvSpPr>
        <p:spPr>
          <a:xfrm>
            <a:off x="512064" y="950976"/>
            <a:ext cx="9052560" cy="256032"/>
          </a:xfrm>
          <a:prstGeom prst="rect">
            <a:avLst/>
          </a:prstGeom>
          <a:noFill/>
          <a:ln/>
        </p:spPr>
        <p:txBody>
          <a:bodyPr wrap="square" lIns="0" tIns="0" rIns="0" bIns="0" rtlCol="0" anchor="ctr">
            <a:normAutofit/>
          </a:bodyPr>
          <a:lstStyle/>
          <a:p>
            <a:pPr marL="0" indent="0" algn="l">
              <a:buNone/>
            </a:pPr>
            <a:r>
              <a:rPr lang="en-US" sz="1150" dirty="0">
                <a:solidFill>
                  <a:srgbClr val="6D7E90"/>
                </a:solidFill>
                <a:latin typeface="Aptos" pitchFamily="34" charset="0"/>
                <a:ea typeface="Aptos" pitchFamily="34" charset="-122"/>
                <a:cs typeface="Aptos" pitchFamily="34" charset="-120"/>
              </a:rPr>
              <a:t>Anévrisme redevenu symptomatique après plusieurs années sans surveillance</a:t>
            </a:r>
            <a:endParaRPr lang="en-US" sz="1150" dirty="0"/>
          </a:p>
        </p:txBody>
      </p:sp>
      <p:sp>
        <p:nvSpPr>
          <p:cNvPr id="5" name="Shape 3"/>
          <p:cNvSpPr/>
          <p:nvPr/>
        </p:nvSpPr>
        <p:spPr>
          <a:xfrm>
            <a:off x="512064" y="1261872"/>
            <a:ext cx="1234440" cy="0"/>
          </a:xfrm>
          <a:prstGeom prst="line">
            <a:avLst/>
          </a:prstGeom>
          <a:noFill/>
          <a:ln w="30480">
            <a:solidFill>
              <a:srgbClr val="087E95"/>
            </a:solidFill>
            <a:prstDash val="solid"/>
          </a:ln>
        </p:spPr>
        <p:txBody>
          <a:bodyPr/>
          <a:lstStyle/>
          <a:p>
            <a:endParaRPr lang="fr-FR"/>
          </a:p>
        </p:txBody>
      </p:sp>
      <p:sp>
        <p:nvSpPr>
          <p:cNvPr id="6" name="Shape 4"/>
          <p:cNvSpPr/>
          <p:nvPr/>
        </p:nvSpPr>
        <p:spPr>
          <a:xfrm>
            <a:off x="1737360" y="1261872"/>
            <a:ext cx="10012680" cy="0"/>
          </a:xfrm>
          <a:prstGeom prst="line">
            <a:avLst/>
          </a:prstGeom>
          <a:noFill/>
          <a:ln w="10160">
            <a:solidFill>
              <a:srgbClr val="C8D8E0"/>
            </a:solidFill>
            <a:prstDash val="solid"/>
          </a:ln>
        </p:spPr>
        <p:txBody>
          <a:bodyPr/>
          <a:lstStyle/>
          <a:p>
            <a:endParaRPr lang="fr-FR"/>
          </a:p>
        </p:txBody>
      </p:sp>
      <p:sp>
        <p:nvSpPr>
          <p:cNvPr id="7" name="Shape 5"/>
          <p:cNvSpPr/>
          <p:nvPr/>
        </p:nvSpPr>
        <p:spPr>
          <a:xfrm>
            <a:off x="512064" y="1554480"/>
            <a:ext cx="5577840" cy="3246120"/>
          </a:xfrm>
          <a:prstGeom prst="roundRect">
            <a:avLst>
              <a:gd name="adj" fmla="val 3380"/>
            </a:avLst>
          </a:prstGeom>
          <a:solidFill>
            <a:srgbClr val="FFFFFF"/>
          </a:solidFill>
          <a:ln w="12700">
            <a:solidFill>
              <a:srgbClr val="C8D8E0"/>
            </a:solidFill>
            <a:prstDash val="solid"/>
          </a:ln>
        </p:spPr>
        <p:txBody>
          <a:bodyPr/>
          <a:lstStyle/>
          <a:p>
            <a:endParaRPr lang="fr-FR"/>
          </a:p>
        </p:txBody>
      </p:sp>
      <p:sp>
        <p:nvSpPr>
          <p:cNvPr id="8" name="Shape 6"/>
          <p:cNvSpPr/>
          <p:nvPr/>
        </p:nvSpPr>
        <p:spPr>
          <a:xfrm>
            <a:off x="512064" y="1554480"/>
            <a:ext cx="5577840" cy="475488"/>
          </a:xfrm>
          <a:prstGeom prst="rect">
            <a:avLst/>
          </a:prstGeom>
          <a:solidFill>
            <a:srgbClr val="F1FAFC"/>
          </a:solidFill>
          <a:ln w="12700">
            <a:solidFill>
              <a:srgbClr val="F1FAFC">
                <a:alpha val="0"/>
              </a:srgbClr>
            </a:solidFill>
            <a:prstDash val="solid"/>
          </a:ln>
        </p:spPr>
        <p:txBody>
          <a:bodyPr/>
          <a:lstStyle/>
          <a:p>
            <a:endParaRPr lang="fr-FR"/>
          </a:p>
        </p:txBody>
      </p:sp>
      <p:sp>
        <p:nvSpPr>
          <p:cNvPr id="9" name="Shape 7"/>
          <p:cNvSpPr/>
          <p:nvPr/>
        </p:nvSpPr>
        <p:spPr>
          <a:xfrm>
            <a:off x="512064" y="2029968"/>
            <a:ext cx="64008" cy="2770632"/>
          </a:xfrm>
          <a:prstGeom prst="rect">
            <a:avLst/>
          </a:prstGeom>
          <a:solidFill>
            <a:srgbClr val="087E95"/>
          </a:solidFill>
          <a:ln w="12700">
            <a:solidFill>
              <a:srgbClr val="087E95">
                <a:alpha val="0"/>
              </a:srgbClr>
            </a:solidFill>
            <a:prstDash val="solid"/>
          </a:ln>
        </p:spPr>
        <p:txBody>
          <a:bodyPr/>
          <a:lstStyle/>
          <a:p>
            <a:endParaRPr lang="fr-FR"/>
          </a:p>
        </p:txBody>
      </p:sp>
      <p:sp>
        <p:nvSpPr>
          <p:cNvPr id="10" name="Text 8"/>
          <p:cNvSpPr/>
          <p:nvPr/>
        </p:nvSpPr>
        <p:spPr>
          <a:xfrm>
            <a:off x="758952" y="1682496"/>
            <a:ext cx="5074920" cy="237744"/>
          </a:xfrm>
          <a:prstGeom prst="rect">
            <a:avLst/>
          </a:prstGeom>
          <a:noFill/>
          <a:ln/>
        </p:spPr>
        <p:txBody>
          <a:bodyPr wrap="square" lIns="0" tIns="0" rIns="0" bIns="0" rtlCol="0" anchor="ctr">
            <a:normAutofit lnSpcReduction="10000"/>
          </a:bodyPr>
          <a:lstStyle/>
          <a:p>
            <a:pPr marL="0" indent="0" algn="l">
              <a:buNone/>
            </a:pPr>
            <a:r>
              <a:rPr lang="en-US" sz="1650" b="1" dirty="0">
                <a:solidFill>
                  <a:srgbClr val="006E85"/>
                </a:solidFill>
                <a:latin typeface="Aptos" pitchFamily="34" charset="0"/>
                <a:ea typeface="Aptos" pitchFamily="34" charset="-122"/>
                <a:cs typeface="Aptos" pitchFamily="34" charset="-120"/>
              </a:rPr>
              <a:t>Symptomatologie</a:t>
            </a:r>
            <a:endParaRPr lang="en-US" sz="1650" dirty="0"/>
          </a:p>
        </p:txBody>
      </p:sp>
      <p:sp>
        <p:nvSpPr>
          <p:cNvPr id="11" name="Text 9"/>
          <p:cNvSpPr/>
          <p:nvPr/>
        </p:nvSpPr>
        <p:spPr>
          <a:xfrm>
            <a:off x="4398264" y="1691640"/>
            <a:ext cx="1417320" cy="228600"/>
          </a:xfrm>
          <a:prstGeom prst="rect">
            <a:avLst/>
          </a:prstGeom>
          <a:noFill/>
          <a:ln/>
        </p:spPr>
        <p:txBody>
          <a:bodyPr wrap="square" lIns="0" tIns="0" rIns="0" bIns="0" rtlCol="0" anchor="ctr">
            <a:normAutofit/>
          </a:bodyPr>
          <a:lstStyle/>
          <a:p>
            <a:pPr marL="0" indent="0" algn="r">
              <a:buNone/>
            </a:pPr>
            <a:r>
              <a:rPr lang="en-US" sz="930" b="1" dirty="0">
                <a:solidFill>
                  <a:srgbClr val="6D7E90"/>
                </a:solidFill>
                <a:latin typeface="Aptos" pitchFamily="34" charset="0"/>
                <a:ea typeface="Aptos" pitchFamily="34" charset="-122"/>
                <a:cs typeface="Aptos" pitchFamily="34" charset="-120"/>
              </a:rPr>
              <a:t>signal d’appel</a:t>
            </a:r>
            <a:endParaRPr lang="en-US" sz="930" dirty="0"/>
          </a:p>
        </p:txBody>
      </p:sp>
      <p:sp>
        <p:nvSpPr>
          <p:cNvPr id="12" name="Shape 10"/>
          <p:cNvSpPr/>
          <p:nvPr/>
        </p:nvSpPr>
        <p:spPr>
          <a:xfrm>
            <a:off x="868680" y="2313432"/>
            <a:ext cx="73152" cy="73152"/>
          </a:xfrm>
          <a:prstGeom prst="ellipse">
            <a:avLst/>
          </a:prstGeom>
          <a:solidFill>
            <a:srgbClr val="087E95"/>
          </a:solidFill>
          <a:ln w="12700">
            <a:solidFill>
              <a:srgbClr val="087E95">
                <a:alpha val="0"/>
              </a:srgbClr>
            </a:solidFill>
            <a:prstDash val="solid"/>
          </a:ln>
        </p:spPr>
        <p:txBody>
          <a:bodyPr/>
          <a:lstStyle/>
          <a:p>
            <a:endParaRPr lang="fr-FR"/>
          </a:p>
        </p:txBody>
      </p:sp>
      <p:sp>
        <p:nvSpPr>
          <p:cNvPr id="13" name="Text 11"/>
          <p:cNvSpPr/>
          <p:nvPr/>
        </p:nvSpPr>
        <p:spPr>
          <a:xfrm>
            <a:off x="1069848" y="2212848"/>
            <a:ext cx="4690872" cy="566928"/>
          </a:xfrm>
          <a:prstGeom prst="rect">
            <a:avLst/>
          </a:prstGeom>
          <a:noFill/>
          <a:ln/>
        </p:spPr>
        <p:txBody>
          <a:bodyPr wrap="square" lIns="0" tIns="0" rIns="0" bIns="0" rtlCol="0" anchor="t">
            <a:normAutofit/>
          </a:bodyPr>
          <a:lstStyle/>
          <a:p>
            <a:pPr marL="0" indent="0" algn="l">
              <a:buNone/>
            </a:pPr>
            <a:r>
              <a:rPr lang="en-US" sz="1620" dirty="0">
                <a:solidFill>
                  <a:srgbClr val="17324D"/>
                </a:solidFill>
                <a:latin typeface="Aptos" pitchFamily="34" charset="0"/>
                <a:ea typeface="Aptos" pitchFamily="34" charset="-122"/>
                <a:cs typeface="Aptos" pitchFamily="34" charset="-120"/>
              </a:rPr>
              <a:t>Douleurs abdominales et lombaires</a:t>
            </a:r>
            <a:endParaRPr lang="en-US" sz="1620" dirty="0"/>
          </a:p>
          <a:p>
            <a:pPr marL="0" indent="0" algn="l">
              <a:buNone/>
            </a:pPr>
            <a:r>
              <a:rPr lang="en-US" sz="1620" dirty="0">
                <a:solidFill>
                  <a:srgbClr val="17324D"/>
                </a:solidFill>
                <a:latin typeface="Aptos" pitchFamily="34" charset="0"/>
                <a:ea typeface="Aptos" pitchFamily="34" charset="-122"/>
                <a:cs typeface="Aptos" pitchFamily="34" charset="-120"/>
              </a:rPr>
              <a:t>depuis plusieurs semaines</a:t>
            </a:r>
            <a:endParaRPr lang="en-US" sz="1620" dirty="0"/>
          </a:p>
        </p:txBody>
      </p:sp>
      <p:sp>
        <p:nvSpPr>
          <p:cNvPr id="14" name="Shape 12"/>
          <p:cNvSpPr/>
          <p:nvPr/>
        </p:nvSpPr>
        <p:spPr>
          <a:xfrm>
            <a:off x="868680" y="3163824"/>
            <a:ext cx="73152" cy="73152"/>
          </a:xfrm>
          <a:prstGeom prst="ellipse">
            <a:avLst/>
          </a:prstGeom>
          <a:solidFill>
            <a:srgbClr val="087E95"/>
          </a:solidFill>
          <a:ln w="12700">
            <a:solidFill>
              <a:srgbClr val="087E95">
                <a:alpha val="0"/>
              </a:srgbClr>
            </a:solidFill>
            <a:prstDash val="solid"/>
          </a:ln>
        </p:spPr>
        <p:txBody>
          <a:bodyPr/>
          <a:lstStyle/>
          <a:p>
            <a:endParaRPr lang="fr-FR"/>
          </a:p>
        </p:txBody>
      </p:sp>
      <p:sp>
        <p:nvSpPr>
          <p:cNvPr id="15" name="Text 13"/>
          <p:cNvSpPr/>
          <p:nvPr/>
        </p:nvSpPr>
        <p:spPr>
          <a:xfrm>
            <a:off x="1069848" y="3063240"/>
            <a:ext cx="4690872" cy="530352"/>
          </a:xfrm>
          <a:prstGeom prst="rect">
            <a:avLst/>
          </a:prstGeom>
          <a:noFill/>
          <a:ln/>
        </p:spPr>
        <p:txBody>
          <a:bodyPr wrap="square" lIns="0" tIns="0" rIns="0" bIns="0" rtlCol="0" anchor="t">
            <a:normAutofit/>
          </a:bodyPr>
          <a:lstStyle/>
          <a:p>
            <a:pPr marL="0" indent="0" algn="l">
              <a:buNone/>
            </a:pPr>
            <a:r>
              <a:rPr lang="en-US" sz="1620" dirty="0">
                <a:solidFill>
                  <a:srgbClr val="17324D"/>
                </a:solidFill>
                <a:latin typeface="Aptos" pitchFamily="34" charset="0"/>
                <a:ea typeface="Aptos" pitchFamily="34" charset="-122"/>
                <a:cs typeface="Aptos" pitchFamily="34" charset="-120"/>
              </a:rPr>
              <a:t>Retentissement important</a:t>
            </a:r>
            <a:endParaRPr lang="en-US" sz="1620" dirty="0"/>
          </a:p>
          <a:p>
            <a:pPr marL="0" indent="0" algn="l">
              <a:buNone/>
            </a:pPr>
            <a:r>
              <a:rPr lang="en-US" sz="1620" dirty="0">
                <a:solidFill>
                  <a:srgbClr val="17324D"/>
                </a:solidFill>
                <a:latin typeface="Aptos" pitchFamily="34" charset="0"/>
                <a:ea typeface="Aptos" pitchFamily="34" charset="-122"/>
                <a:cs typeface="Aptos" pitchFamily="34" charset="-120"/>
              </a:rPr>
              <a:t>sur la qualité de vie</a:t>
            </a:r>
            <a:endParaRPr lang="en-US" sz="1620" dirty="0"/>
          </a:p>
        </p:txBody>
      </p:sp>
      <p:sp>
        <p:nvSpPr>
          <p:cNvPr id="16" name="Shape 14"/>
          <p:cNvSpPr/>
          <p:nvPr/>
        </p:nvSpPr>
        <p:spPr>
          <a:xfrm>
            <a:off x="786384" y="3858768"/>
            <a:ext cx="4983480" cy="566928"/>
          </a:xfrm>
          <a:prstGeom prst="roundRect">
            <a:avLst>
              <a:gd name="adj" fmla="val 17742"/>
            </a:avLst>
          </a:prstGeom>
          <a:solidFill>
            <a:srgbClr val="E6F4F7"/>
          </a:solidFill>
          <a:ln w="12700">
            <a:solidFill>
              <a:srgbClr val="E6F4F7">
                <a:alpha val="0"/>
              </a:srgbClr>
            </a:solidFill>
            <a:prstDash val="solid"/>
          </a:ln>
        </p:spPr>
        <p:txBody>
          <a:bodyPr/>
          <a:lstStyle/>
          <a:p>
            <a:endParaRPr lang="fr-FR"/>
          </a:p>
        </p:txBody>
      </p:sp>
      <p:sp>
        <p:nvSpPr>
          <p:cNvPr id="17" name="Text 15"/>
          <p:cNvSpPr/>
          <p:nvPr/>
        </p:nvSpPr>
        <p:spPr>
          <a:xfrm>
            <a:off x="987552" y="3995928"/>
            <a:ext cx="4572000" cy="274320"/>
          </a:xfrm>
          <a:prstGeom prst="rect">
            <a:avLst/>
          </a:prstGeom>
          <a:noFill/>
          <a:ln/>
        </p:spPr>
        <p:txBody>
          <a:bodyPr wrap="square" lIns="0" tIns="0" rIns="0" bIns="0" rtlCol="0" anchor="ctr">
            <a:normAutofit/>
          </a:bodyPr>
          <a:lstStyle/>
          <a:p>
            <a:pPr marL="0" indent="0" algn="l">
              <a:buNone/>
            </a:pPr>
            <a:r>
              <a:rPr lang="en-US" sz="1520" b="1" dirty="0">
                <a:solidFill>
                  <a:srgbClr val="006E85"/>
                </a:solidFill>
                <a:latin typeface="Aptos" pitchFamily="34" charset="0"/>
                <a:ea typeface="Aptos" pitchFamily="34" charset="-122"/>
                <a:cs typeface="Aptos" pitchFamily="34" charset="-120"/>
              </a:rPr>
              <a:t>Ne peut plus s’occuper de son jardin</a:t>
            </a:r>
            <a:endParaRPr lang="en-US" sz="1520" dirty="0"/>
          </a:p>
        </p:txBody>
      </p:sp>
      <p:sp>
        <p:nvSpPr>
          <p:cNvPr id="18" name="Shape 16"/>
          <p:cNvSpPr/>
          <p:nvPr/>
        </p:nvSpPr>
        <p:spPr>
          <a:xfrm>
            <a:off x="6345936" y="1554480"/>
            <a:ext cx="5330952" cy="3246120"/>
          </a:xfrm>
          <a:prstGeom prst="roundRect">
            <a:avLst>
              <a:gd name="adj" fmla="val 3380"/>
            </a:avLst>
          </a:prstGeom>
          <a:solidFill>
            <a:srgbClr val="FFFFFF"/>
          </a:solidFill>
          <a:ln w="12700">
            <a:solidFill>
              <a:srgbClr val="C8D8E0"/>
            </a:solidFill>
            <a:prstDash val="solid"/>
          </a:ln>
        </p:spPr>
        <p:txBody>
          <a:bodyPr/>
          <a:lstStyle/>
          <a:p>
            <a:endParaRPr lang="fr-FR"/>
          </a:p>
        </p:txBody>
      </p:sp>
      <p:sp>
        <p:nvSpPr>
          <p:cNvPr id="19" name="Shape 17"/>
          <p:cNvSpPr/>
          <p:nvPr/>
        </p:nvSpPr>
        <p:spPr>
          <a:xfrm>
            <a:off x="6345936" y="1554480"/>
            <a:ext cx="5330952" cy="475488"/>
          </a:xfrm>
          <a:prstGeom prst="rect">
            <a:avLst/>
          </a:prstGeom>
          <a:solidFill>
            <a:srgbClr val="F1FAFC"/>
          </a:solidFill>
          <a:ln w="12700">
            <a:solidFill>
              <a:srgbClr val="F1FAFC">
                <a:alpha val="0"/>
              </a:srgbClr>
            </a:solidFill>
            <a:prstDash val="solid"/>
          </a:ln>
        </p:spPr>
        <p:txBody>
          <a:bodyPr/>
          <a:lstStyle/>
          <a:p>
            <a:endParaRPr lang="fr-FR"/>
          </a:p>
        </p:txBody>
      </p:sp>
      <p:sp>
        <p:nvSpPr>
          <p:cNvPr id="20" name="Shape 18"/>
          <p:cNvSpPr/>
          <p:nvPr/>
        </p:nvSpPr>
        <p:spPr>
          <a:xfrm>
            <a:off x="6345936" y="2029968"/>
            <a:ext cx="64008" cy="2770632"/>
          </a:xfrm>
          <a:prstGeom prst="rect">
            <a:avLst/>
          </a:prstGeom>
          <a:solidFill>
            <a:srgbClr val="087E95"/>
          </a:solidFill>
          <a:ln w="12700">
            <a:solidFill>
              <a:srgbClr val="087E95">
                <a:alpha val="0"/>
              </a:srgbClr>
            </a:solidFill>
            <a:prstDash val="solid"/>
          </a:ln>
        </p:spPr>
        <p:txBody>
          <a:bodyPr/>
          <a:lstStyle/>
          <a:p>
            <a:endParaRPr lang="fr-FR"/>
          </a:p>
        </p:txBody>
      </p:sp>
      <p:sp>
        <p:nvSpPr>
          <p:cNvPr id="21" name="Text 19"/>
          <p:cNvSpPr/>
          <p:nvPr/>
        </p:nvSpPr>
        <p:spPr>
          <a:xfrm>
            <a:off x="6592824" y="1682496"/>
            <a:ext cx="4828032" cy="237744"/>
          </a:xfrm>
          <a:prstGeom prst="rect">
            <a:avLst/>
          </a:prstGeom>
          <a:noFill/>
          <a:ln/>
        </p:spPr>
        <p:txBody>
          <a:bodyPr wrap="square" lIns="0" tIns="0" rIns="0" bIns="0" rtlCol="0" anchor="ctr">
            <a:normAutofit lnSpcReduction="10000"/>
          </a:bodyPr>
          <a:lstStyle/>
          <a:p>
            <a:pPr marL="0" indent="0" algn="l">
              <a:buNone/>
            </a:pPr>
            <a:r>
              <a:rPr lang="en-US" sz="1650" b="1" dirty="0">
                <a:solidFill>
                  <a:srgbClr val="006E85"/>
                </a:solidFill>
                <a:latin typeface="Aptos" pitchFamily="34" charset="0"/>
                <a:ea typeface="Aptos" pitchFamily="34" charset="-122"/>
                <a:cs typeface="Aptos" pitchFamily="34" charset="-120"/>
              </a:rPr>
              <a:t>Contexte récent</a:t>
            </a:r>
            <a:endParaRPr lang="en-US" sz="1650" dirty="0"/>
          </a:p>
        </p:txBody>
      </p:sp>
      <p:sp>
        <p:nvSpPr>
          <p:cNvPr id="22" name="Text 20"/>
          <p:cNvSpPr/>
          <p:nvPr/>
        </p:nvSpPr>
        <p:spPr>
          <a:xfrm>
            <a:off x="9985248" y="1691640"/>
            <a:ext cx="1417320" cy="228600"/>
          </a:xfrm>
          <a:prstGeom prst="rect">
            <a:avLst/>
          </a:prstGeom>
          <a:noFill/>
          <a:ln/>
        </p:spPr>
        <p:txBody>
          <a:bodyPr wrap="square" lIns="0" tIns="0" rIns="0" bIns="0" rtlCol="0" anchor="ctr">
            <a:normAutofit/>
          </a:bodyPr>
          <a:lstStyle/>
          <a:p>
            <a:pPr marL="0" indent="0" algn="r">
              <a:buNone/>
            </a:pPr>
            <a:r>
              <a:rPr lang="en-US" sz="930" b="1" dirty="0">
                <a:solidFill>
                  <a:srgbClr val="6D7E90"/>
                </a:solidFill>
                <a:latin typeface="Aptos" pitchFamily="34" charset="0"/>
                <a:ea typeface="Aptos" pitchFamily="34" charset="-122"/>
                <a:cs typeface="Aptos" pitchFamily="34" charset="-120"/>
              </a:rPr>
              <a:t>fragilité associée</a:t>
            </a:r>
            <a:endParaRPr lang="en-US" sz="930" dirty="0"/>
          </a:p>
        </p:txBody>
      </p:sp>
      <p:sp>
        <p:nvSpPr>
          <p:cNvPr id="23" name="Shape 21"/>
          <p:cNvSpPr/>
          <p:nvPr/>
        </p:nvSpPr>
        <p:spPr>
          <a:xfrm>
            <a:off x="6711696" y="2313432"/>
            <a:ext cx="73152" cy="73152"/>
          </a:xfrm>
          <a:prstGeom prst="ellipse">
            <a:avLst/>
          </a:prstGeom>
          <a:solidFill>
            <a:srgbClr val="B05E42"/>
          </a:solidFill>
          <a:ln w="12700">
            <a:solidFill>
              <a:srgbClr val="B05E42">
                <a:alpha val="0"/>
              </a:srgbClr>
            </a:solidFill>
            <a:prstDash val="solid"/>
          </a:ln>
        </p:spPr>
        <p:txBody>
          <a:bodyPr/>
          <a:lstStyle/>
          <a:p>
            <a:endParaRPr lang="fr-FR"/>
          </a:p>
        </p:txBody>
      </p:sp>
      <p:sp>
        <p:nvSpPr>
          <p:cNvPr id="24" name="Text 22"/>
          <p:cNvSpPr/>
          <p:nvPr/>
        </p:nvSpPr>
        <p:spPr>
          <a:xfrm>
            <a:off x="6912864" y="2212848"/>
            <a:ext cx="4370832" cy="566928"/>
          </a:xfrm>
          <a:prstGeom prst="rect">
            <a:avLst/>
          </a:prstGeom>
          <a:noFill/>
          <a:ln/>
        </p:spPr>
        <p:txBody>
          <a:bodyPr wrap="square" lIns="0" tIns="0" rIns="0" bIns="0" rtlCol="0" anchor="t">
            <a:normAutofit/>
          </a:bodyPr>
          <a:lstStyle/>
          <a:p>
            <a:pPr marL="0" indent="0" algn="l">
              <a:buNone/>
            </a:pPr>
            <a:r>
              <a:rPr lang="en-US" sz="1560" dirty="0">
                <a:solidFill>
                  <a:srgbClr val="17324D"/>
                </a:solidFill>
                <a:latin typeface="Aptos" pitchFamily="34" charset="0"/>
                <a:ea typeface="Aptos" pitchFamily="34" charset="-122"/>
                <a:cs typeface="Aptos" pitchFamily="34" charset="-120"/>
              </a:rPr>
              <a:t>Deux hospitalisations pour</a:t>
            </a:r>
            <a:endParaRPr lang="en-US" sz="1560" dirty="0"/>
          </a:p>
          <a:p>
            <a:pPr marL="0" indent="0" algn="l">
              <a:buNone/>
            </a:pPr>
            <a:r>
              <a:rPr lang="en-US" sz="1560" dirty="0">
                <a:solidFill>
                  <a:srgbClr val="17324D"/>
                </a:solidFill>
                <a:latin typeface="Aptos" pitchFamily="34" charset="0"/>
                <a:ea typeface="Aptos" pitchFamily="34" charset="-122"/>
                <a:cs typeface="Aptos" pitchFamily="34" charset="-120"/>
              </a:rPr>
              <a:t>déglobulisation inexpliquée</a:t>
            </a:r>
            <a:endParaRPr lang="en-US" sz="1560" dirty="0"/>
          </a:p>
        </p:txBody>
      </p:sp>
      <p:sp>
        <p:nvSpPr>
          <p:cNvPr id="25" name="Shape 23"/>
          <p:cNvSpPr/>
          <p:nvPr/>
        </p:nvSpPr>
        <p:spPr>
          <a:xfrm>
            <a:off x="6656832" y="2926080"/>
            <a:ext cx="4526280" cy="347472"/>
          </a:xfrm>
          <a:prstGeom prst="roundRect">
            <a:avLst>
              <a:gd name="adj" fmla="val 21053"/>
            </a:avLst>
          </a:prstGeom>
          <a:solidFill>
            <a:srgbClr val="F9ECE6"/>
          </a:solidFill>
          <a:ln w="6350">
            <a:solidFill>
              <a:srgbClr val="C8D8E0"/>
            </a:solidFill>
            <a:prstDash val="solid"/>
          </a:ln>
        </p:spPr>
        <p:txBody>
          <a:bodyPr/>
          <a:lstStyle/>
          <a:p>
            <a:endParaRPr lang="fr-FR"/>
          </a:p>
        </p:txBody>
      </p:sp>
      <p:sp>
        <p:nvSpPr>
          <p:cNvPr id="26" name="Text 24"/>
          <p:cNvSpPr/>
          <p:nvPr/>
        </p:nvSpPr>
        <p:spPr>
          <a:xfrm>
            <a:off x="6803136" y="2999232"/>
            <a:ext cx="2331720" cy="201168"/>
          </a:xfrm>
          <a:prstGeom prst="rect">
            <a:avLst/>
          </a:prstGeom>
          <a:noFill/>
          <a:ln/>
        </p:spPr>
        <p:txBody>
          <a:bodyPr wrap="square" lIns="0" tIns="0" rIns="0" bIns="0" rtlCol="0" anchor="ctr">
            <a:normAutofit/>
          </a:bodyPr>
          <a:lstStyle/>
          <a:p>
            <a:pPr marL="0" indent="0" algn="l">
              <a:buNone/>
            </a:pPr>
            <a:r>
              <a:rPr lang="en-US" sz="1180" dirty="0">
                <a:solidFill>
                  <a:srgbClr val="6D7E90"/>
                </a:solidFill>
                <a:latin typeface="Aptos" pitchFamily="34" charset="0"/>
                <a:ea typeface="Aptos" pitchFamily="34" charset="-122"/>
                <a:cs typeface="Aptos" pitchFamily="34" charset="-120"/>
              </a:rPr>
              <a:t>Hémoglobine nadir</a:t>
            </a:r>
            <a:endParaRPr lang="en-US" sz="1180" dirty="0"/>
          </a:p>
        </p:txBody>
      </p:sp>
      <p:sp>
        <p:nvSpPr>
          <p:cNvPr id="27" name="Text 25"/>
          <p:cNvSpPr/>
          <p:nvPr/>
        </p:nvSpPr>
        <p:spPr>
          <a:xfrm>
            <a:off x="9262872" y="2980944"/>
            <a:ext cx="1737360" cy="219456"/>
          </a:xfrm>
          <a:prstGeom prst="rect">
            <a:avLst/>
          </a:prstGeom>
          <a:noFill/>
          <a:ln/>
        </p:spPr>
        <p:txBody>
          <a:bodyPr wrap="square" lIns="0" tIns="0" rIns="0" bIns="0" rtlCol="0" anchor="ctr">
            <a:normAutofit/>
          </a:bodyPr>
          <a:lstStyle/>
          <a:p>
            <a:pPr marL="0" indent="0" algn="r">
              <a:buNone/>
            </a:pPr>
            <a:r>
              <a:rPr lang="en-US" sz="1320" b="1" dirty="0">
                <a:solidFill>
                  <a:srgbClr val="B05E42"/>
                </a:solidFill>
                <a:latin typeface="Aptos" pitchFamily="34" charset="0"/>
                <a:ea typeface="Aptos" pitchFamily="34" charset="-122"/>
                <a:cs typeface="Aptos" pitchFamily="34" charset="-120"/>
              </a:rPr>
              <a:t>7,5 g/dL</a:t>
            </a:r>
            <a:endParaRPr lang="en-US" sz="1320" dirty="0"/>
          </a:p>
        </p:txBody>
      </p:sp>
      <p:sp>
        <p:nvSpPr>
          <p:cNvPr id="28" name="Shape 26"/>
          <p:cNvSpPr/>
          <p:nvPr/>
        </p:nvSpPr>
        <p:spPr>
          <a:xfrm>
            <a:off x="6656832" y="3401568"/>
            <a:ext cx="4526280" cy="347472"/>
          </a:xfrm>
          <a:prstGeom prst="roundRect">
            <a:avLst>
              <a:gd name="adj" fmla="val 21053"/>
            </a:avLst>
          </a:prstGeom>
          <a:solidFill>
            <a:srgbClr val="F6F8FA"/>
          </a:solidFill>
          <a:ln w="6350">
            <a:solidFill>
              <a:srgbClr val="C8D8E0"/>
            </a:solidFill>
            <a:prstDash val="solid"/>
          </a:ln>
        </p:spPr>
        <p:txBody>
          <a:bodyPr/>
          <a:lstStyle/>
          <a:p>
            <a:endParaRPr lang="fr-FR"/>
          </a:p>
        </p:txBody>
      </p:sp>
      <p:sp>
        <p:nvSpPr>
          <p:cNvPr id="29" name="Text 27"/>
          <p:cNvSpPr/>
          <p:nvPr/>
        </p:nvSpPr>
        <p:spPr>
          <a:xfrm>
            <a:off x="6803136" y="3474720"/>
            <a:ext cx="2331720" cy="201168"/>
          </a:xfrm>
          <a:prstGeom prst="rect">
            <a:avLst/>
          </a:prstGeom>
          <a:noFill/>
          <a:ln/>
        </p:spPr>
        <p:txBody>
          <a:bodyPr wrap="square" lIns="0" tIns="0" rIns="0" bIns="0" rtlCol="0" anchor="ctr">
            <a:normAutofit/>
          </a:bodyPr>
          <a:lstStyle/>
          <a:p>
            <a:pPr marL="0" indent="0" algn="l">
              <a:buNone/>
            </a:pPr>
            <a:r>
              <a:rPr lang="en-US" sz="1180" dirty="0">
                <a:solidFill>
                  <a:srgbClr val="6D7E90"/>
                </a:solidFill>
                <a:latin typeface="Aptos" pitchFamily="34" charset="0"/>
                <a:ea typeface="Aptos" pitchFamily="34" charset="-122"/>
                <a:cs typeface="Aptos" pitchFamily="34" charset="-120"/>
              </a:rPr>
              <a:t>Transfusion</a:t>
            </a:r>
            <a:endParaRPr lang="en-US" sz="1180" dirty="0"/>
          </a:p>
        </p:txBody>
      </p:sp>
      <p:sp>
        <p:nvSpPr>
          <p:cNvPr id="30" name="Text 28"/>
          <p:cNvSpPr/>
          <p:nvPr/>
        </p:nvSpPr>
        <p:spPr>
          <a:xfrm>
            <a:off x="9262872" y="3456432"/>
            <a:ext cx="1737360" cy="219456"/>
          </a:xfrm>
          <a:prstGeom prst="rect">
            <a:avLst/>
          </a:prstGeom>
          <a:noFill/>
          <a:ln/>
        </p:spPr>
        <p:txBody>
          <a:bodyPr wrap="square" lIns="0" tIns="0" rIns="0" bIns="0" rtlCol="0" anchor="ctr">
            <a:normAutofit/>
          </a:bodyPr>
          <a:lstStyle/>
          <a:p>
            <a:pPr marL="0" indent="0" algn="r">
              <a:buNone/>
            </a:pPr>
            <a:r>
              <a:rPr lang="en-US" sz="1320" b="1" dirty="0">
                <a:solidFill>
                  <a:srgbClr val="17324D"/>
                </a:solidFill>
                <a:latin typeface="Aptos" pitchFamily="34" charset="0"/>
                <a:ea typeface="Aptos" pitchFamily="34" charset="-122"/>
                <a:cs typeface="Aptos" pitchFamily="34" charset="-120"/>
              </a:rPr>
              <a:t>mars 2026</a:t>
            </a:r>
            <a:endParaRPr lang="en-US" sz="1320" dirty="0"/>
          </a:p>
        </p:txBody>
      </p:sp>
      <p:sp>
        <p:nvSpPr>
          <p:cNvPr id="31" name="Shape 29"/>
          <p:cNvSpPr/>
          <p:nvPr/>
        </p:nvSpPr>
        <p:spPr>
          <a:xfrm>
            <a:off x="6656832" y="3877056"/>
            <a:ext cx="4526280" cy="347472"/>
          </a:xfrm>
          <a:prstGeom prst="roundRect">
            <a:avLst>
              <a:gd name="adj" fmla="val 21053"/>
            </a:avLst>
          </a:prstGeom>
          <a:solidFill>
            <a:srgbClr val="F6F8FA"/>
          </a:solidFill>
          <a:ln w="6350">
            <a:solidFill>
              <a:srgbClr val="C8D8E0"/>
            </a:solidFill>
            <a:prstDash val="solid"/>
          </a:ln>
        </p:spPr>
        <p:txBody>
          <a:bodyPr/>
          <a:lstStyle/>
          <a:p>
            <a:endParaRPr lang="fr-FR"/>
          </a:p>
        </p:txBody>
      </p:sp>
      <p:sp>
        <p:nvSpPr>
          <p:cNvPr id="32" name="Text 30"/>
          <p:cNvSpPr/>
          <p:nvPr/>
        </p:nvSpPr>
        <p:spPr>
          <a:xfrm>
            <a:off x="6803136" y="3950208"/>
            <a:ext cx="2331720" cy="201168"/>
          </a:xfrm>
          <a:prstGeom prst="rect">
            <a:avLst/>
          </a:prstGeom>
          <a:noFill/>
          <a:ln/>
        </p:spPr>
        <p:txBody>
          <a:bodyPr wrap="square" lIns="0" tIns="0" rIns="0" bIns="0" rtlCol="0" anchor="ctr">
            <a:normAutofit/>
          </a:bodyPr>
          <a:lstStyle/>
          <a:p>
            <a:pPr marL="0" indent="0" algn="l">
              <a:buNone/>
            </a:pPr>
            <a:r>
              <a:rPr lang="en-US" sz="1180" dirty="0">
                <a:solidFill>
                  <a:srgbClr val="6D7E90"/>
                </a:solidFill>
                <a:latin typeface="Aptos" pitchFamily="34" charset="0"/>
                <a:ea typeface="Aptos" pitchFamily="34" charset="-122"/>
                <a:cs typeface="Aptos" pitchFamily="34" charset="-120"/>
              </a:rPr>
              <a:t>Hb lors de l’évaluation</a:t>
            </a:r>
            <a:endParaRPr lang="en-US" sz="1180" dirty="0"/>
          </a:p>
        </p:txBody>
      </p:sp>
      <p:sp>
        <p:nvSpPr>
          <p:cNvPr id="33" name="Text 31"/>
          <p:cNvSpPr/>
          <p:nvPr/>
        </p:nvSpPr>
        <p:spPr>
          <a:xfrm>
            <a:off x="9262872" y="3931920"/>
            <a:ext cx="1737360" cy="219456"/>
          </a:xfrm>
          <a:prstGeom prst="rect">
            <a:avLst/>
          </a:prstGeom>
          <a:noFill/>
          <a:ln/>
        </p:spPr>
        <p:txBody>
          <a:bodyPr wrap="square" lIns="0" tIns="0" rIns="0" bIns="0" rtlCol="0" anchor="ctr">
            <a:normAutofit/>
          </a:bodyPr>
          <a:lstStyle/>
          <a:p>
            <a:pPr marL="0" indent="0" algn="r">
              <a:buNone/>
            </a:pPr>
            <a:r>
              <a:rPr lang="en-US" sz="1320" b="1" dirty="0">
                <a:solidFill>
                  <a:srgbClr val="17324D"/>
                </a:solidFill>
                <a:latin typeface="Aptos" pitchFamily="34" charset="0"/>
                <a:ea typeface="Aptos" pitchFamily="34" charset="-122"/>
                <a:cs typeface="Aptos" pitchFamily="34" charset="-120"/>
              </a:rPr>
              <a:t>12,7 g/dL</a:t>
            </a:r>
            <a:endParaRPr lang="en-US" sz="1320" dirty="0"/>
          </a:p>
        </p:txBody>
      </p:sp>
      <p:sp>
        <p:nvSpPr>
          <p:cNvPr id="34" name="Shape 32"/>
          <p:cNvSpPr/>
          <p:nvPr/>
        </p:nvSpPr>
        <p:spPr>
          <a:xfrm>
            <a:off x="512064" y="5074920"/>
            <a:ext cx="11164824" cy="749808"/>
          </a:xfrm>
          <a:prstGeom prst="roundRect">
            <a:avLst>
              <a:gd name="adj" fmla="val 14634"/>
            </a:avLst>
          </a:prstGeom>
          <a:solidFill>
            <a:srgbClr val="FFFFFF"/>
          </a:solidFill>
          <a:ln w="12700">
            <a:solidFill>
              <a:srgbClr val="C8D8E0"/>
            </a:solidFill>
            <a:prstDash val="solid"/>
          </a:ln>
        </p:spPr>
        <p:txBody>
          <a:bodyPr/>
          <a:lstStyle/>
          <a:p>
            <a:endParaRPr lang="fr-FR"/>
          </a:p>
        </p:txBody>
      </p:sp>
      <p:sp>
        <p:nvSpPr>
          <p:cNvPr id="35" name="Shape 33"/>
          <p:cNvSpPr/>
          <p:nvPr/>
        </p:nvSpPr>
        <p:spPr>
          <a:xfrm>
            <a:off x="512064" y="5074920"/>
            <a:ext cx="64008" cy="749808"/>
          </a:xfrm>
          <a:prstGeom prst="rect">
            <a:avLst/>
          </a:prstGeom>
          <a:solidFill>
            <a:srgbClr val="087E95"/>
          </a:solidFill>
          <a:ln w="12700">
            <a:solidFill>
              <a:srgbClr val="087E95">
                <a:alpha val="0"/>
              </a:srgbClr>
            </a:solidFill>
            <a:prstDash val="solid"/>
          </a:ln>
        </p:spPr>
        <p:txBody>
          <a:bodyPr/>
          <a:lstStyle/>
          <a:p>
            <a:endParaRPr lang="fr-FR"/>
          </a:p>
        </p:txBody>
      </p:sp>
      <p:sp>
        <p:nvSpPr>
          <p:cNvPr id="36" name="Text 34"/>
          <p:cNvSpPr/>
          <p:nvPr/>
        </p:nvSpPr>
        <p:spPr>
          <a:xfrm>
            <a:off x="841248" y="5303520"/>
            <a:ext cx="2011680" cy="246888"/>
          </a:xfrm>
          <a:prstGeom prst="rect">
            <a:avLst/>
          </a:prstGeom>
          <a:noFill/>
          <a:ln/>
        </p:spPr>
        <p:txBody>
          <a:bodyPr wrap="square" lIns="0" tIns="0" rIns="0" bIns="0" rtlCol="0" anchor="ctr">
            <a:normAutofit/>
          </a:bodyPr>
          <a:lstStyle/>
          <a:p>
            <a:pPr marL="0" indent="0" algn="l">
              <a:buNone/>
            </a:pPr>
            <a:r>
              <a:rPr lang="en-US" sz="1600" b="1" dirty="0">
                <a:solidFill>
                  <a:srgbClr val="006E85"/>
                </a:solidFill>
                <a:latin typeface="Aptos" pitchFamily="34" charset="0"/>
                <a:ea typeface="Aptos" pitchFamily="34" charset="-122"/>
                <a:cs typeface="Aptos" pitchFamily="34" charset="-120"/>
              </a:rPr>
              <a:t>Examen clinique</a:t>
            </a:r>
            <a:endParaRPr lang="en-US" sz="1600" dirty="0"/>
          </a:p>
        </p:txBody>
      </p:sp>
      <p:sp>
        <p:nvSpPr>
          <p:cNvPr id="37" name="Shape 35"/>
          <p:cNvSpPr/>
          <p:nvPr/>
        </p:nvSpPr>
        <p:spPr>
          <a:xfrm>
            <a:off x="2880360" y="5230368"/>
            <a:ext cx="3794760" cy="420624"/>
          </a:xfrm>
          <a:prstGeom prst="roundRect">
            <a:avLst>
              <a:gd name="adj" fmla="val 21739"/>
            </a:avLst>
          </a:prstGeom>
          <a:solidFill>
            <a:srgbClr val="F1FAFC"/>
          </a:solidFill>
          <a:ln w="12700">
            <a:solidFill>
              <a:srgbClr val="F1FAFC">
                <a:alpha val="0"/>
              </a:srgbClr>
            </a:solidFill>
            <a:prstDash val="solid"/>
          </a:ln>
        </p:spPr>
        <p:txBody>
          <a:bodyPr/>
          <a:lstStyle/>
          <a:p>
            <a:endParaRPr lang="fr-FR"/>
          </a:p>
        </p:txBody>
      </p:sp>
      <p:sp>
        <p:nvSpPr>
          <p:cNvPr id="38" name="Text 36"/>
          <p:cNvSpPr/>
          <p:nvPr/>
        </p:nvSpPr>
        <p:spPr>
          <a:xfrm>
            <a:off x="3072384" y="5340096"/>
            <a:ext cx="3429000" cy="210312"/>
          </a:xfrm>
          <a:prstGeom prst="rect">
            <a:avLst/>
          </a:prstGeom>
          <a:noFill/>
          <a:ln/>
        </p:spPr>
        <p:txBody>
          <a:bodyPr wrap="square" lIns="0" tIns="0" rIns="0" bIns="0" rtlCol="0" anchor="ctr">
            <a:normAutofit/>
          </a:bodyPr>
          <a:lstStyle/>
          <a:p>
            <a:pPr marL="0" indent="0" algn="l">
              <a:buNone/>
            </a:pPr>
            <a:r>
              <a:rPr lang="en-US" sz="1370" b="1" dirty="0">
                <a:solidFill>
                  <a:srgbClr val="17324D"/>
                </a:solidFill>
                <a:latin typeface="Aptos" pitchFamily="34" charset="0"/>
                <a:ea typeface="Aptos" pitchFamily="34" charset="-122"/>
                <a:cs typeface="Aptos" pitchFamily="34" charset="-120"/>
              </a:rPr>
              <a:t>Volumineuse masse abdominale pulsatile</a:t>
            </a:r>
            <a:endParaRPr lang="en-US" sz="1370" dirty="0"/>
          </a:p>
        </p:txBody>
      </p:sp>
      <p:sp>
        <p:nvSpPr>
          <p:cNvPr id="39" name="Shape 37"/>
          <p:cNvSpPr/>
          <p:nvPr/>
        </p:nvSpPr>
        <p:spPr>
          <a:xfrm>
            <a:off x="6995160" y="5230368"/>
            <a:ext cx="3611880" cy="420624"/>
          </a:xfrm>
          <a:prstGeom prst="roundRect">
            <a:avLst>
              <a:gd name="adj" fmla="val 21739"/>
            </a:avLst>
          </a:prstGeom>
          <a:solidFill>
            <a:srgbClr val="F1FAFC"/>
          </a:solidFill>
          <a:ln w="12700">
            <a:solidFill>
              <a:srgbClr val="F1FAFC">
                <a:alpha val="0"/>
              </a:srgbClr>
            </a:solidFill>
            <a:prstDash val="solid"/>
          </a:ln>
        </p:spPr>
        <p:txBody>
          <a:bodyPr/>
          <a:lstStyle/>
          <a:p>
            <a:endParaRPr lang="fr-FR"/>
          </a:p>
        </p:txBody>
      </p:sp>
      <p:sp>
        <p:nvSpPr>
          <p:cNvPr id="40" name="Text 38"/>
          <p:cNvSpPr/>
          <p:nvPr/>
        </p:nvSpPr>
        <p:spPr>
          <a:xfrm>
            <a:off x="7205472" y="5340096"/>
            <a:ext cx="3200400" cy="210312"/>
          </a:xfrm>
          <a:prstGeom prst="rect">
            <a:avLst/>
          </a:prstGeom>
          <a:noFill/>
          <a:ln/>
        </p:spPr>
        <p:txBody>
          <a:bodyPr wrap="square" lIns="0" tIns="0" rIns="0" bIns="0" rtlCol="0" anchor="ctr">
            <a:normAutofit/>
          </a:bodyPr>
          <a:lstStyle/>
          <a:p>
            <a:pPr marL="0" indent="0" algn="l">
              <a:buNone/>
            </a:pPr>
            <a:r>
              <a:rPr lang="en-US" sz="1370" b="1" dirty="0">
                <a:solidFill>
                  <a:srgbClr val="17324D"/>
                </a:solidFill>
                <a:latin typeface="Aptos" pitchFamily="34" charset="0"/>
                <a:ea typeface="Aptos" pitchFamily="34" charset="-122"/>
                <a:cs typeface="Aptos" pitchFamily="34" charset="-120"/>
              </a:rPr>
              <a:t>Masse sensible à la palpation</a:t>
            </a:r>
            <a:endParaRPr lang="en-US" sz="1370" dirty="0"/>
          </a:p>
        </p:txBody>
      </p:sp>
      <p:sp>
        <p:nvSpPr>
          <p:cNvPr id="41" name="Shape 39"/>
          <p:cNvSpPr/>
          <p:nvPr/>
        </p:nvSpPr>
        <p:spPr>
          <a:xfrm>
            <a:off x="512064" y="6126480"/>
            <a:ext cx="11164824" cy="438912"/>
          </a:xfrm>
          <a:prstGeom prst="roundRect">
            <a:avLst>
              <a:gd name="adj" fmla="val 18750"/>
            </a:avLst>
          </a:prstGeom>
          <a:solidFill>
            <a:srgbClr val="E6F4F7"/>
          </a:solidFill>
          <a:ln w="12700">
            <a:solidFill>
              <a:srgbClr val="E6F4F7">
                <a:alpha val="0"/>
              </a:srgbClr>
            </a:solidFill>
            <a:prstDash val="solid"/>
          </a:ln>
        </p:spPr>
        <p:txBody>
          <a:bodyPr/>
          <a:lstStyle/>
          <a:p>
            <a:endParaRPr lang="fr-FR"/>
          </a:p>
        </p:txBody>
      </p:sp>
      <p:sp>
        <p:nvSpPr>
          <p:cNvPr id="42" name="Shape 40"/>
          <p:cNvSpPr/>
          <p:nvPr/>
        </p:nvSpPr>
        <p:spPr>
          <a:xfrm>
            <a:off x="512064" y="6126480"/>
            <a:ext cx="64008" cy="438912"/>
          </a:xfrm>
          <a:prstGeom prst="rect">
            <a:avLst/>
          </a:prstGeom>
          <a:solidFill>
            <a:srgbClr val="087E95"/>
          </a:solidFill>
          <a:ln w="12700">
            <a:solidFill>
              <a:srgbClr val="087E95">
                <a:alpha val="0"/>
              </a:srgbClr>
            </a:solidFill>
            <a:prstDash val="solid"/>
          </a:ln>
        </p:spPr>
        <p:txBody>
          <a:bodyPr/>
          <a:lstStyle/>
          <a:p>
            <a:endParaRPr lang="fr-FR"/>
          </a:p>
        </p:txBody>
      </p:sp>
      <p:sp>
        <p:nvSpPr>
          <p:cNvPr id="43" name="Text 41"/>
          <p:cNvSpPr/>
          <p:nvPr/>
        </p:nvSpPr>
        <p:spPr>
          <a:xfrm>
            <a:off x="731520" y="6236208"/>
            <a:ext cx="10515600" cy="219456"/>
          </a:xfrm>
          <a:prstGeom prst="rect">
            <a:avLst/>
          </a:prstGeom>
          <a:noFill/>
          <a:ln/>
        </p:spPr>
        <p:txBody>
          <a:bodyPr wrap="square" lIns="0" tIns="0" rIns="0" bIns="0" rtlCol="0" anchor="ctr">
            <a:normAutofit/>
          </a:bodyPr>
          <a:lstStyle/>
          <a:p>
            <a:pPr marL="0" indent="0" algn="l">
              <a:buNone/>
            </a:pPr>
            <a:r>
              <a:rPr lang="en-US" sz="1440" b="1" dirty="0">
                <a:solidFill>
                  <a:srgbClr val="006E85"/>
                </a:solidFill>
                <a:latin typeface="Aptos" pitchFamily="34" charset="0"/>
                <a:ea typeface="Aptos" pitchFamily="34" charset="-122"/>
                <a:cs typeface="Aptos" pitchFamily="34" charset="-120"/>
              </a:rPr>
              <a:t>Le tableau clinique conduit à réévaluer l’endoprothèse et le sac anévrismal.</a:t>
            </a:r>
            <a:endParaRPr lang="en-US" sz="1440" dirty="0"/>
          </a:p>
        </p:txBody>
      </p:sp>
      <p:sp>
        <p:nvSpPr>
          <p:cNvPr id="44" name="Shape 42"/>
          <p:cNvSpPr/>
          <p:nvPr/>
        </p:nvSpPr>
        <p:spPr>
          <a:xfrm>
            <a:off x="502920" y="6675120"/>
            <a:ext cx="11201400" cy="0"/>
          </a:xfrm>
          <a:prstGeom prst="line">
            <a:avLst/>
          </a:prstGeom>
          <a:noFill/>
          <a:ln w="7620">
            <a:solidFill>
              <a:srgbClr val="C8D8E0"/>
            </a:solidFill>
            <a:prstDash val="solid"/>
          </a:ln>
        </p:spPr>
        <p:txBody>
          <a:bodyPr/>
          <a:lstStyle/>
          <a:p>
            <a:endParaRPr lang="fr-FR"/>
          </a:p>
        </p:txBody>
      </p:sp>
      <p:sp>
        <p:nvSpPr>
          <p:cNvPr id="46" name="Text 44"/>
          <p:cNvSpPr/>
          <p:nvPr/>
        </p:nvSpPr>
        <p:spPr>
          <a:xfrm>
            <a:off x="11475720" y="6711696"/>
            <a:ext cx="228600" cy="109728"/>
          </a:xfrm>
          <a:prstGeom prst="rect">
            <a:avLst/>
          </a:prstGeom>
          <a:noFill/>
          <a:ln/>
        </p:spPr>
        <p:txBody>
          <a:bodyPr wrap="square" lIns="0" tIns="0" rIns="0" bIns="0" rtlCol="0" anchor="ctr">
            <a:normAutofit/>
          </a:bodyPr>
          <a:lstStyle/>
          <a:p>
            <a:pPr marL="0" indent="0" algn="r">
              <a:buNone/>
            </a:pPr>
            <a:r>
              <a:rPr lang="en-US" sz="670" dirty="0">
                <a:solidFill>
                  <a:srgbClr val="7A8A9A"/>
                </a:solidFill>
                <a:latin typeface="Aptos" pitchFamily="34" charset="0"/>
                <a:ea typeface="Aptos" pitchFamily="34" charset="-122"/>
                <a:cs typeface="Aptos" pitchFamily="34" charset="-120"/>
              </a:rPr>
              <a:t>2</a:t>
            </a:r>
            <a:endParaRPr lang="en-US" sz="67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75488" y="310896"/>
            <a:ext cx="11155680" cy="457200"/>
          </a:xfrm>
          <a:prstGeom prst="rect">
            <a:avLst/>
          </a:prstGeom>
          <a:noFill/>
          <a:ln/>
        </p:spPr>
        <p:txBody>
          <a:bodyPr wrap="square" lIns="0" tIns="0" rIns="0" bIns="0" rtlCol="0" anchor="ctr"/>
          <a:lstStyle/>
          <a:p>
            <a:pPr marL="0" indent="0">
              <a:buNone/>
            </a:pPr>
            <a:r>
              <a:rPr lang="en-US" sz="2700" b="1" dirty="0">
                <a:solidFill>
                  <a:srgbClr val="17324D"/>
                </a:solidFill>
                <a:latin typeface="Aptos Display" pitchFamily="34" charset="0"/>
                <a:ea typeface="Aptos Display" pitchFamily="34" charset="-122"/>
                <a:cs typeface="Aptos Display" pitchFamily="34" charset="-120"/>
              </a:rPr>
              <a:t>Angioscanner — juin 2026</a:t>
            </a:r>
            <a:endParaRPr lang="en-US" sz="2700" dirty="0"/>
          </a:p>
        </p:txBody>
      </p:sp>
      <p:sp>
        <p:nvSpPr>
          <p:cNvPr id="4" name="Shape 2"/>
          <p:cNvSpPr/>
          <p:nvPr/>
        </p:nvSpPr>
        <p:spPr>
          <a:xfrm>
            <a:off x="493776" y="1143000"/>
            <a:ext cx="1234440" cy="0"/>
          </a:xfrm>
          <a:prstGeom prst="line">
            <a:avLst/>
          </a:prstGeom>
          <a:noFill/>
          <a:ln w="38100">
            <a:solidFill>
              <a:srgbClr val="0F8AA6"/>
            </a:solidFill>
            <a:prstDash val="solid"/>
          </a:ln>
        </p:spPr>
        <p:txBody>
          <a:bodyPr/>
          <a:lstStyle/>
          <a:p>
            <a:endParaRPr lang="fr-FR"/>
          </a:p>
        </p:txBody>
      </p:sp>
      <p:sp>
        <p:nvSpPr>
          <p:cNvPr id="5" name="Shape 3"/>
          <p:cNvSpPr/>
          <p:nvPr/>
        </p:nvSpPr>
        <p:spPr>
          <a:xfrm>
            <a:off x="1783080" y="1143000"/>
            <a:ext cx="9921240" cy="0"/>
          </a:xfrm>
          <a:prstGeom prst="line">
            <a:avLst/>
          </a:prstGeom>
          <a:noFill/>
          <a:ln w="12700">
            <a:solidFill>
              <a:srgbClr val="D6E2E8"/>
            </a:solidFill>
            <a:prstDash val="solid"/>
          </a:ln>
        </p:spPr>
        <p:txBody>
          <a:bodyPr/>
          <a:lstStyle/>
          <a:p>
            <a:endParaRPr lang="fr-FR"/>
          </a:p>
        </p:txBody>
      </p:sp>
      <p:sp>
        <p:nvSpPr>
          <p:cNvPr id="12" name="Shape 9"/>
          <p:cNvSpPr/>
          <p:nvPr/>
        </p:nvSpPr>
        <p:spPr>
          <a:xfrm>
            <a:off x="6886574" y="2271713"/>
            <a:ext cx="2786063" cy="2483168"/>
          </a:xfrm>
          <a:prstGeom prst="rect">
            <a:avLst/>
          </a:prstGeom>
          <a:solidFill>
            <a:srgbClr val="FFFFFF">
              <a:alpha val="0"/>
            </a:srgbClr>
          </a:solidFill>
          <a:ln w="12700">
            <a:solidFill>
              <a:srgbClr val="D6E2E8"/>
            </a:solidFill>
            <a:prstDash val="solid"/>
          </a:ln>
        </p:spPr>
        <p:txBody>
          <a:bodyPr/>
          <a:lstStyle/>
          <a:p>
            <a:endParaRPr lang="fr-FR"/>
          </a:p>
        </p:txBody>
      </p:sp>
      <p:sp>
        <p:nvSpPr>
          <p:cNvPr id="13" name="Shape 10"/>
          <p:cNvSpPr/>
          <p:nvPr/>
        </p:nvSpPr>
        <p:spPr>
          <a:xfrm>
            <a:off x="486347" y="5845874"/>
            <a:ext cx="11231878" cy="895539"/>
          </a:xfrm>
          <a:prstGeom prst="roundRect">
            <a:avLst>
              <a:gd name="adj" fmla="val 6897"/>
            </a:avLst>
          </a:prstGeom>
          <a:solidFill>
            <a:srgbClr val="EAF6F9"/>
          </a:solidFill>
          <a:ln w="12700">
            <a:solidFill>
              <a:srgbClr val="EAF6F9"/>
            </a:solidFill>
            <a:prstDash val="solid"/>
          </a:ln>
        </p:spPr>
        <p:txBody>
          <a:bodyPr/>
          <a:lstStyle/>
          <a:p>
            <a:endParaRPr lang="fr-FR"/>
          </a:p>
        </p:txBody>
      </p:sp>
      <p:sp>
        <p:nvSpPr>
          <p:cNvPr id="14" name="Shape 11"/>
          <p:cNvSpPr/>
          <p:nvPr/>
        </p:nvSpPr>
        <p:spPr>
          <a:xfrm>
            <a:off x="418910" y="5845874"/>
            <a:ext cx="54864" cy="895539"/>
          </a:xfrm>
          <a:prstGeom prst="rect">
            <a:avLst/>
          </a:prstGeom>
          <a:solidFill>
            <a:srgbClr val="08748D"/>
          </a:solidFill>
          <a:ln w="12700">
            <a:solidFill>
              <a:srgbClr val="08748D"/>
            </a:solidFill>
            <a:prstDash val="solid"/>
          </a:ln>
        </p:spPr>
        <p:txBody>
          <a:bodyPr/>
          <a:lstStyle/>
          <a:p>
            <a:endParaRPr lang="fr-FR"/>
          </a:p>
        </p:txBody>
      </p:sp>
      <p:sp>
        <p:nvSpPr>
          <p:cNvPr id="15" name="Text 12"/>
          <p:cNvSpPr/>
          <p:nvPr/>
        </p:nvSpPr>
        <p:spPr>
          <a:xfrm>
            <a:off x="685800" y="6196772"/>
            <a:ext cx="10652760" cy="228600"/>
          </a:xfrm>
          <a:prstGeom prst="rect">
            <a:avLst/>
          </a:prstGeom>
          <a:noFill/>
          <a:ln/>
        </p:spPr>
        <p:txBody>
          <a:bodyPr wrap="square" lIns="0" tIns="0" rIns="0" bIns="0" rtlCol="0" anchor="ctr"/>
          <a:lstStyle/>
          <a:p>
            <a:pPr marL="0" indent="0">
              <a:buNone/>
            </a:pPr>
            <a:r>
              <a:rPr lang="en-US" b="1" dirty="0">
                <a:solidFill>
                  <a:srgbClr val="08748D"/>
                </a:solidFill>
                <a:latin typeface="Aptos" pitchFamily="34" charset="0"/>
                <a:ea typeface="Aptos" pitchFamily="34" charset="-122"/>
                <a:cs typeface="Aptos" pitchFamily="34" charset="-120"/>
              </a:rPr>
              <a:t>Sac anévrismal symptomatique avec rupture d’endoprothèse et fuite massive.</a:t>
            </a:r>
            <a:endParaRPr lang="en-US" dirty="0"/>
          </a:p>
        </p:txBody>
      </p:sp>
      <p:sp>
        <p:nvSpPr>
          <p:cNvPr id="25" name="Slide Number Placeholder 0"/>
          <p:cNvSpPr>
            <a:spLocks noGrp="1"/>
          </p:cNvSpPr>
          <p:nvPr>
            <p:ph type="sldNum" sz="quarter" idx="4294967295"/>
          </p:nvPr>
        </p:nvSpPr>
        <p:spPr>
          <a:xfrm>
            <a:off x="11356848" y="6574536"/>
            <a:ext cx="320040" cy="182880"/>
          </a:xfrm>
          <a:prstGeom prst="rect">
            <a:avLst/>
          </a:prstGeom>
          <a:extLst>
            <a:ext uri="{C572A759-6A51-4108-AA02-DFA0A04FC94B}">
              <ma14:wrappingTextBoxFlag xmlns:ma14="http://schemas.microsoft.com/office/mac/drawingml/2011/main" xmlns="" val="0"/>
            </a:ext>
          </a:extLst>
        </p:spPr>
        <p:txBody>
          <a:bodyPr/>
          <a:lstStyle>
            <a:lvl1pPr>
              <a:defRPr sz="800">
                <a:solidFill>
                  <a:srgbClr val="7B8794"/>
                </a:solidFill>
                <a:latin typeface="Aptos"/>
                <a:ea typeface="Aptos"/>
                <a:cs typeface="Aptos"/>
              </a:defRPr>
            </a:lvl1pPr>
          </a:lstStyle>
          <a:p>
            <a:pPr algn="r"/>
            <a:fld id="{F7021451-1387-4CA6-816F-3879F97B5CBC}" type="slidenum">
              <a:rPr lang="en-US" b="0"/>
              <a:t>4</a:t>
            </a:fld>
            <a:endParaRPr lang="en-US"/>
          </a:p>
        </p:txBody>
      </p:sp>
      <p:pic>
        <p:nvPicPr>
          <p:cNvPr id="19" name="Image 18">
            <a:extLst>
              <a:ext uri="{FF2B5EF4-FFF2-40B4-BE49-F238E27FC236}">
                <a16:creationId xmlns:a16="http://schemas.microsoft.com/office/drawing/2014/main" id="{99A8D395-86CF-AC2C-7BC1-13A919142C6C}"/>
              </a:ext>
            </a:extLst>
          </p:cNvPr>
          <p:cNvPicPr>
            <a:picLocks noChangeAspect="1"/>
          </p:cNvPicPr>
          <p:nvPr/>
        </p:nvPicPr>
        <p:blipFill>
          <a:blip r:embed="rId3"/>
          <a:stretch>
            <a:fillRect/>
          </a:stretch>
        </p:blipFill>
        <p:spPr>
          <a:xfrm>
            <a:off x="464629" y="648785"/>
            <a:ext cx="6578154" cy="5066215"/>
          </a:xfrm>
          <a:prstGeom prst="rect">
            <a:avLst/>
          </a:prstGeom>
        </p:spPr>
      </p:pic>
      <p:sp>
        <p:nvSpPr>
          <p:cNvPr id="10" name="Text 8"/>
          <p:cNvSpPr/>
          <p:nvPr/>
        </p:nvSpPr>
        <p:spPr>
          <a:xfrm>
            <a:off x="8467344" y="6487666"/>
            <a:ext cx="3163824" cy="164592"/>
          </a:xfrm>
          <a:prstGeom prst="rect">
            <a:avLst/>
          </a:prstGeom>
          <a:noFill/>
          <a:ln/>
        </p:spPr>
        <p:txBody>
          <a:bodyPr wrap="square" lIns="0" tIns="0" rIns="0" bIns="0" rtlCol="0" anchor="ctr"/>
          <a:lstStyle/>
          <a:p>
            <a:pPr marL="0" indent="0" algn="ctr">
              <a:buNone/>
            </a:pPr>
            <a:r>
              <a:rPr lang="en-US" sz="1220" b="1" dirty="0">
                <a:solidFill>
                  <a:srgbClr val="08748D"/>
                </a:solidFill>
                <a:latin typeface="Aptos" pitchFamily="34" charset="0"/>
                <a:ea typeface="Aptos" pitchFamily="34" charset="-122"/>
                <a:cs typeface="Aptos" pitchFamily="34" charset="-120"/>
              </a:rPr>
              <a:t>Fév. 2020 : 92 mm  →  Juin 2026 : 135 mm</a:t>
            </a:r>
            <a:endParaRPr lang="en-US" sz="1220" dirty="0"/>
          </a:p>
        </p:txBody>
      </p:sp>
      <p:pic>
        <p:nvPicPr>
          <p:cNvPr id="21" name="Image 20">
            <a:extLst>
              <a:ext uri="{FF2B5EF4-FFF2-40B4-BE49-F238E27FC236}">
                <a16:creationId xmlns:a16="http://schemas.microsoft.com/office/drawing/2014/main" id="{3EA0FC7F-F082-B5C1-E86E-B26E038DEF24}"/>
              </a:ext>
            </a:extLst>
          </p:cNvPr>
          <p:cNvPicPr>
            <a:picLocks noChangeAspect="1"/>
          </p:cNvPicPr>
          <p:nvPr/>
        </p:nvPicPr>
        <p:blipFill>
          <a:blip r:embed="rId4"/>
          <a:srcRect l="17660" t="56658" r="27284" b="8894"/>
          <a:stretch>
            <a:fillRect/>
          </a:stretch>
        </p:blipFill>
        <p:spPr>
          <a:xfrm>
            <a:off x="7743808" y="754379"/>
            <a:ext cx="3916507" cy="494690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64A68C48-F80E-C84E-0994-86223CBBD19A}"/>
              </a:ext>
            </a:extLst>
          </p:cNvPr>
          <p:cNvPicPr>
            <a:picLocks noChangeAspect="1"/>
          </p:cNvPicPr>
          <p:nvPr/>
        </p:nvPicPr>
        <p:blipFill>
          <a:blip r:embed="rId2"/>
          <a:srcRect t="4167"/>
          <a:stretch>
            <a:fillRect/>
          </a:stretch>
        </p:blipFill>
        <p:spPr>
          <a:xfrm>
            <a:off x="428625" y="142875"/>
            <a:ext cx="4678161" cy="6572250"/>
          </a:xfrm>
          <a:prstGeom prst="rect">
            <a:avLst/>
          </a:prstGeom>
        </p:spPr>
      </p:pic>
      <p:sp>
        <p:nvSpPr>
          <p:cNvPr id="4" name="Ellipse 3">
            <a:extLst>
              <a:ext uri="{FF2B5EF4-FFF2-40B4-BE49-F238E27FC236}">
                <a16:creationId xmlns:a16="http://schemas.microsoft.com/office/drawing/2014/main" id="{8F0E4AAD-94D7-F176-3855-4014D27955F1}"/>
              </a:ext>
            </a:extLst>
          </p:cNvPr>
          <p:cNvSpPr/>
          <p:nvPr/>
        </p:nvSpPr>
        <p:spPr>
          <a:xfrm>
            <a:off x="1857375" y="1028700"/>
            <a:ext cx="4238625" cy="1085850"/>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B647694E-CF92-35B3-84F1-7D14DD58279C}"/>
              </a:ext>
            </a:extLst>
          </p:cNvPr>
          <p:cNvSpPr/>
          <p:nvPr/>
        </p:nvSpPr>
        <p:spPr>
          <a:xfrm>
            <a:off x="6096000" y="1028700"/>
            <a:ext cx="5905500" cy="14573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FF0000"/>
                </a:solidFill>
              </a:rPr>
              <a:t>Rupture de la jonction proximale de l’endoprothèse</a:t>
            </a:r>
            <a:br>
              <a:rPr lang="fr-FR" sz="2400" dirty="0">
                <a:solidFill>
                  <a:srgbClr val="FF0000"/>
                </a:solidFill>
              </a:rPr>
            </a:br>
            <a:r>
              <a:rPr lang="fr-FR" sz="2400" i="1" dirty="0">
                <a:solidFill>
                  <a:srgbClr val="FF0000"/>
                </a:solidFill>
              </a:rPr>
              <a:t>entre le stent </a:t>
            </a:r>
            <a:r>
              <a:rPr lang="fr-FR" sz="2400" i="1" dirty="0" err="1">
                <a:solidFill>
                  <a:srgbClr val="FF0000"/>
                </a:solidFill>
              </a:rPr>
              <a:t>suprarénal</a:t>
            </a:r>
            <a:r>
              <a:rPr lang="fr-FR" sz="2400" i="1" dirty="0">
                <a:solidFill>
                  <a:srgbClr val="FF0000"/>
                </a:solidFill>
              </a:rPr>
              <a:t> non couvert et le corps couvert</a:t>
            </a:r>
            <a:endParaRPr lang="fr-FR" sz="2400" dirty="0">
              <a:solidFill>
                <a:srgbClr val="FF0000"/>
              </a:solidFill>
            </a:endParaRPr>
          </a:p>
        </p:txBody>
      </p:sp>
    </p:spTree>
    <p:extLst>
      <p:ext uri="{BB962C8B-B14F-4D97-AF65-F5344CB8AC3E}">
        <p14:creationId xmlns:p14="http://schemas.microsoft.com/office/powerpoint/2010/main" val="30137684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1695" cy="100584"/>
          </a:xfrm>
          <a:prstGeom prst="rect">
            <a:avLst/>
          </a:prstGeom>
          <a:solidFill>
            <a:srgbClr val="087E95"/>
          </a:solidFill>
          <a:ln w="12700">
            <a:solidFill>
              <a:srgbClr val="087E95">
                <a:alpha val="0"/>
              </a:srgbClr>
            </a:solidFill>
            <a:prstDash val="solid"/>
          </a:ln>
        </p:spPr>
        <p:txBody>
          <a:bodyPr/>
          <a:lstStyle/>
          <a:p>
            <a:endParaRPr lang="fr-FR"/>
          </a:p>
        </p:txBody>
      </p:sp>
      <p:sp>
        <p:nvSpPr>
          <p:cNvPr id="3" name="Text 1"/>
          <p:cNvSpPr/>
          <p:nvPr/>
        </p:nvSpPr>
        <p:spPr>
          <a:xfrm>
            <a:off x="502920" y="438912"/>
            <a:ext cx="7589520" cy="384048"/>
          </a:xfrm>
          <a:prstGeom prst="rect">
            <a:avLst/>
          </a:prstGeom>
          <a:noFill/>
          <a:ln/>
        </p:spPr>
        <p:txBody>
          <a:bodyPr wrap="square" lIns="0" tIns="0" rIns="0" bIns="0" rtlCol="0" anchor="ctr">
            <a:normAutofit/>
          </a:bodyPr>
          <a:lstStyle/>
          <a:p>
            <a:pPr marL="0" indent="0" algn="l">
              <a:buNone/>
            </a:pPr>
            <a:r>
              <a:rPr lang="en-US" sz="2500" b="1" dirty="0">
                <a:solidFill>
                  <a:srgbClr val="17324D"/>
                </a:solidFill>
                <a:latin typeface="Aptos Display" pitchFamily="34" charset="0"/>
                <a:ea typeface="Aptos Display" pitchFamily="34" charset="-122"/>
                <a:cs typeface="Aptos Display" pitchFamily="34" charset="-120"/>
              </a:rPr>
              <a:t>État préopératoire</a:t>
            </a:r>
            <a:endParaRPr lang="en-US" sz="2500" dirty="0"/>
          </a:p>
        </p:txBody>
      </p:sp>
      <p:sp>
        <p:nvSpPr>
          <p:cNvPr id="4" name="Text 2"/>
          <p:cNvSpPr/>
          <p:nvPr/>
        </p:nvSpPr>
        <p:spPr>
          <a:xfrm>
            <a:off x="512064" y="978408"/>
            <a:ext cx="7315200" cy="201168"/>
          </a:xfrm>
          <a:prstGeom prst="rect">
            <a:avLst/>
          </a:prstGeom>
          <a:noFill/>
          <a:ln/>
        </p:spPr>
        <p:txBody>
          <a:bodyPr wrap="square" lIns="0" tIns="0" rIns="0" bIns="0" rtlCol="0" anchor="ctr">
            <a:normAutofit/>
          </a:bodyPr>
          <a:lstStyle/>
          <a:p>
            <a:pPr marL="0" indent="0" algn="l">
              <a:buNone/>
            </a:pPr>
            <a:r>
              <a:rPr lang="en-US" sz="1130" dirty="0">
                <a:solidFill>
                  <a:srgbClr val="748598"/>
                </a:solidFill>
                <a:latin typeface="Aptos" pitchFamily="34" charset="0"/>
                <a:ea typeface="Aptos" pitchFamily="34" charset="-122"/>
                <a:cs typeface="Aptos" pitchFamily="34" charset="-120"/>
              </a:rPr>
              <a:t>Évaluation fonctionnelle, cardiaque et rénale</a:t>
            </a:r>
            <a:endParaRPr lang="en-US" sz="1130" dirty="0"/>
          </a:p>
        </p:txBody>
      </p:sp>
      <p:sp>
        <p:nvSpPr>
          <p:cNvPr id="5" name="Shape 3"/>
          <p:cNvSpPr/>
          <p:nvPr/>
        </p:nvSpPr>
        <p:spPr>
          <a:xfrm>
            <a:off x="512064" y="1261872"/>
            <a:ext cx="1243584" cy="0"/>
          </a:xfrm>
          <a:prstGeom prst="line">
            <a:avLst/>
          </a:prstGeom>
          <a:noFill/>
          <a:ln w="30480">
            <a:solidFill>
              <a:srgbClr val="087E95"/>
            </a:solidFill>
            <a:prstDash val="solid"/>
          </a:ln>
        </p:spPr>
        <p:txBody>
          <a:bodyPr/>
          <a:lstStyle/>
          <a:p>
            <a:endParaRPr lang="fr-FR"/>
          </a:p>
        </p:txBody>
      </p:sp>
      <p:sp>
        <p:nvSpPr>
          <p:cNvPr id="6" name="Shape 4"/>
          <p:cNvSpPr/>
          <p:nvPr/>
        </p:nvSpPr>
        <p:spPr>
          <a:xfrm>
            <a:off x="1746504" y="1261872"/>
            <a:ext cx="9966960" cy="0"/>
          </a:xfrm>
          <a:prstGeom prst="line">
            <a:avLst/>
          </a:prstGeom>
          <a:noFill/>
          <a:ln w="8890">
            <a:solidFill>
              <a:srgbClr val="C8D7E0"/>
            </a:solidFill>
            <a:prstDash val="solid"/>
          </a:ln>
        </p:spPr>
        <p:txBody>
          <a:bodyPr/>
          <a:lstStyle/>
          <a:p>
            <a:endParaRPr lang="fr-FR"/>
          </a:p>
        </p:txBody>
      </p:sp>
      <p:sp>
        <p:nvSpPr>
          <p:cNvPr id="7" name="Shape 5"/>
          <p:cNvSpPr/>
          <p:nvPr/>
        </p:nvSpPr>
        <p:spPr>
          <a:xfrm>
            <a:off x="512064" y="1527048"/>
            <a:ext cx="5440680" cy="3977640"/>
          </a:xfrm>
          <a:prstGeom prst="roundRect">
            <a:avLst>
              <a:gd name="adj" fmla="val 2759"/>
            </a:avLst>
          </a:prstGeom>
          <a:solidFill>
            <a:srgbClr val="FFFFFF"/>
          </a:solidFill>
          <a:ln w="10160">
            <a:solidFill>
              <a:srgbClr val="C8D7E0"/>
            </a:solidFill>
            <a:prstDash val="solid"/>
          </a:ln>
        </p:spPr>
        <p:txBody>
          <a:bodyPr/>
          <a:lstStyle/>
          <a:p>
            <a:endParaRPr lang="fr-FR"/>
          </a:p>
        </p:txBody>
      </p:sp>
      <p:sp>
        <p:nvSpPr>
          <p:cNvPr id="8" name="Shape 6"/>
          <p:cNvSpPr/>
          <p:nvPr/>
        </p:nvSpPr>
        <p:spPr>
          <a:xfrm>
            <a:off x="512064" y="1527048"/>
            <a:ext cx="73152" cy="3977640"/>
          </a:xfrm>
          <a:prstGeom prst="rect">
            <a:avLst/>
          </a:prstGeom>
          <a:solidFill>
            <a:srgbClr val="087E95"/>
          </a:solidFill>
          <a:ln w="12700">
            <a:solidFill>
              <a:srgbClr val="087E95">
                <a:alpha val="0"/>
              </a:srgbClr>
            </a:solidFill>
            <a:prstDash val="solid"/>
          </a:ln>
        </p:spPr>
        <p:txBody>
          <a:bodyPr/>
          <a:lstStyle/>
          <a:p>
            <a:endParaRPr lang="fr-FR"/>
          </a:p>
        </p:txBody>
      </p:sp>
      <p:sp>
        <p:nvSpPr>
          <p:cNvPr id="9" name="Shape 7"/>
          <p:cNvSpPr/>
          <p:nvPr/>
        </p:nvSpPr>
        <p:spPr>
          <a:xfrm>
            <a:off x="585216" y="1527048"/>
            <a:ext cx="5367528" cy="548640"/>
          </a:xfrm>
          <a:prstGeom prst="rect">
            <a:avLst/>
          </a:prstGeom>
          <a:solidFill>
            <a:srgbClr val="F0FAFC"/>
          </a:solidFill>
          <a:ln w="12700">
            <a:solidFill>
              <a:srgbClr val="F0FAFC">
                <a:alpha val="0"/>
              </a:srgbClr>
            </a:solidFill>
            <a:prstDash val="solid"/>
          </a:ln>
        </p:spPr>
        <p:txBody>
          <a:bodyPr/>
          <a:lstStyle/>
          <a:p>
            <a:endParaRPr lang="fr-FR"/>
          </a:p>
        </p:txBody>
      </p:sp>
      <p:sp>
        <p:nvSpPr>
          <p:cNvPr id="10" name="Text 8"/>
          <p:cNvSpPr/>
          <p:nvPr/>
        </p:nvSpPr>
        <p:spPr>
          <a:xfrm>
            <a:off x="768096" y="1709928"/>
            <a:ext cx="2926080" cy="237744"/>
          </a:xfrm>
          <a:prstGeom prst="rect">
            <a:avLst/>
          </a:prstGeom>
          <a:noFill/>
          <a:ln/>
        </p:spPr>
        <p:txBody>
          <a:bodyPr wrap="square" lIns="0" tIns="0" rIns="0" bIns="0" rtlCol="0" anchor="ctr">
            <a:normAutofit lnSpcReduction="10000"/>
          </a:bodyPr>
          <a:lstStyle/>
          <a:p>
            <a:pPr marL="0" indent="0" algn="l">
              <a:buNone/>
            </a:pPr>
            <a:r>
              <a:rPr lang="en-US" sz="1620" b="1" dirty="0">
                <a:solidFill>
                  <a:srgbClr val="00738A"/>
                </a:solidFill>
                <a:latin typeface="Aptos" pitchFamily="34" charset="0"/>
                <a:ea typeface="Aptos" pitchFamily="34" charset="-122"/>
                <a:cs typeface="Aptos" pitchFamily="34" charset="-120"/>
              </a:rPr>
              <a:t>État général</a:t>
            </a:r>
            <a:endParaRPr lang="en-US" sz="1620" dirty="0"/>
          </a:p>
        </p:txBody>
      </p:sp>
      <p:sp>
        <p:nvSpPr>
          <p:cNvPr id="11" name="Text 9"/>
          <p:cNvSpPr/>
          <p:nvPr/>
        </p:nvSpPr>
        <p:spPr>
          <a:xfrm>
            <a:off x="4251960" y="1737360"/>
            <a:ext cx="1234440" cy="146304"/>
          </a:xfrm>
          <a:prstGeom prst="rect">
            <a:avLst/>
          </a:prstGeom>
          <a:noFill/>
          <a:ln/>
        </p:spPr>
        <p:txBody>
          <a:bodyPr wrap="square" lIns="0" tIns="0" rIns="0" bIns="0" rtlCol="0" anchor="ctr">
            <a:normAutofit/>
          </a:bodyPr>
          <a:lstStyle/>
          <a:p>
            <a:pPr marL="0" indent="0" algn="r">
              <a:buNone/>
            </a:pPr>
            <a:r>
              <a:rPr lang="en-US" sz="820" b="1" dirty="0">
                <a:solidFill>
                  <a:srgbClr val="748598"/>
                </a:solidFill>
                <a:latin typeface="Aptos" pitchFamily="34" charset="0"/>
                <a:ea typeface="Aptos" pitchFamily="34" charset="-122"/>
                <a:cs typeface="Aptos" pitchFamily="34" charset="-120"/>
              </a:rPr>
              <a:t>autonomie conservée</a:t>
            </a:r>
            <a:endParaRPr lang="en-US" sz="820" dirty="0"/>
          </a:p>
        </p:txBody>
      </p:sp>
      <p:sp>
        <p:nvSpPr>
          <p:cNvPr id="12" name="Shape 10"/>
          <p:cNvSpPr/>
          <p:nvPr/>
        </p:nvSpPr>
        <p:spPr>
          <a:xfrm>
            <a:off x="804672" y="2331720"/>
            <a:ext cx="4709160" cy="621792"/>
          </a:xfrm>
          <a:prstGeom prst="roundRect">
            <a:avLst>
              <a:gd name="adj" fmla="val 14706"/>
            </a:avLst>
          </a:prstGeom>
          <a:solidFill>
            <a:srgbClr val="EEF4F7"/>
          </a:solidFill>
          <a:ln w="10160">
            <a:solidFill>
              <a:srgbClr val="EEF4F7">
                <a:alpha val="0"/>
              </a:srgbClr>
            </a:solidFill>
            <a:prstDash val="solid"/>
          </a:ln>
        </p:spPr>
        <p:txBody>
          <a:bodyPr/>
          <a:lstStyle/>
          <a:p>
            <a:endParaRPr lang="fr-FR"/>
          </a:p>
        </p:txBody>
      </p:sp>
      <p:sp>
        <p:nvSpPr>
          <p:cNvPr id="13" name="Text 11"/>
          <p:cNvSpPr/>
          <p:nvPr/>
        </p:nvSpPr>
        <p:spPr>
          <a:xfrm>
            <a:off x="1005840" y="2459736"/>
            <a:ext cx="914400" cy="256032"/>
          </a:xfrm>
          <a:prstGeom prst="rect">
            <a:avLst/>
          </a:prstGeom>
          <a:noFill/>
          <a:ln/>
        </p:spPr>
        <p:txBody>
          <a:bodyPr wrap="square" lIns="0" tIns="0" rIns="0" bIns="0" rtlCol="0" anchor="ctr">
            <a:normAutofit/>
          </a:bodyPr>
          <a:lstStyle/>
          <a:p>
            <a:pPr marL="0" indent="0" algn="l">
              <a:buNone/>
            </a:pPr>
            <a:r>
              <a:rPr lang="en-US" sz="1680" b="1" dirty="0">
                <a:solidFill>
                  <a:srgbClr val="17324D"/>
                </a:solidFill>
                <a:latin typeface="Aptos" pitchFamily="34" charset="0"/>
                <a:ea typeface="Aptos" pitchFamily="34" charset="-122"/>
                <a:cs typeface="Aptos" pitchFamily="34" charset="-120"/>
              </a:rPr>
              <a:t>91 ans</a:t>
            </a:r>
            <a:endParaRPr lang="en-US" sz="1680" dirty="0"/>
          </a:p>
        </p:txBody>
      </p:sp>
      <p:sp>
        <p:nvSpPr>
          <p:cNvPr id="14" name="Shape 12"/>
          <p:cNvSpPr/>
          <p:nvPr/>
        </p:nvSpPr>
        <p:spPr>
          <a:xfrm>
            <a:off x="1938528" y="2414016"/>
            <a:ext cx="9144" cy="457200"/>
          </a:xfrm>
          <a:prstGeom prst="rect">
            <a:avLst/>
          </a:prstGeom>
          <a:solidFill>
            <a:srgbClr val="C8D7E0"/>
          </a:solidFill>
          <a:ln w="12700">
            <a:solidFill>
              <a:srgbClr val="C8D7E0">
                <a:alpha val="0"/>
              </a:srgbClr>
            </a:solidFill>
            <a:prstDash val="solid"/>
          </a:ln>
        </p:spPr>
        <p:txBody>
          <a:bodyPr/>
          <a:lstStyle/>
          <a:p>
            <a:endParaRPr lang="fr-FR"/>
          </a:p>
        </p:txBody>
      </p:sp>
      <p:sp>
        <p:nvSpPr>
          <p:cNvPr id="15" name="Text 13"/>
          <p:cNvSpPr/>
          <p:nvPr/>
        </p:nvSpPr>
        <p:spPr>
          <a:xfrm>
            <a:off x="2139696" y="2468880"/>
            <a:ext cx="2971800" cy="228600"/>
          </a:xfrm>
          <a:prstGeom prst="rect">
            <a:avLst/>
          </a:prstGeom>
          <a:noFill/>
          <a:ln/>
        </p:spPr>
        <p:txBody>
          <a:bodyPr wrap="square" lIns="0" tIns="0" rIns="0" bIns="0" rtlCol="0" anchor="ctr">
            <a:normAutofit/>
          </a:bodyPr>
          <a:lstStyle/>
          <a:p>
            <a:pPr marL="0" indent="0" algn="l">
              <a:buNone/>
            </a:pPr>
            <a:r>
              <a:rPr lang="en-US" sz="1500" b="1" dirty="0">
                <a:solidFill>
                  <a:srgbClr val="17324D"/>
                </a:solidFill>
                <a:latin typeface="Aptos" pitchFamily="34" charset="0"/>
                <a:ea typeface="Aptos" pitchFamily="34" charset="-122"/>
                <a:cs typeface="Aptos" pitchFamily="34" charset="-120"/>
              </a:rPr>
              <a:t>Patient encore autonome</a:t>
            </a:r>
            <a:endParaRPr lang="en-US" sz="1500" dirty="0"/>
          </a:p>
        </p:txBody>
      </p:sp>
      <p:sp>
        <p:nvSpPr>
          <p:cNvPr id="16" name="Shape 14"/>
          <p:cNvSpPr/>
          <p:nvPr/>
        </p:nvSpPr>
        <p:spPr>
          <a:xfrm>
            <a:off x="804672" y="3246120"/>
            <a:ext cx="4709160" cy="603504"/>
          </a:xfrm>
          <a:prstGeom prst="roundRect">
            <a:avLst>
              <a:gd name="adj" fmla="val 15152"/>
            </a:avLst>
          </a:prstGeom>
          <a:solidFill>
            <a:srgbClr val="EDF5EF"/>
          </a:solidFill>
          <a:ln w="10160">
            <a:solidFill>
              <a:srgbClr val="EDF5EF">
                <a:alpha val="0"/>
              </a:srgbClr>
            </a:solidFill>
            <a:prstDash val="solid"/>
          </a:ln>
        </p:spPr>
        <p:txBody>
          <a:bodyPr/>
          <a:lstStyle/>
          <a:p>
            <a:endParaRPr lang="fr-FR"/>
          </a:p>
        </p:txBody>
      </p:sp>
      <p:sp>
        <p:nvSpPr>
          <p:cNvPr id="17" name="Text 15"/>
          <p:cNvSpPr/>
          <p:nvPr/>
        </p:nvSpPr>
        <p:spPr>
          <a:xfrm>
            <a:off x="1005840" y="3364992"/>
            <a:ext cx="987552" cy="219456"/>
          </a:xfrm>
          <a:prstGeom prst="rect">
            <a:avLst/>
          </a:prstGeom>
          <a:noFill/>
          <a:ln/>
        </p:spPr>
        <p:txBody>
          <a:bodyPr wrap="square" lIns="0" tIns="0" rIns="0" bIns="0" rtlCol="0" anchor="ctr">
            <a:normAutofit/>
          </a:bodyPr>
          <a:lstStyle/>
          <a:p>
            <a:pPr marL="0" indent="0" algn="l">
              <a:buNone/>
            </a:pPr>
            <a:r>
              <a:rPr lang="en-US" sz="1400" b="1" dirty="0">
                <a:solidFill>
                  <a:srgbClr val="517A58"/>
                </a:solidFill>
                <a:latin typeface="Aptos" pitchFamily="34" charset="0"/>
                <a:ea typeface="Aptos" pitchFamily="34" charset="-122"/>
                <a:cs typeface="Aptos" pitchFamily="34" charset="-120"/>
              </a:rPr>
              <a:t>Jardinage</a:t>
            </a:r>
            <a:endParaRPr lang="en-US" sz="1400" dirty="0"/>
          </a:p>
        </p:txBody>
      </p:sp>
      <p:sp>
        <p:nvSpPr>
          <p:cNvPr id="18" name="Text 16"/>
          <p:cNvSpPr/>
          <p:nvPr/>
        </p:nvSpPr>
        <p:spPr>
          <a:xfrm>
            <a:off x="2549581" y="3346704"/>
            <a:ext cx="2697480" cy="347472"/>
          </a:xfrm>
          <a:prstGeom prst="rect">
            <a:avLst/>
          </a:prstGeom>
          <a:noFill/>
          <a:ln/>
        </p:spPr>
        <p:txBody>
          <a:bodyPr wrap="square" lIns="0" tIns="0" rIns="0" bIns="0" rtlCol="0" anchor="ctr">
            <a:normAutofit lnSpcReduction="10000"/>
          </a:bodyPr>
          <a:lstStyle/>
          <a:p>
            <a:pPr marL="0" indent="0" algn="l">
              <a:buNone/>
            </a:pPr>
            <a:r>
              <a:rPr lang="en-US" sz="1220" dirty="0">
                <a:solidFill>
                  <a:srgbClr val="1B3854"/>
                </a:solidFill>
                <a:latin typeface="Aptos" pitchFamily="34" charset="0"/>
                <a:ea typeface="Aptos" pitchFamily="34" charset="-122"/>
                <a:cs typeface="Aptos" pitchFamily="34" charset="-120"/>
              </a:rPr>
              <a:t>activité quotidienne habituelle avant l’aggravation des douleurs</a:t>
            </a:r>
            <a:endParaRPr lang="en-US" sz="1220" dirty="0"/>
          </a:p>
        </p:txBody>
      </p:sp>
      <p:sp>
        <p:nvSpPr>
          <p:cNvPr id="19" name="Shape 17"/>
          <p:cNvSpPr/>
          <p:nvPr/>
        </p:nvSpPr>
        <p:spPr>
          <a:xfrm>
            <a:off x="914400" y="4288536"/>
            <a:ext cx="68580" cy="68580"/>
          </a:xfrm>
          <a:prstGeom prst="ellipse">
            <a:avLst/>
          </a:prstGeom>
          <a:solidFill>
            <a:srgbClr val="087E95"/>
          </a:solidFill>
          <a:ln w="12700">
            <a:solidFill>
              <a:srgbClr val="087E95">
                <a:alpha val="0"/>
              </a:srgbClr>
            </a:solidFill>
            <a:prstDash val="solid"/>
          </a:ln>
        </p:spPr>
        <p:txBody>
          <a:bodyPr/>
          <a:lstStyle/>
          <a:p>
            <a:endParaRPr lang="fr-FR"/>
          </a:p>
        </p:txBody>
      </p:sp>
      <p:sp>
        <p:nvSpPr>
          <p:cNvPr id="20" name="Text 18"/>
          <p:cNvSpPr/>
          <p:nvPr/>
        </p:nvSpPr>
        <p:spPr>
          <a:xfrm>
            <a:off x="1097280" y="4160520"/>
            <a:ext cx="4343400" cy="384048"/>
          </a:xfrm>
          <a:prstGeom prst="rect">
            <a:avLst/>
          </a:prstGeom>
          <a:noFill/>
          <a:ln/>
        </p:spPr>
        <p:txBody>
          <a:bodyPr wrap="square" lIns="0" tIns="0" rIns="0" bIns="0" rtlCol="0" anchor="t">
            <a:normAutofit lnSpcReduction="10000"/>
          </a:bodyPr>
          <a:lstStyle/>
          <a:p>
            <a:pPr marL="0" indent="0" algn="l">
              <a:buNone/>
            </a:pPr>
            <a:r>
              <a:rPr lang="en-US" sz="1290" dirty="0">
                <a:solidFill>
                  <a:srgbClr val="1B3854"/>
                </a:solidFill>
                <a:latin typeface="Aptos" pitchFamily="34" charset="0"/>
                <a:ea typeface="Aptos" pitchFamily="34" charset="-122"/>
                <a:cs typeface="Aptos" pitchFamily="34" charset="-120"/>
              </a:rPr>
              <a:t>Limitation actuelle principalement liée aux douleurs abdominales et lombaires</a:t>
            </a:r>
            <a:endParaRPr lang="en-US" sz="1290" dirty="0"/>
          </a:p>
        </p:txBody>
      </p:sp>
      <p:sp>
        <p:nvSpPr>
          <p:cNvPr id="21" name="Shape 19"/>
          <p:cNvSpPr/>
          <p:nvPr/>
        </p:nvSpPr>
        <p:spPr>
          <a:xfrm>
            <a:off x="914400" y="4837176"/>
            <a:ext cx="68580" cy="68580"/>
          </a:xfrm>
          <a:prstGeom prst="ellipse">
            <a:avLst/>
          </a:prstGeom>
          <a:solidFill>
            <a:srgbClr val="087E95"/>
          </a:solidFill>
          <a:ln w="12700">
            <a:solidFill>
              <a:srgbClr val="087E95">
                <a:alpha val="0"/>
              </a:srgbClr>
            </a:solidFill>
            <a:prstDash val="solid"/>
          </a:ln>
        </p:spPr>
        <p:txBody>
          <a:bodyPr/>
          <a:lstStyle/>
          <a:p>
            <a:endParaRPr lang="fr-FR"/>
          </a:p>
        </p:txBody>
      </p:sp>
      <p:sp>
        <p:nvSpPr>
          <p:cNvPr id="22" name="Text 20"/>
          <p:cNvSpPr/>
          <p:nvPr/>
        </p:nvSpPr>
        <p:spPr>
          <a:xfrm>
            <a:off x="1097280" y="4782312"/>
            <a:ext cx="4343400" cy="237744"/>
          </a:xfrm>
          <a:prstGeom prst="rect">
            <a:avLst/>
          </a:prstGeom>
          <a:noFill/>
          <a:ln/>
        </p:spPr>
        <p:txBody>
          <a:bodyPr wrap="square" lIns="0" tIns="0" rIns="0" bIns="0" rtlCol="0" anchor="t">
            <a:normAutofit/>
          </a:bodyPr>
          <a:lstStyle/>
          <a:p>
            <a:pPr marL="0" indent="0" algn="l">
              <a:buNone/>
            </a:pPr>
            <a:r>
              <a:rPr lang="en-US" sz="1290" dirty="0">
                <a:solidFill>
                  <a:srgbClr val="1B3854"/>
                </a:solidFill>
                <a:latin typeface="Aptos" pitchFamily="34" charset="0"/>
                <a:ea typeface="Aptos" pitchFamily="34" charset="-122"/>
                <a:cs typeface="Aptos" pitchFamily="34" charset="-120"/>
              </a:rPr>
              <a:t>Poids : 71 kg</a:t>
            </a:r>
            <a:endParaRPr lang="en-US" sz="1290" dirty="0"/>
          </a:p>
        </p:txBody>
      </p:sp>
      <p:sp>
        <p:nvSpPr>
          <p:cNvPr id="23" name="Shape 21"/>
          <p:cNvSpPr/>
          <p:nvPr/>
        </p:nvSpPr>
        <p:spPr>
          <a:xfrm>
            <a:off x="6236208" y="1527048"/>
            <a:ext cx="5440680" cy="3977640"/>
          </a:xfrm>
          <a:prstGeom prst="roundRect">
            <a:avLst>
              <a:gd name="adj" fmla="val 2759"/>
            </a:avLst>
          </a:prstGeom>
          <a:solidFill>
            <a:srgbClr val="FFFFFF"/>
          </a:solidFill>
          <a:ln w="10160">
            <a:solidFill>
              <a:srgbClr val="C8D7E0"/>
            </a:solidFill>
            <a:prstDash val="solid"/>
          </a:ln>
        </p:spPr>
        <p:txBody>
          <a:bodyPr/>
          <a:lstStyle/>
          <a:p>
            <a:endParaRPr lang="fr-FR"/>
          </a:p>
        </p:txBody>
      </p:sp>
      <p:sp>
        <p:nvSpPr>
          <p:cNvPr id="24" name="Shape 22"/>
          <p:cNvSpPr/>
          <p:nvPr/>
        </p:nvSpPr>
        <p:spPr>
          <a:xfrm>
            <a:off x="6236208" y="1527048"/>
            <a:ext cx="73152" cy="3977640"/>
          </a:xfrm>
          <a:prstGeom prst="rect">
            <a:avLst/>
          </a:prstGeom>
          <a:solidFill>
            <a:srgbClr val="087E95"/>
          </a:solidFill>
          <a:ln w="12700">
            <a:solidFill>
              <a:srgbClr val="087E95">
                <a:alpha val="0"/>
              </a:srgbClr>
            </a:solidFill>
            <a:prstDash val="solid"/>
          </a:ln>
        </p:spPr>
        <p:txBody>
          <a:bodyPr/>
          <a:lstStyle/>
          <a:p>
            <a:endParaRPr lang="fr-FR"/>
          </a:p>
        </p:txBody>
      </p:sp>
      <p:sp>
        <p:nvSpPr>
          <p:cNvPr id="25" name="Shape 23"/>
          <p:cNvSpPr/>
          <p:nvPr/>
        </p:nvSpPr>
        <p:spPr>
          <a:xfrm>
            <a:off x="6309360" y="1527048"/>
            <a:ext cx="5367528" cy="548640"/>
          </a:xfrm>
          <a:prstGeom prst="rect">
            <a:avLst/>
          </a:prstGeom>
          <a:solidFill>
            <a:srgbClr val="F0FAFC"/>
          </a:solidFill>
          <a:ln w="12700">
            <a:solidFill>
              <a:srgbClr val="F0FAFC">
                <a:alpha val="0"/>
              </a:srgbClr>
            </a:solidFill>
            <a:prstDash val="solid"/>
          </a:ln>
        </p:spPr>
        <p:txBody>
          <a:bodyPr/>
          <a:lstStyle/>
          <a:p>
            <a:endParaRPr lang="fr-FR"/>
          </a:p>
        </p:txBody>
      </p:sp>
      <p:sp>
        <p:nvSpPr>
          <p:cNvPr id="26" name="Text 24"/>
          <p:cNvSpPr/>
          <p:nvPr/>
        </p:nvSpPr>
        <p:spPr>
          <a:xfrm>
            <a:off x="6501384" y="1709928"/>
            <a:ext cx="3840480" cy="237744"/>
          </a:xfrm>
          <a:prstGeom prst="rect">
            <a:avLst/>
          </a:prstGeom>
          <a:noFill/>
          <a:ln/>
        </p:spPr>
        <p:txBody>
          <a:bodyPr wrap="square" lIns="0" tIns="0" rIns="0" bIns="0" rtlCol="0" anchor="ctr">
            <a:normAutofit lnSpcReduction="10000"/>
          </a:bodyPr>
          <a:lstStyle/>
          <a:p>
            <a:pPr marL="0" indent="0" algn="l">
              <a:buNone/>
            </a:pPr>
            <a:r>
              <a:rPr lang="en-US" sz="1620" b="1" dirty="0">
                <a:solidFill>
                  <a:srgbClr val="00738A"/>
                </a:solidFill>
                <a:latin typeface="Aptos" pitchFamily="34" charset="0"/>
                <a:ea typeface="Aptos" pitchFamily="34" charset="-122"/>
                <a:cs typeface="Aptos" pitchFamily="34" charset="-120"/>
              </a:rPr>
              <a:t>Évaluation cardio-rénale</a:t>
            </a:r>
            <a:endParaRPr lang="en-US" sz="1620" dirty="0"/>
          </a:p>
        </p:txBody>
      </p:sp>
      <p:sp>
        <p:nvSpPr>
          <p:cNvPr id="27" name="Text 25"/>
          <p:cNvSpPr/>
          <p:nvPr/>
        </p:nvSpPr>
        <p:spPr>
          <a:xfrm>
            <a:off x="10561320" y="1737360"/>
            <a:ext cx="777240" cy="146304"/>
          </a:xfrm>
          <a:prstGeom prst="rect">
            <a:avLst/>
          </a:prstGeom>
          <a:noFill/>
          <a:ln/>
        </p:spPr>
        <p:txBody>
          <a:bodyPr wrap="square" lIns="0" tIns="0" rIns="0" bIns="0" rtlCol="0" anchor="ctr">
            <a:normAutofit/>
          </a:bodyPr>
          <a:lstStyle/>
          <a:p>
            <a:pPr marL="0" indent="0" algn="r">
              <a:buNone/>
            </a:pPr>
            <a:r>
              <a:rPr lang="en-US" sz="820" b="1" dirty="0">
                <a:solidFill>
                  <a:srgbClr val="748598"/>
                </a:solidFill>
                <a:latin typeface="Aptos" pitchFamily="34" charset="0"/>
                <a:ea typeface="Aptos" pitchFamily="34" charset="-122"/>
                <a:cs typeface="Aptos" pitchFamily="34" charset="-120"/>
              </a:rPr>
              <a:t>bilan récent</a:t>
            </a:r>
            <a:endParaRPr lang="en-US" sz="820" dirty="0"/>
          </a:p>
        </p:txBody>
      </p:sp>
      <p:sp>
        <p:nvSpPr>
          <p:cNvPr id="28" name="Shape 26"/>
          <p:cNvSpPr/>
          <p:nvPr/>
        </p:nvSpPr>
        <p:spPr>
          <a:xfrm>
            <a:off x="6583680" y="2304288"/>
            <a:ext cx="4700016" cy="530352"/>
          </a:xfrm>
          <a:prstGeom prst="roundRect">
            <a:avLst>
              <a:gd name="adj" fmla="val 17241"/>
            </a:avLst>
          </a:prstGeom>
          <a:solidFill>
            <a:srgbClr val="E4F3F6"/>
          </a:solidFill>
          <a:ln w="10160">
            <a:solidFill>
              <a:srgbClr val="E4F3F6">
                <a:alpha val="0"/>
              </a:srgbClr>
            </a:solidFill>
            <a:prstDash val="solid"/>
          </a:ln>
        </p:spPr>
        <p:txBody>
          <a:bodyPr/>
          <a:lstStyle/>
          <a:p>
            <a:endParaRPr lang="fr-FR"/>
          </a:p>
        </p:txBody>
      </p:sp>
      <p:sp>
        <p:nvSpPr>
          <p:cNvPr id="29" name="Text 27"/>
          <p:cNvSpPr/>
          <p:nvPr/>
        </p:nvSpPr>
        <p:spPr>
          <a:xfrm>
            <a:off x="6803136" y="2423160"/>
            <a:ext cx="2148840" cy="201168"/>
          </a:xfrm>
          <a:prstGeom prst="rect">
            <a:avLst/>
          </a:prstGeom>
          <a:noFill/>
          <a:ln/>
        </p:spPr>
        <p:txBody>
          <a:bodyPr wrap="square" lIns="0" tIns="0" rIns="0" bIns="0" rtlCol="0" anchor="ctr">
            <a:normAutofit lnSpcReduction="10000"/>
          </a:bodyPr>
          <a:lstStyle/>
          <a:p>
            <a:pPr marL="0" indent="0" algn="l">
              <a:buNone/>
            </a:pPr>
            <a:r>
              <a:rPr lang="en-US" sz="1350" b="1" dirty="0">
                <a:solidFill>
                  <a:srgbClr val="00738A"/>
                </a:solidFill>
                <a:latin typeface="Aptos" pitchFamily="34" charset="0"/>
                <a:ea typeface="Aptos" pitchFamily="34" charset="-122"/>
                <a:cs typeface="Aptos" pitchFamily="34" charset="-120"/>
              </a:rPr>
              <a:t>FEVG préservée &gt; 50 %</a:t>
            </a:r>
            <a:endParaRPr lang="en-US" sz="1350" dirty="0"/>
          </a:p>
        </p:txBody>
      </p:sp>
      <p:sp>
        <p:nvSpPr>
          <p:cNvPr id="30" name="Text 28"/>
          <p:cNvSpPr/>
          <p:nvPr/>
        </p:nvSpPr>
        <p:spPr>
          <a:xfrm>
            <a:off x="9281160" y="2432304"/>
            <a:ext cx="1645920" cy="173736"/>
          </a:xfrm>
          <a:prstGeom prst="rect">
            <a:avLst/>
          </a:prstGeom>
          <a:noFill/>
          <a:ln/>
        </p:spPr>
        <p:txBody>
          <a:bodyPr wrap="square" lIns="0" tIns="0" rIns="0" bIns="0" rtlCol="0" anchor="ctr">
            <a:normAutofit/>
          </a:bodyPr>
          <a:lstStyle/>
          <a:p>
            <a:pPr marL="0" indent="0" algn="r">
              <a:buNone/>
            </a:pPr>
            <a:r>
              <a:rPr lang="en-US" sz="1040" dirty="0">
                <a:solidFill>
                  <a:srgbClr val="1B3854"/>
                </a:solidFill>
                <a:latin typeface="Aptos" pitchFamily="34" charset="0"/>
                <a:ea typeface="Aptos" pitchFamily="34" charset="-122"/>
                <a:cs typeface="Aptos" pitchFamily="34" charset="-120"/>
              </a:rPr>
              <a:t>≈ 60 % en février 2026</a:t>
            </a:r>
            <a:endParaRPr lang="en-US" sz="1040" dirty="0"/>
          </a:p>
        </p:txBody>
      </p:sp>
      <p:sp>
        <p:nvSpPr>
          <p:cNvPr id="31" name="Shape 29"/>
          <p:cNvSpPr/>
          <p:nvPr/>
        </p:nvSpPr>
        <p:spPr>
          <a:xfrm>
            <a:off x="6583680" y="3054096"/>
            <a:ext cx="2212848" cy="640080"/>
          </a:xfrm>
          <a:prstGeom prst="roundRect">
            <a:avLst>
              <a:gd name="adj" fmla="val 11429"/>
            </a:avLst>
          </a:prstGeom>
          <a:solidFill>
            <a:srgbClr val="F6F8FA"/>
          </a:solidFill>
          <a:ln w="6350">
            <a:solidFill>
              <a:srgbClr val="C8D7E0"/>
            </a:solidFill>
            <a:prstDash val="solid"/>
          </a:ln>
        </p:spPr>
        <p:txBody>
          <a:bodyPr/>
          <a:lstStyle/>
          <a:p>
            <a:endParaRPr lang="fr-FR"/>
          </a:p>
        </p:txBody>
      </p:sp>
      <p:sp>
        <p:nvSpPr>
          <p:cNvPr id="32" name="Text 30"/>
          <p:cNvSpPr/>
          <p:nvPr/>
        </p:nvSpPr>
        <p:spPr>
          <a:xfrm>
            <a:off x="6775704" y="3182112"/>
            <a:ext cx="1828800" cy="164592"/>
          </a:xfrm>
          <a:prstGeom prst="rect">
            <a:avLst/>
          </a:prstGeom>
          <a:noFill/>
          <a:ln/>
        </p:spPr>
        <p:txBody>
          <a:bodyPr wrap="square" lIns="0" tIns="0" rIns="0" bIns="0" rtlCol="0" anchor="ctr">
            <a:normAutofit/>
          </a:bodyPr>
          <a:lstStyle/>
          <a:p>
            <a:pPr marL="0" indent="0" algn="l">
              <a:buNone/>
            </a:pPr>
            <a:r>
              <a:rPr lang="en-US" sz="1080" dirty="0">
                <a:solidFill>
                  <a:srgbClr val="748598"/>
                </a:solidFill>
                <a:latin typeface="Aptos" pitchFamily="34" charset="0"/>
                <a:ea typeface="Aptos" pitchFamily="34" charset="-122"/>
                <a:cs typeface="Aptos" pitchFamily="34" charset="-120"/>
              </a:rPr>
              <a:t>Pas d’argument</a:t>
            </a:r>
            <a:endParaRPr lang="en-US" sz="1080" dirty="0"/>
          </a:p>
        </p:txBody>
      </p:sp>
      <p:sp>
        <p:nvSpPr>
          <p:cNvPr id="33" name="Text 31"/>
          <p:cNvSpPr/>
          <p:nvPr/>
        </p:nvSpPr>
        <p:spPr>
          <a:xfrm>
            <a:off x="6775704" y="3355848"/>
            <a:ext cx="1783080" cy="219456"/>
          </a:xfrm>
          <a:prstGeom prst="rect">
            <a:avLst/>
          </a:prstGeom>
          <a:noFill/>
          <a:ln/>
        </p:spPr>
        <p:txBody>
          <a:bodyPr wrap="square" lIns="0" tIns="0" rIns="0" bIns="0" rtlCol="0" anchor="ctr">
            <a:normAutofit fontScale="85000" lnSpcReduction="10000"/>
          </a:bodyPr>
          <a:lstStyle/>
          <a:p>
            <a:pPr marL="0" indent="0" algn="l">
              <a:buNone/>
            </a:pPr>
            <a:r>
              <a:rPr lang="en-US" sz="1070" b="1" dirty="0">
                <a:solidFill>
                  <a:srgbClr val="17324D"/>
                </a:solidFill>
                <a:latin typeface="Aptos" pitchFamily="34" charset="0"/>
                <a:ea typeface="Aptos" pitchFamily="34" charset="-122"/>
                <a:cs typeface="Aptos" pitchFamily="34" charset="-120"/>
              </a:rPr>
              <a:t>pour décompensation cardiaque</a:t>
            </a:r>
            <a:endParaRPr lang="en-US" sz="1070" dirty="0"/>
          </a:p>
        </p:txBody>
      </p:sp>
      <p:sp>
        <p:nvSpPr>
          <p:cNvPr id="34" name="Shape 32"/>
          <p:cNvSpPr/>
          <p:nvPr/>
        </p:nvSpPr>
        <p:spPr>
          <a:xfrm>
            <a:off x="9052560" y="3054096"/>
            <a:ext cx="2231136" cy="640080"/>
          </a:xfrm>
          <a:prstGeom prst="roundRect">
            <a:avLst>
              <a:gd name="adj" fmla="val 11429"/>
            </a:avLst>
          </a:prstGeom>
          <a:solidFill>
            <a:srgbClr val="F6F8FA"/>
          </a:solidFill>
          <a:ln w="6350">
            <a:solidFill>
              <a:srgbClr val="C8D7E0"/>
            </a:solidFill>
            <a:prstDash val="solid"/>
          </a:ln>
        </p:spPr>
        <p:txBody>
          <a:bodyPr/>
          <a:lstStyle/>
          <a:p>
            <a:endParaRPr lang="fr-FR"/>
          </a:p>
        </p:txBody>
      </p:sp>
      <p:sp>
        <p:nvSpPr>
          <p:cNvPr id="35" name="Text 33"/>
          <p:cNvSpPr/>
          <p:nvPr/>
        </p:nvSpPr>
        <p:spPr>
          <a:xfrm>
            <a:off x="9253728" y="3172968"/>
            <a:ext cx="1737360" cy="164592"/>
          </a:xfrm>
          <a:prstGeom prst="rect">
            <a:avLst/>
          </a:prstGeom>
          <a:noFill/>
          <a:ln/>
        </p:spPr>
        <p:txBody>
          <a:bodyPr wrap="square" lIns="0" tIns="0" rIns="0" bIns="0" rtlCol="0" anchor="ctr">
            <a:normAutofit/>
          </a:bodyPr>
          <a:lstStyle/>
          <a:p>
            <a:pPr marL="0" indent="0" algn="l">
              <a:buNone/>
            </a:pPr>
            <a:r>
              <a:rPr lang="en-US" sz="1080" b="1" dirty="0">
                <a:solidFill>
                  <a:srgbClr val="17324D"/>
                </a:solidFill>
                <a:latin typeface="Aptos" pitchFamily="34" charset="0"/>
                <a:ea typeface="Aptos" pitchFamily="34" charset="-122"/>
                <a:cs typeface="Aptos" pitchFamily="34" charset="-120"/>
              </a:rPr>
              <a:t>Pas d’HTAP</a:t>
            </a:r>
            <a:endParaRPr lang="en-US" sz="1080" dirty="0"/>
          </a:p>
        </p:txBody>
      </p:sp>
      <p:sp>
        <p:nvSpPr>
          <p:cNvPr id="36" name="Text 34"/>
          <p:cNvSpPr/>
          <p:nvPr/>
        </p:nvSpPr>
        <p:spPr>
          <a:xfrm>
            <a:off x="9253728" y="3355848"/>
            <a:ext cx="1737360" cy="164592"/>
          </a:xfrm>
          <a:prstGeom prst="rect">
            <a:avLst/>
          </a:prstGeom>
          <a:noFill/>
          <a:ln/>
        </p:spPr>
        <p:txBody>
          <a:bodyPr wrap="square" lIns="0" tIns="0" rIns="0" bIns="0" rtlCol="0" anchor="ctr">
            <a:normAutofit/>
          </a:bodyPr>
          <a:lstStyle/>
          <a:p>
            <a:pPr marL="0" indent="0" algn="l">
              <a:buNone/>
            </a:pPr>
            <a:r>
              <a:rPr lang="en-US" sz="1050" dirty="0">
                <a:solidFill>
                  <a:srgbClr val="1B3854"/>
                </a:solidFill>
                <a:latin typeface="Aptos" pitchFamily="34" charset="0"/>
                <a:ea typeface="Aptos" pitchFamily="34" charset="-122"/>
                <a:cs typeface="Aptos" pitchFamily="34" charset="-120"/>
              </a:rPr>
              <a:t>fonction VD normale</a:t>
            </a:r>
            <a:endParaRPr lang="en-US" sz="1050" dirty="0"/>
          </a:p>
        </p:txBody>
      </p:sp>
      <p:sp>
        <p:nvSpPr>
          <p:cNvPr id="37" name="Shape 35"/>
          <p:cNvSpPr/>
          <p:nvPr/>
        </p:nvSpPr>
        <p:spPr>
          <a:xfrm>
            <a:off x="6583680" y="4023360"/>
            <a:ext cx="4700016" cy="9144"/>
          </a:xfrm>
          <a:prstGeom prst="rect">
            <a:avLst/>
          </a:prstGeom>
          <a:solidFill>
            <a:srgbClr val="C8D7E0"/>
          </a:solidFill>
          <a:ln w="12700">
            <a:solidFill>
              <a:srgbClr val="C8D7E0">
                <a:alpha val="0"/>
              </a:srgbClr>
            </a:solidFill>
            <a:prstDash val="solid"/>
          </a:ln>
        </p:spPr>
        <p:txBody>
          <a:bodyPr/>
          <a:lstStyle/>
          <a:p>
            <a:endParaRPr lang="fr-FR"/>
          </a:p>
        </p:txBody>
      </p:sp>
      <p:sp>
        <p:nvSpPr>
          <p:cNvPr id="38" name="Text 36"/>
          <p:cNvSpPr/>
          <p:nvPr/>
        </p:nvSpPr>
        <p:spPr>
          <a:xfrm>
            <a:off x="6583680" y="4206240"/>
            <a:ext cx="2194560" cy="182880"/>
          </a:xfrm>
          <a:prstGeom prst="rect">
            <a:avLst/>
          </a:prstGeom>
          <a:noFill/>
          <a:ln/>
        </p:spPr>
        <p:txBody>
          <a:bodyPr wrap="square" lIns="0" tIns="0" rIns="0" bIns="0" rtlCol="0" anchor="ctr">
            <a:normAutofit/>
          </a:bodyPr>
          <a:lstStyle/>
          <a:p>
            <a:pPr marL="0" indent="0" algn="l">
              <a:buNone/>
            </a:pPr>
            <a:r>
              <a:rPr lang="en-US" sz="1140" b="1" dirty="0">
                <a:solidFill>
                  <a:srgbClr val="748598"/>
                </a:solidFill>
                <a:latin typeface="Aptos" pitchFamily="34" charset="0"/>
                <a:ea typeface="Aptos" pitchFamily="34" charset="-122"/>
                <a:cs typeface="Aptos" pitchFamily="34" charset="-120"/>
              </a:rPr>
              <a:t>Points de vigilance</a:t>
            </a:r>
            <a:endParaRPr lang="en-US" sz="1140" dirty="0"/>
          </a:p>
        </p:txBody>
      </p:sp>
      <p:sp>
        <p:nvSpPr>
          <p:cNvPr id="39" name="Shape 37"/>
          <p:cNvSpPr/>
          <p:nvPr/>
        </p:nvSpPr>
        <p:spPr>
          <a:xfrm>
            <a:off x="6656832" y="4626864"/>
            <a:ext cx="68580" cy="68580"/>
          </a:xfrm>
          <a:prstGeom prst="ellipse">
            <a:avLst/>
          </a:prstGeom>
          <a:solidFill>
            <a:srgbClr val="B76042"/>
          </a:solidFill>
          <a:ln w="12700">
            <a:solidFill>
              <a:srgbClr val="B76042">
                <a:alpha val="0"/>
              </a:srgbClr>
            </a:solidFill>
            <a:prstDash val="solid"/>
          </a:ln>
        </p:spPr>
        <p:txBody>
          <a:bodyPr/>
          <a:lstStyle/>
          <a:p>
            <a:endParaRPr lang="fr-FR"/>
          </a:p>
        </p:txBody>
      </p:sp>
      <p:sp>
        <p:nvSpPr>
          <p:cNvPr id="40" name="Text 38"/>
          <p:cNvSpPr/>
          <p:nvPr/>
        </p:nvSpPr>
        <p:spPr>
          <a:xfrm>
            <a:off x="6839712" y="4556476"/>
            <a:ext cx="4206240" cy="228600"/>
          </a:xfrm>
          <a:prstGeom prst="rect">
            <a:avLst/>
          </a:prstGeom>
          <a:noFill/>
          <a:ln/>
        </p:spPr>
        <p:txBody>
          <a:bodyPr wrap="square" lIns="0" tIns="0" rIns="0" bIns="0" rtlCol="0" anchor="t">
            <a:normAutofit/>
          </a:bodyPr>
          <a:lstStyle/>
          <a:p>
            <a:pPr marL="0" indent="0" algn="l">
              <a:buNone/>
            </a:pPr>
            <a:r>
              <a:rPr lang="en-US" sz="1190" dirty="0">
                <a:solidFill>
                  <a:srgbClr val="1B3854"/>
                </a:solidFill>
                <a:latin typeface="Aptos" pitchFamily="34" charset="0"/>
                <a:ea typeface="Aptos" pitchFamily="34" charset="-122"/>
                <a:cs typeface="Aptos" pitchFamily="34" charset="-120"/>
              </a:rPr>
              <a:t>Bloc de branche gauche complet récent — QRS 150 ms</a:t>
            </a:r>
            <a:endParaRPr lang="en-US" sz="1190" dirty="0"/>
          </a:p>
        </p:txBody>
      </p:sp>
      <p:sp>
        <p:nvSpPr>
          <p:cNvPr id="41" name="Shape 39"/>
          <p:cNvSpPr/>
          <p:nvPr/>
        </p:nvSpPr>
        <p:spPr>
          <a:xfrm>
            <a:off x="6656832" y="4928616"/>
            <a:ext cx="68580" cy="68580"/>
          </a:xfrm>
          <a:prstGeom prst="ellipse">
            <a:avLst/>
          </a:prstGeom>
          <a:solidFill>
            <a:srgbClr val="087E95"/>
          </a:solidFill>
          <a:ln w="12700">
            <a:solidFill>
              <a:srgbClr val="087E95">
                <a:alpha val="0"/>
              </a:srgbClr>
            </a:solidFill>
            <a:prstDash val="solid"/>
          </a:ln>
        </p:spPr>
        <p:txBody>
          <a:bodyPr/>
          <a:lstStyle/>
          <a:p>
            <a:endParaRPr lang="fr-FR"/>
          </a:p>
        </p:txBody>
      </p:sp>
      <p:sp>
        <p:nvSpPr>
          <p:cNvPr id="42" name="Text 40"/>
          <p:cNvSpPr/>
          <p:nvPr/>
        </p:nvSpPr>
        <p:spPr>
          <a:xfrm>
            <a:off x="6839712" y="4864608"/>
            <a:ext cx="4206240" cy="201168"/>
          </a:xfrm>
          <a:prstGeom prst="rect">
            <a:avLst/>
          </a:prstGeom>
          <a:noFill/>
          <a:ln/>
        </p:spPr>
        <p:txBody>
          <a:bodyPr wrap="square" lIns="0" tIns="0" rIns="0" bIns="0" rtlCol="0" anchor="t">
            <a:normAutofit/>
          </a:bodyPr>
          <a:lstStyle/>
          <a:p>
            <a:pPr marL="0" indent="0" algn="l">
              <a:buNone/>
            </a:pPr>
            <a:r>
              <a:rPr lang="en-US" sz="1180" dirty="0">
                <a:solidFill>
                  <a:srgbClr val="1B3854"/>
                </a:solidFill>
                <a:latin typeface="Aptos" pitchFamily="34" charset="0"/>
                <a:ea typeface="Aptos" pitchFamily="34" charset="-122"/>
                <a:cs typeface="Aptos" pitchFamily="34" charset="-120"/>
              </a:rPr>
              <a:t>Créatinine : 117 µmol/L</a:t>
            </a:r>
            <a:endParaRPr lang="en-US" sz="1180" dirty="0"/>
          </a:p>
        </p:txBody>
      </p:sp>
      <p:sp>
        <p:nvSpPr>
          <p:cNvPr id="43" name="Shape 41"/>
          <p:cNvSpPr/>
          <p:nvPr/>
        </p:nvSpPr>
        <p:spPr>
          <a:xfrm>
            <a:off x="6656832" y="5202936"/>
            <a:ext cx="68580" cy="68580"/>
          </a:xfrm>
          <a:prstGeom prst="ellipse">
            <a:avLst/>
          </a:prstGeom>
          <a:solidFill>
            <a:srgbClr val="087E95"/>
          </a:solidFill>
          <a:ln w="12700">
            <a:solidFill>
              <a:srgbClr val="087E95">
                <a:alpha val="0"/>
              </a:srgbClr>
            </a:solidFill>
            <a:prstDash val="solid"/>
          </a:ln>
        </p:spPr>
        <p:txBody>
          <a:bodyPr/>
          <a:lstStyle/>
          <a:p>
            <a:endParaRPr lang="fr-FR"/>
          </a:p>
        </p:txBody>
      </p:sp>
      <p:sp>
        <p:nvSpPr>
          <p:cNvPr id="44" name="Text 42"/>
          <p:cNvSpPr/>
          <p:nvPr/>
        </p:nvSpPr>
        <p:spPr>
          <a:xfrm>
            <a:off x="6803136" y="5161894"/>
            <a:ext cx="4206240" cy="201168"/>
          </a:xfrm>
          <a:prstGeom prst="rect">
            <a:avLst/>
          </a:prstGeom>
          <a:noFill/>
          <a:ln/>
        </p:spPr>
        <p:txBody>
          <a:bodyPr wrap="square" lIns="0" tIns="0" rIns="0" bIns="0" rtlCol="0" anchor="t">
            <a:normAutofit/>
          </a:bodyPr>
          <a:lstStyle/>
          <a:p>
            <a:pPr marL="0" indent="0" algn="l">
              <a:buNone/>
            </a:pPr>
            <a:r>
              <a:rPr lang="en-US" sz="1180" dirty="0">
                <a:solidFill>
                  <a:srgbClr val="1B3854"/>
                </a:solidFill>
                <a:latin typeface="Aptos" pitchFamily="34" charset="0"/>
                <a:ea typeface="Aptos" pitchFamily="34" charset="-122"/>
                <a:cs typeface="Aptos" pitchFamily="34" charset="-120"/>
              </a:rPr>
              <a:t>Clairance estimée : 51 mL/min</a:t>
            </a:r>
            <a:endParaRPr lang="en-US" sz="1180" dirty="0"/>
          </a:p>
        </p:txBody>
      </p:sp>
      <p:sp>
        <p:nvSpPr>
          <p:cNvPr id="45" name="Shape 43"/>
          <p:cNvSpPr/>
          <p:nvPr/>
        </p:nvSpPr>
        <p:spPr>
          <a:xfrm>
            <a:off x="512064" y="6007608"/>
            <a:ext cx="11164824" cy="530352"/>
          </a:xfrm>
          <a:prstGeom prst="roundRect">
            <a:avLst>
              <a:gd name="adj" fmla="val 13793"/>
            </a:avLst>
          </a:prstGeom>
          <a:solidFill>
            <a:srgbClr val="E4F3F6"/>
          </a:solidFill>
          <a:ln w="10160">
            <a:solidFill>
              <a:srgbClr val="E4F3F6">
                <a:alpha val="0"/>
              </a:srgbClr>
            </a:solidFill>
            <a:prstDash val="solid"/>
          </a:ln>
        </p:spPr>
        <p:txBody>
          <a:bodyPr/>
          <a:lstStyle/>
          <a:p>
            <a:endParaRPr lang="fr-FR"/>
          </a:p>
        </p:txBody>
      </p:sp>
      <p:sp>
        <p:nvSpPr>
          <p:cNvPr id="46" name="Shape 44"/>
          <p:cNvSpPr/>
          <p:nvPr/>
        </p:nvSpPr>
        <p:spPr>
          <a:xfrm>
            <a:off x="512064" y="6007608"/>
            <a:ext cx="73152" cy="530352"/>
          </a:xfrm>
          <a:prstGeom prst="rect">
            <a:avLst/>
          </a:prstGeom>
          <a:solidFill>
            <a:srgbClr val="087E95"/>
          </a:solidFill>
          <a:ln w="12700">
            <a:solidFill>
              <a:srgbClr val="087E95">
                <a:alpha val="0"/>
              </a:srgbClr>
            </a:solidFill>
            <a:prstDash val="solid"/>
          </a:ln>
        </p:spPr>
        <p:txBody>
          <a:bodyPr/>
          <a:lstStyle/>
          <a:p>
            <a:endParaRPr lang="fr-FR"/>
          </a:p>
        </p:txBody>
      </p:sp>
      <p:sp>
        <p:nvSpPr>
          <p:cNvPr id="47" name="Text 45"/>
          <p:cNvSpPr/>
          <p:nvPr/>
        </p:nvSpPr>
        <p:spPr>
          <a:xfrm>
            <a:off x="768096" y="6144768"/>
            <a:ext cx="10469880" cy="201168"/>
          </a:xfrm>
          <a:prstGeom prst="rect">
            <a:avLst/>
          </a:prstGeom>
          <a:noFill/>
          <a:ln/>
        </p:spPr>
        <p:txBody>
          <a:bodyPr wrap="square" lIns="0" tIns="0" rIns="0" bIns="0" rtlCol="0" anchor="ctr">
            <a:normAutofit lnSpcReduction="10000"/>
          </a:bodyPr>
          <a:lstStyle/>
          <a:p>
            <a:pPr marL="0" indent="0" algn="l">
              <a:buNone/>
            </a:pPr>
            <a:r>
              <a:rPr lang="en-US" sz="1340" b="1" dirty="0">
                <a:solidFill>
                  <a:srgbClr val="00738A"/>
                </a:solidFill>
                <a:latin typeface="Aptos" pitchFamily="34" charset="0"/>
                <a:ea typeface="Aptos" pitchFamily="34" charset="-122"/>
                <a:cs typeface="Aptos" pitchFamily="34" charset="-120"/>
              </a:rPr>
              <a:t>Patient </a:t>
            </a:r>
            <a:r>
              <a:rPr lang="en-US" sz="1340" b="1" dirty="0" err="1">
                <a:solidFill>
                  <a:srgbClr val="00738A"/>
                </a:solidFill>
                <a:latin typeface="Aptos" pitchFamily="34" charset="0"/>
                <a:ea typeface="Aptos" pitchFamily="34" charset="-122"/>
                <a:cs typeface="Aptos" pitchFamily="34" charset="-120"/>
              </a:rPr>
              <a:t>autonome</a:t>
            </a:r>
            <a:r>
              <a:rPr lang="en-US" sz="1340" b="1" dirty="0">
                <a:solidFill>
                  <a:srgbClr val="00738A"/>
                </a:solidFill>
                <a:latin typeface="Aptos" pitchFamily="34" charset="0"/>
                <a:ea typeface="Aptos" pitchFamily="34" charset="-122"/>
                <a:cs typeface="Aptos" pitchFamily="34" charset="-120"/>
              </a:rPr>
              <a:t> </a:t>
            </a:r>
            <a:r>
              <a:rPr lang="en-US" sz="1340" b="1" dirty="0" err="1">
                <a:solidFill>
                  <a:srgbClr val="00738A"/>
                </a:solidFill>
                <a:latin typeface="Aptos" pitchFamily="34" charset="0"/>
                <a:ea typeface="Aptos" pitchFamily="34" charset="-122"/>
                <a:cs typeface="Aptos" pitchFamily="34" charset="-120"/>
              </a:rPr>
              <a:t>mais</a:t>
            </a:r>
            <a:r>
              <a:rPr lang="en-US" sz="1340" b="1" dirty="0">
                <a:solidFill>
                  <a:srgbClr val="00738A"/>
                </a:solidFill>
                <a:latin typeface="Aptos" pitchFamily="34" charset="0"/>
                <a:ea typeface="Aptos" pitchFamily="34" charset="-122"/>
                <a:cs typeface="Aptos" pitchFamily="34" charset="-120"/>
              </a:rPr>
              <a:t> très </a:t>
            </a:r>
            <a:r>
              <a:rPr lang="en-US" sz="1340" b="1" dirty="0" err="1">
                <a:solidFill>
                  <a:srgbClr val="00738A"/>
                </a:solidFill>
                <a:latin typeface="Aptos" pitchFamily="34" charset="0"/>
                <a:ea typeface="Aptos" pitchFamily="34" charset="-122"/>
                <a:cs typeface="Aptos" pitchFamily="34" charset="-120"/>
              </a:rPr>
              <a:t>âgé</a:t>
            </a:r>
            <a:endParaRPr lang="en-US" sz="1340" dirty="0"/>
          </a:p>
        </p:txBody>
      </p:sp>
      <p:sp>
        <p:nvSpPr>
          <p:cNvPr id="48" name="Shape 46"/>
          <p:cNvSpPr/>
          <p:nvPr/>
        </p:nvSpPr>
        <p:spPr>
          <a:xfrm>
            <a:off x="502920" y="6675120"/>
            <a:ext cx="11201400" cy="0"/>
          </a:xfrm>
          <a:prstGeom prst="line">
            <a:avLst/>
          </a:prstGeom>
          <a:noFill/>
          <a:ln w="7620">
            <a:solidFill>
              <a:srgbClr val="C8D7E0"/>
            </a:solidFill>
            <a:prstDash val="solid"/>
          </a:ln>
        </p:spPr>
        <p:txBody>
          <a:bodyPr/>
          <a:lstStyle/>
          <a:p>
            <a:endParaRPr lang="fr-FR"/>
          </a:p>
        </p:txBody>
      </p:sp>
      <p:sp>
        <p:nvSpPr>
          <p:cNvPr id="50" name="Text 48"/>
          <p:cNvSpPr/>
          <p:nvPr/>
        </p:nvSpPr>
        <p:spPr>
          <a:xfrm>
            <a:off x="11475720" y="6711696"/>
            <a:ext cx="228600" cy="109728"/>
          </a:xfrm>
          <a:prstGeom prst="rect">
            <a:avLst/>
          </a:prstGeom>
          <a:noFill/>
          <a:ln/>
        </p:spPr>
        <p:txBody>
          <a:bodyPr wrap="square" lIns="0" tIns="0" rIns="0" bIns="0" rtlCol="0" anchor="ctr">
            <a:normAutofit/>
          </a:bodyPr>
          <a:lstStyle/>
          <a:p>
            <a:pPr marL="0" indent="0" algn="r">
              <a:buNone/>
            </a:pPr>
            <a:r>
              <a:rPr lang="en-US" sz="680" dirty="0">
                <a:solidFill>
                  <a:srgbClr val="748598"/>
                </a:solidFill>
                <a:latin typeface="Aptos" pitchFamily="34" charset="0"/>
                <a:ea typeface="Aptos" pitchFamily="34" charset="-122"/>
                <a:cs typeface="Aptos" pitchFamily="34" charset="-120"/>
              </a:rPr>
              <a:t>4</a:t>
            </a:r>
            <a:endParaRPr lang="en-US" sz="68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75488" y="310896"/>
            <a:ext cx="11155680" cy="457200"/>
          </a:xfrm>
          <a:prstGeom prst="rect">
            <a:avLst/>
          </a:prstGeom>
          <a:noFill/>
          <a:ln/>
        </p:spPr>
        <p:txBody>
          <a:bodyPr wrap="square" lIns="0" tIns="0" rIns="0" bIns="0" rtlCol="0" anchor="ctr"/>
          <a:lstStyle/>
          <a:p>
            <a:pPr marL="0" indent="0">
              <a:buNone/>
            </a:pPr>
            <a:r>
              <a:rPr lang="en-US" sz="2700" b="1" dirty="0">
                <a:solidFill>
                  <a:srgbClr val="17324D"/>
                </a:solidFill>
                <a:latin typeface="Aptos Display" pitchFamily="34" charset="0"/>
                <a:ea typeface="Aptos Display" pitchFamily="34" charset="-122"/>
                <a:cs typeface="Aptos Display" pitchFamily="34" charset="-120"/>
              </a:rPr>
              <a:t>Michel au quotidien</a:t>
            </a:r>
            <a:endParaRPr lang="en-US" sz="2700" dirty="0"/>
          </a:p>
        </p:txBody>
      </p:sp>
      <p:sp>
        <p:nvSpPr>
          <p:cNvPr id="3" name="Text 1"/>
          <p:cNvSpPr/>
          <p:nvPr/>
        </p:nvSpPr>
        <p:spPr>
          <a:xfrm>
            <a:off x="493776" y="822960"/>
            <a:ext cx="10972800" cy="256032"/>
          </a:xfrm>
          <a:prstGeom prst="rect">
            <a:avLst/>
          </a:prstGeom>
          <a:noFill/>
          <a:ln/>
        </p:spPr>
        <p:txBody>
          <a:bodyPr wrap="square" lIns="0" tIns="0" rIns="0" bIns="0" rtlCol="0" anchor="ctr"/>
          <a:lstStyle/>
          <a:p>
            <a:pPr marL="0" indent="0">
              <a:buNone/>
            </a:pPr>
            <a:r>
              <a:rPr lang="en-US" sz="1150" dirty="0">
                <a:solidFill>
                  <a:srgbClr val="7B8794"/>
                </a:solidFill>
                <a:latin typeface="Aptos" pitchFamily="34" charset="0"/>
                <a:ea typeface="Aptos" pitchFamily="34" charset="-122"/>
                <a:cs typeface="Aptos" pitchFamily="34" charset="-120"/>
              </a:rPr>
              <a:t>Un patient encore actif avant l’aggravation récente des douleurs</a:t>
            </a:r>
            <a:endParaRPr lang="en-US" sz="1150" dirty="0"/>
          </a:p>
        </p:txBody>
      </p:sp>
      <p:sp>
        <p:nvSpPr>
          <p:cNvPr id="4" name="Shape 2"/>
          <p:cNvSpPr/>
          <p:nvPr/>
        </p:nvSpPr>
        <p:spPr>
          <a:xfrm>
            <a:off x="493776" y="1143000"/>
            <a:ext cx="1234440" cy="0"/>
          </a:xfrm>
          <a:prstGeom prst="line">
            <a:avLst/>
          </a:prstGeom>
          <a:noFill/>
          <a:ln w="38100">
            <a:solidFill>
              <a:srgbClr val="0F8AA6"/>
            </a:solidFill>
            <a:prstDash val="solid"/>
          </a:ln>
        </p:spPr>
        <p:txBody>
          <a:bodyPr/>
          <a:lstStyle/>
          <a:p>
            <a:endParaRPr lang="fr-FR"/>
          </a:p>
        </p:txBody>
      </p:sp>
      <p:sp>
        <p:nvSpPr>
          <p:cNvPr id="5" name="Shape 3"/>
          <p:cNvSpPr/>
          <p:nvPr/>
        </p:nvSpPr>
        <p:spPr>
          <a:xfrm>
            <a:off x="1783080" y="1143000"/>
            <a:ext cx="9921240" cy="0"/>
          </a:xfrm>
          <a:prstGeom prst="line">
            <a:avLst/>
          </a:prstGeom>
          <a:noFill/>
          <a:ln w="12700">
            <a:solidFill>
              <a:srgbClr val="D6E2E8"/>
            </a:solidFill>
            <a:prstDash val="solid"/>
          </a:ln>
        </p:spPr>
        <p:txBody>
          <a:bodyPr/>
          <a:lstStyle/>
          <a:p>
            <a:endParaRPr lang="fr-FR"/>
          </a:p>
        </p:txBody>
      </p:sp>
      <p:pic>
        <p:nvPicPr>
          <p:cNvPr id="6" name="Image 0" descr="/mnt/data/C9E40707-3F8C-4542-BB40-79037E9063B0.jpeg"/>
          <p:cNvPicPr>
            <a:picLocks noChangeAspect="1"/>
          </p:cNvPicPr>
          <p:nvPr/>
        </p:nvPicPr>
        <p:blipFill>
          <a:blip r:embed="rId3"/>
          <a:stretch>
            <a:fillRect/>
          </a:stretch>
        </p:blipFill>
        <p:spPr>
          <a:xfrm>
            <a:off x="502920" y="1389888"/>
            <a:ext cx="3694176" cy="3860206"/>
          </a:xfrm>
          <a:prstGeom prst="rect">
            <a:avLst/>
          </a:prstGeom>
        </p:spPr>
      </p:pic>
      <p:sp>
        <p:nvSpPr>
          <p:cNvPr id="9" name="Shape 4"/>
          <p:cNvSpPr/>
          <p:nvPr/>
        </p:nvSpPr>
        <p:spPr>
          <a:xfrm>
            <a:off x="8028432" y="1389888"/>
            <a:ext cx="3639312" cy="4251960"/>
          </a:xfrm>
          <a:prstGeom prst="roundRect">
            <a:avLst>
              <a:gd name="adj" fmla="val 1508"/>
            </a:avLst>
          </a:prstGeom>
          <a:solidFill>
            <a:srgbClr val="FFFFFF"/>
          </a:solidFill>
          <a:ln w="12700">
            <a:solidFill>
              <a:srgbClr val="D6E2E8"/>
            </a:solidFill>
            <a:prstDash val="solid"/>
          </a:ln>
        </p:spPr>
        <p:txBody>
          <a:bodyPr/>
          <a:lstStyle/>
          <a:p>
            <a:endParaRPr lang="fr-FR"/>
          </a:p>
        </p:txBody>
      </p:sp>
      <p:sp>
        <p:nvSpPr>
          <p:cNvPr id="10" name="Text 5"/>
          <p:cNvSpPr/>
          <p:nvPr/>
        </p:nvSpPr>
        <p:spPr>
          <a:xfrm>
            <a:off x="8229600" y="1554480"/>
            <a:ext cx="3236976" cy="292608"/>
          </a:xfrm>
          <a:prstGeom prst="rect">
            <a:avLst/>
          </a:prstGeom>
          <a:noFill/>
          <a:ln/>
        </p:spPr>
        <p:txBody>
          <a:bodyPr wrap="square" lIns="0" tIns="0" rIns="0" bIns="0" rtlCol="0" anchor="ctr"/>
          <a:lstStyle/>
          <a:p>
            <a:pPr marL="0" indent="0">
              <a:buNone/>
            </a:pPr>
            <a:r>
              <a:rPr lang="en-US" sz="1700" b="1" dirty="0">
                <a:solidFill>
                  <a:srgbClr val="08748D"/>
                </a:solidFill>
                <a:latin typeface="Aptos Display" pitchFamily="34" charset="0"/>
                <a:ea typeface="Aptos Display" pitchFamily="34" charset="-122"/>
                <a:cs typeface="Aptos Display" pitchFamily="34" charset="-120"/>
              </a:rPr>
              <a:t>Contexte fonctionnel</a:t>
            </a:r>
            <a:endParaRPr lang="en-US" sz="1700" dirty="0"/>
          </a:p>
        </p:txBody>
      </p:sp>
      <p:sp>
        <p:nvSpPr>
          <p:cNvPr id="11" name="Text 6"/>
          <p:cNvSpPr/>
          <p:nvPr/>
        </p:nvSpPr>
        <p:spPr>
          <a:xfrm>
            <a:off x="8302752" y="1920240"/>
            <a:ext cx="3063240" cy="329184"/>
          </a:xfrm>
          <a:prstGeom prst="rect">
            <a:avLst/>
          </a:prstGeom>
          <a:noFill/>
          <a:ln/>
        </p:spPr>
        <p:txBody>
          <a:bodyPr wrap="square" lIns="0" tIns="0" rIns="0" bIns="0" rtlCol="0" anchor="ctr"/>
          <a:lstStyle/>
          <a:p>
            <a:pPr marL="0" indent="0">
              <a:buNone/>
            </a:pPr>
            <a:r>
              <a:rPr lang="en-US" sz="2000" b="1" dirty="0">
                <a:solidFill>
                  <a:srgbClr val="17324D"/>
                </a:solidFill>
                <a:latin typeface="Aptos Display" pitchFamily="34" charset="0"/>
                <a:ea typeface="Aptos Display" pitchFamily="34" charset="-122"/>
                <a:cs typeface="Aptos Display" pitchFamily="34" charset="-120"/>
              </a:rPr>
              <a:t>91 ans</a:t>
            </a:r>
            <a:endParaRPr lang="en-US" sz="2000" dirty="0"/>
          </a:p>
        </p:txBody>
      </p:sp>
      <p:sp>
        <p:nvSpPr>
          <p:cNvPr id="12" name="Shape 7"/>
          <p:cNvSpPr/>
          <p:nvPr/>
        </p:nvSpPr>
        <p:spPr>
          <a:xfrm>
            <a:off x="8302752" y="2414016"/>
            <a:ext cx="2926080" cy="0"/>
          </a:xfrm>
          <a:prstGeom prst="line">
            <a:avLst/>
          </a:prstGeom>
          <a:noFill/>
          <a:ln w="12700">
            <a:solidFill>
              <a:srgbClr val="D6E2E8"/>
            </a:solidFill>
            <a:prstDash val="solid"/>
          </a:ln>
        </p:spPr>
        <p:txBody>
          <a:bodyPr/>
          <a:lstStyle/>
          <a:p>
            <a:endParaRPr lang="fr-FR"/>
          </a:p>
        </p:txBody>
      </p:sp>
      <p:sp>
        <p:nvSpPr>
          <p:cNvPr id="13" name="Text 8"/>
          <p:cNvSpPr/>
          <p:nvPr/>
        </p:nvSpPr>
        <p:spPr>
          <a:xfrm>
            <a:off x="8302752" y="2578607"/>
            <a:ext cx="3063240" cy="411481"/>
          </a:xfrm>
          <a:prstGeom prst="rect">
            <a:avLst/>
          </a:prstGeom>
          <a:noFill/>
          <a:ln/>
        </p:spPr>
        <p:txBody>
          <a:bodyPr wrap="square" lIns="0" tIns="0" rIns="0" bIns="0" rtlCol="0" anchor="ctr"/>
          <a:lstStyle/>
          <a:p>
            <a:pPr marL="0" indent="0">
              <a:buNone/>
            </a:pPr>
            <a:r>
              <a:rPr lang="en-US" sz="1600" dirty="0">
                <a:solidFill>
                  <a:srgbClr val="17324D"/>
                </a:solidFill>
                <a:latin typeface="Aptos" pitchFamily="34" charset="0"/>
              </a:rPr>
              <a:t>Vit avec son </a:t>
            </a:r>
            <a:r>
              <a:rPr lang="en-US" sz="1600" dirty="0" err="1">
                <a:solidFill>
                  <a:srgbClr val="17324D"/>
                </a:solidFill>
                <a:latin typeface="Aptos" pitchFamily="34" charset="0"/>
              </a:rPr>
              <a:t>épouse</a:t>
            </a:r>
            <a:r>
              <a:rPr lang="en-US" sz="1600" dirty="0">
                <a:solidFill>
                  <a:srgbClr val="17324D"/>
                </a:solidFill>
                <a:latin typeface="Aptos" pitchFamily="34" charset="0"/>
              </a:rPr>
              <a:t>,</a:t>
            </a:r>
          </a:p>
          <a:p>
            <a:pPr marL="0" indent="0">
              <a:buNone/>
            </a:pPr>
            <a:r>
              <a:rPr lang="en-US" sz="1600" dirty="0" err="1">
                <a:solidFill>
                  <a:srgbClr val="17324D"/>
                </a:solidFill>
                <a:latin typeface="Aptos" pitchFamily="34" charset="0"/>
              </a:rPr>
              <a:t>en</a:t>
            </a:r>
            <a:r>
              <a:rPr lang="en-US" sz="1600" dirty="0">
                <a:solidFill>
                  <a:srgbClr val="17324D"/>
                </a:solidFill>
                <a:latin typeface="Aptos" pitchFamily="34" charset="0"/>
              </a:rPr>
              <a:t> </a:t>
            </a:r>
            <a:r>
              <a:rPr lang="en-US" sz="1600" dirty="0" err="1">
                <a:solidFill>
                  <a:srgbClr val="17324D"/>
                </a:solidFill>
                <a:latin typeface="Aptos" pitchFamily="34" charset="0"/>
              </a:rPr>
              <a:t>autonomie</a:t>
            </a:r>
            <a:r>
              <a:rPr lang="en-US" sz="1600" dirty="0">
                <a:solidFill>
                  <a:srgbClr val="17324D"/>
                </a:solidFill>
                <a:latin typeface="Aptos" pitchFamily="34" charset="0"/>
              </a:rPr>
              <a:t>, dans </a:t>
            </a:r>
            <a:r>
              <a:rPr lang="en-US" sz="1600" dirty="0" err="1">
                <a:solidFill>
                  <a:srgbClr val="17324D"/>
                </a:solidFill>
                <a:latin typeface="Aptos" pitchFamily="34" charset="0"/>
              </a:rPr>
              <a:t>sa</a:t>
            </a:r>
            <a:r>
              <a:rPr lang="en-US" sz="1600" dirty="0">
                <a:solidFill>
                  <a:srgbClr val="17324D"/>
                </a:solidFill>
                <a:latin typeface="Aptos" pitchFamily="34" charset="0"/>
              </a:rPr>
              <a:t> maison </a:t>
            </a:r>
            <a:endParaRPr lang="en-US" sz="1600" dirty="0"/>
          </a:p>
        </p:txBody>
      </p:sp>
      <p:sp>
        <p:nvSpPr>
          <p:cNvPr id="14" name="Shape 9"/>
          <p:cNvSpPr/>
          <p:nvPr/>
        </p:nvSpPr>
        <p:spPr>
          <a:xfrm>
            <a:off x="8302752" y="3145536"/>
            <a:ext cx="2926080" cy="0"/>
          </a:xfrm>
          <a:prstGeom prst="line">
            <a:avLst/>
          </a:prstGeom>
          <a:noFill/>
          <a:ln w="12700">
            <a:solidFill>
              <a:srgbClr val="D6E2E8"/>
            </a:solidFill>
            <a:prstDash val="solid"/>
          </a:ln>
        </p:spPr>
        <p:txBody>
          <a:bodyPr/>
          <a:lstStyle/>
          <a:p>
            <a:endParaRPr lang="fr-FR"/>
          </a:p>
        </p:txBody>
      </p:sp>
      <p:sp>
        <p:nvSpPr>
          <p:cNvPr id="15" name="Text 10"/>
          <p:cNvSpPr/>
          <p:nvPr/>
        </p:nvSpPr>
        <p:spPr>
          <a:xfrm>
            <a:off x="8302752" y="3401568"/>
            <a:ext cx="3063240" cy="768096"/>
          </a:xfrm>
          <a:prstGeom prst="rect">
            <a:avLst/>
          </a:prstGeom>
          <a:noFill/>
          <a:ln/>
        </p:spPr>
        <p:txBody>
          <a:bodyPr wrap="square" lIns="0" tIns="0" rIns="0" bIns="0" rtlCol="0" anchor="ctr">
            <a:normAutofit/>
          </a:bodyPr>
          <a:lstStyle/>
          <a:p>
            <a:pPr marL="0" indent="0">
              <a:buNone/>
            </a:pPr>
            <a:r>
              <a:rPr lang="en-US" sz="1550" dirty="0">
                <a:solidFill>
                  <a:srgbClr val="17324D"/>
                </a:solidFill>
                <a:latin typeface="Aptos" pitchFamily="34" charset="0"/>
                <a:ea typeface="Aptos" pitchFamily="34" charset="-122"/>
                <a:cs typeface="Aptos" pitchFamily="34" charset="-120"/>
              </a:rPr>
              <a:t>Son activité principale :</a:t>
            </a:r>
            <a:endParaRPr lang="en-US" sz="1550" dirty="0"/>
          </a:p>
          <a:p>
            <a:pPr marL="0" indent="0">
              <a:buNone/>
            </a:pPr>
            <a:r>
              <a:rPr lang="en-US" sz="1550" dirty="0">
                <a:solidFill>
                  <a:srgbClr val="17324D"/>
                </a:solidFill>
                <a:latin typeface="Aptos" pitchFamily="34" charset="0"/>
                <a:ea typeface="Aptos" pitchFamily="34" charset="-122"/>
                <a:cs typeface="Aptos" pitchFamily="34" charset="-120"/>
              </a:rPr>
              <a:t>s’occuper de son jardin</a:t>
            </a:r>
            <a:endParaRPr lang="en-US" sz="1550" dirty="0"/>
          </a:p>
        </p:txBody>
      </p:sp>
      <p:sp>
        <p:nvSpPr>
          <p:cNvPr id="16" name="Shape 11"/>
          <p:cNvSpPr/>
          <p:nvPr/>
        </p:nvSpPr>
        <p:spPr>
          <a:xfrm>
            <a:off x="8302752" y="4352544"/>
            <a:ext cx="2926080" cy="0"/>
          </a:xfrm>
          <a:prstGeom prst="line">
            <a:avLst/>
          </a:prstGeom>
          <a:noFill/>
          <a:ln w="12700">
            <a:solidFill>
              <a:srgbClr val="D6E2E8"/>
            </a:solidFill>
            <a:prstDash val="solid"/>
          </a:ln>
        </p:spPr>
        <p:txBody>
          <a:bodyPr/>
          <a:lstStyle/>
          <a:p>
            <a:endParaRPr lang="fr-FR"/>
          </a:p>
        </p:txBody>
      </p:sp>
      <p:sp>
        <p:nvSpPr>
          <p:cNvPr id="17" name="Text 12"/>
          <p:cNvSpPr/>
          <p:nvPr/>
        </p:nvSpPr>
        <p:spPr>
          <a:xfrm>
            <a:off x="8302752" y="4590288"/>
            <a:ext cx="3017520" cy="749808"/>
          </a:xfrm>
          <a:prstGeom prst="rect">
            <a:avLst/>
          </a:prstGeom>
          <a:noFill/>
          <a:ln/>
        </p:spPr>
        <p:txBody>
          <a:bodyPr wrap="square" lIns="0" tIns="0" rIns="0" bIns="0" rtlCol="0" anchor="ctr">
            <a:normAutofit/>
          </a:bodyPr>
          <a:lstStyle/>
          <a:p>
            <a:pPr marL="0" indent="0">
              <a:buNone/>
            </a:pPr>
            <a:r>
              <a:rPr lang="en-US" sz="1430" b="1" dirty="0">
                <a:solidFill>
                  <a:srgbClr val="08748D"/>
                </a:solidFill>
                <a:latin typeface="Aptos" pitchFamily="34" charset="0"/>
                <a:ea typeface="Aptos" pitchFamily="34" charset="-122"/>
                <a:cs typeface="Aptos" pitchFamily="34" charset="-120"/>
              </a:rPr>
              <a:t>Les douleurs abdominales et lombaires l’empêchent actuellement d’y aller.</a:t>
            </a:r>
            <a:endParaRPr lang="en-US" sz="1430" dirty="0"/>
          </a:p>
        </p:txBody>
      </p:sp>
      <p:sp>
        <p:nvSpPr>
          <p:cNvPr id="18" name="Shape 13"/>
          <p:cNvSpPr/>
          <p:nvPr/>
        </p:nvSpPr>
        <p:spPr>
          <a:xfrm>
            <a:off x="502920" y="5815584"/>
            <a:ext cx="11173968" cy="530352"/>
          </a:xfrm>
          <a:prstGeom prst="roundRect">
            <a:avLst>
              <a:gd name="adj" fmla="val 6897"/>
            </a:avLst>
          </a:prstGeom>
          <a:solidFill>
            <a:srgbClr val="EAF6F9"/>
          </a:solidFill>
          <a:ln w="12700">
            <a:solidFill>
              <a:srgbClr val="EAF6F9"/>
            </a:solidFill>
            <a:prstDash val="solid"/>
          </a:ln>
        </p:spPr>
        <p:txBody>
          <a:bodyPr/>
          <a:lstStyle/>
          <a:p>
            <a:endParaRPr lang="fr-FR"/>
          </a:p>
        </p:txBody>
      </p:sp>
      <p:sp>
        <p:nvSpPr>
          <p:cNvPr id="19" name="Shape 14"/>
          <p:cNvSpPr/>
          <p:nvPr/>
        </p:nvSpPr>
        <p:spPr>
          <a:xfrm>
            <a:off x="502920" y="5815584"/>
            <a:ext cx="54864" cy="530352"/>
          </a:xfrm>
          <a:prstGeom prst="rect">
            <a:avLst/>
          </a:prstGeom>
          <a:solidFill>
            <a:srgbClr val="08748D"/>
          </a:solidFill>
          <a:ln w="12700">
            <a:solidFill>
              <a:srgbClr val="08748D"/>
            </a:solidFill>
            <a:prstDash val="solid"/>
          </a:ln>
        </p:spPr>
        <p:txBody>
          <a:bodyPr/>
          <a:lstStyle/>
          <a:p>
            <a:endParaRPr lang="fr-FR"/>
          </a:p>
        </p:txBody>
      </p:sp>
      <p:sp>
        <p:nvSpPr>
          <p:cNvPr id="20" name="Text 15"/>
          <p:cNvSpPr/>
          <p:nvPr/>
        </p:nvSpPr>
        <p:spPr>
          <a:xfrm>
            <a:off x="685800" y="5952744"/>
            <a:ext cx="10652760" cy="228600"/>
          </a:xfrm>
          <a:prstGeom prst="rect">
            <a:avLst/>
          </a:prstGeom>
          <a:noFill/>
          <a:ln/>
        </p:spPr>
        <p:txBody>
          <a:bodyPr wrap="square" lIns="0" tIns="0" rIns="0" bIns="0" rtlCol="0" anchor="ctr"/>
          <a:lstStyle/>
          <a:p>
            <a:pPr marL="0" indent="0">
              <a:buNone/>
            </a:pPr>
            <a:r>
              <a:rPr lang="en-US" sz="1500" b="1" dirty="0">
                <a:solidFill>
                  <a:srgbClr val="08748D"/>
                </a:solidFill>
                <a:latin typeface="Aptos" pitchFamily="34" charset="0"/>
                <a:ea typeface="Aptos" pitchFamily="34" charset="-122"/>
                <a:cs typeface="Aptos" pitchFamily="34" charset="-120"/>
              </a:rPr>
              <a:t>Le retentissement fonctionnel des douleurs est réel et récent.</a:t>
            </a:r>
            <a:endParaRPr lang="en-US" sz="1500" dirty="0"/>
          </a:p>
        </p:txBody>
      </p:sp>
      <p:sp>
        <p:nvSpPr>
          <p:cNvPr id="25" name="Slide Number Placeholder 0"/>
          <p:cNvSpPr>
            <a:spLocks noGrp="1"/>
          </p:cNvSpPr>
          <p:nvPr>
            <p:ph type="sldNum" sz="quarter" idx="4294967295"/>
          </p:nvPr>
        </p:nvSpPr>
        <p:spPr>
          <a:xfrm>
            <a:off x="11356848" y="6574536"/>
            <a:ext cx="320040" cy="182880"/>
          </a:xfrm>
          <a:prstGeom prst="rect">
            <a:avLst/>
          </a:prstGeom>
          <a:extLst>
            <a:ext uri="{C572A759-6A51-4108-AA02-DFA0A04FC94B}">
              <ma14:wrappingTextBoxFlag xmlns:ma14="http://schemas.microsoft.com/office/mac/drawingml/2011/main" xmlns="" val="0"/>
            </a:ext>
          </a:extLst>
        </p:spPr>
        <p:txBody>
          <a:bodyPr/>
          <a:lstStyle>
            <a:lvl1pPr>
              <a:defRPr sz="800">
                <a:solidFill>
                  <a:srgbClr val="7B8794"/>
                </a:solidFill>
                <a:latin typeface="Aptos"/>
                <a:ea typeface="Aptos"/>
                <a:cs typeface="Aptos"/>
              </a:defRPr>
            </a:lvl1pPr>
          </a:lstStyle>
          <a:p>
            <a:pPr algn="r"/>
            <a:fld id="{F7021451-1387-4CA6-816F-3879F97B5CBC}" type="slidenum">
              <a:rPr lang="en-US" b="0"/>
              <a:t>7</a:t>
            </a:fld>
            <a:endParaRPr lang="en-US"/>
          </a:p>
        </p:txBody>
      </p:sp>
      <p:pic>
        <p:nvPicPr>
          <p:cNvPr id="23" name="Image 22">
            <a:extLst>
              <a:ext uri="{FF2B5EF4-FFF2-40B4-BE49-F238E27FC236}">
                <a16:creationId xmlns:a16="http://schemas.microsoft.com/office/drawing/2014/main" id="{D042F947-3576-1609-9844-A8BAD356220D}"/>
              </a:ext>
            </a:extLst>
          </p:cNvPr>
          <p:cNvPicPr>
            <a:picLocks noChangeAspect="1"/>
          </p:cNvPicPr>
          <p:nvPr/>
        </p:nvPicPr>
        <p:blipFill>
          <a:blip r:embed="rId4"/>
          <a:stretch>
            <a:fillRect/>
          </a:stretch>
        </p:blipFill>
        <p:spPr>
          <a:xfrm>
            <a:off x="4396293" y="1156717"/>
            <a:ext cx="3405825" cy="4535424"/>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493776" y="411480"/>
            <a:ext cx="8778240" cy="40233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16304B"/>
                </a:solidFill>
                <a:effectLst/>
                <a:uLnTx/>
                <a:uFillTx/>
                <a:latin typeface="Aptos Display" pitchFamily="34" charset="0"/>
                <a:ea typeface="Aptos Display" pitchFamily="34" charset="-122"/>
                <a:cs typeface="Aptos Display" pitchFamily="34" charset="-120"/>
              </a:rPr>
              <a:t>Trois options thérapeutiques à discuter</a:t>
            </a:r>
            <a:endParaRPr kumimoji="0" lang="en-US" sz="2700" b="0" i="0" u="none" strike="noStrike" kern="1200" cap="none" spc="0" normalizeH="0" baseline="0" noProof="0" dirty="0">
              <a:ln>
                <a:noFill/>
              </a:ln>
              <a:solidFill>
                <a:prstClr val="black"/>
              </a:solidFill>
              <a:effectLst/>
              <a:uLnTx/>
              <a:uFillTx/>
              <a:latin typeface="Aptos"/>
              <a:ea typeface="+mn-ea"/>
              <a:cs typeface="+mn-cs"/>
            </a:endParaRPr>
          </a:p>
        </p:txBody>
      </p:sp>
      <p:sp>
        <p:nvSpPr>
          <p:cNvPr id="3" name="Text 1"/>
          <p:cNvSpPr/>
          <p:nvPr/>
        </p:nvSpPr>
        <p:spPr>
          <a:xfrm>
            <a:off x="512064" y="1005840"/>
            <a:ext cx="7498080" cy="25603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6E7E91"/>
                </a:solidFill>
                <a:effectLst/>
                <a:uLnTx/>
                <a:uFillTx/>
                <a:latin typeface="Aptos" pitchFamily="34" charset="0"/>
                <a:ea typeface="Aptos" pitchFamily="34" charset="-122"/>
                <a:cs typeface="Aptos" pitchFamily="34" charset="-120"/>
              </a:rPr>
              <a:t>Anévrisme aortique menaçant chez Michel, 91 ans</a:t>
            </a:r>
            <a:endParaRPr kumimoji="0" lang="en-US" sz="1250" b="0" i="0" u="none" strike="noStrike" kern="1200" cap="none" spc="0" normalizeH="0" baseline="0" noProof="0" dirty="0">
              <a:ln>
                <a:noFill/>
              </a:ln>
              <a:solidFill>
                <a:prstClr val="black"/>
              </a:solidFill>
              <a:effectLst/>
              <a:uLnTx/>
              <a:uFillTx/>
              <a:latin typeface="Aptos"/>
              <a:ea typeface="+mn-ea"/>
              <a:cs typeface="+mn-cs"/>
            </a:endParaRPr>
          </a:p>
        </p:txBody>
      </p:sp>
      <p:sp>
        <p:nvSpPr>
          <p:cNvPr id="4" name="Shape 2"/>
          <p:cNvSpPr/>
          <p:nvPr/>
        </p:nvSpPr>
        <p:spPr>
          <a:xfrm>
            <a:off x="512064" y="1307592"/>
            <a:ext cx="1243584" cy="0"/>
          </a:xfrm>
          <a:prstGeom prst="line">
            <a:avLst/>
          </a:prstGeom>
          <a:noFill/>
          <a:ln w="29210">
            <a:solidFill>
              <a:srgbClr val="0B879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a typeface="+mn-ea"/>
              <a:cs typeface="+mn-cs"/>
            </a:endParaRPr>
          </a:p>
        </p:txBody>
      </p:sp>
      <p:sp>
        <p:nvSpPr>
          <p:cNvPr id="5" name="Shape 3"/>
          <p:cNvSpPr/>
          <p:nvPr/>
        </p:nvSpPr>
        <p:spPr>
          <a:xfrm>
            <a:off x="1773936" y="1307592"/>
            <a:ext cx="10012680" cy="0"/>
          </a:xfrm>
          <a:prstGeom prst="line">
            <a:avLst/>
          </a:prstGeom>
          <a:noFill/>
          <a:ln w="12700">
            <a:solidFill>
              <a:srgbClr val="D5E4E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a typeface="+mn-ea"/>
              <a:cs typeface="+mn-cs"/>
            </a:endParaRPr>
          </a:p>
        </p:txBody>
      </p:sp>
      <p:sp>
        <p:nvSpPr>
          <p:cNvPr id="6" name="Shape 4"/>
          <p:cNvSpPr/>
          <p:nvPr/>
        </p:nvSpPr>
        <p:spPr>
          <a:xfrm>
            <a:off x="502920" y="1627632"/>
            <a:ext cx="11201400" cy="603504"/>
          </a:xfrm>
          <a:prstGeom prst="roundRect">
            <a:avLst>
              <a:gd name="adj" fmla="val 10606"/>
            </a:avLst>
          </a:prstGeom>
          <a:solidFill>
            <a:srgbClr val="EAF6F8"/>
          </a:solidFill>
          <a:ln w="12700">
            <a:solidFill>
              <a:srgbClr val="CFE5E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a typeface="+mn-ea"/>
              <a:cs typeface="+mn-cs"/>
            </a:endParaRPr>
          </a:p>
        </p:txBody>
      </p:sp>
      <p:sp>
        <p:nvSpPr>
          <p:cNvPr id="7" name="Shape 5"/>
          <p:cNvSpPr/>
          <p:nvPr/>
        </p:nvSpPr>
        <p:spPr>
          <a:xfrm>
            <a:off x="502920" y="1627632"/>
            <a:ext cx="73152" cy="603504"/>
          </a:xfrm>
          <a:prstGeom prst="rect">
            <a:avLst/>
          </a:prstGeom>
          <a:solidFill>
            <a:srgbClr val="0B879A"/>
          </a:solidFill>
          <a:ln w="12700">
            <a:solidFill>
              <a:srgbClr val="0B879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a typeface="+mn-ea"/>
              <a:cs typeface="+mn-cs"/>
            </a:endParaRPr>
          </a:p>
        </p:txBody>
      </p:sp>
      <p:sp>
        <p:nvSpPr>
          <p:cNvPr id="8" name="Text 6"/>
          <p:cNvSpPr/>
          <p:nvPr/>
        </p:nvSpPr>
        <p:spPr>
          <a:xfrm>
            <a:off x="699516" y="1795096"/>
            <a:ext cx="1664208" cy="1828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47284"/>
                </a:solidFill>
                <a:effectLst/>
                <a:uLnTx/>
                <a:uFillTx/>
                <a:latin typeface="Aptos" pitchFamily="34" charset="0"/>
                <a:ea typeface="Aptos" pitchFamily="34" charset="-122"/>
                <a:cs typeface="Aptos" pitchFamily="34" charset="-120"/>
              </a:rPr>
              <a:t>En </a:t>
            </a:r>
            <a:r>
              <a:rPr kumimoji="0" lang="en-US" sz="1400" b="1" i="0" u="none" strike="noStrike" kern="1200" cap="none" spc="0" normalizeH="0" baseline="0" noProof="0" dirty="0" err="1">
                <a:ln>
                  <a:noFill/>
                </a:ln>
                <a:solidFill>
                  <a:srgbClr val="047284"/>
                </a:solidFill>
                <a:effectLst/>
                <a:uLnTx/>
                <a:uFillTx/>
                <a:latin typeface="Aptos" pitchFamily="34" charset="0"/>
                <a:ea typeface="Aptos" pitchFamily="34" charset="-122"/>
                <a:cs typeface="Aptos" pitchFamily="34" charset="-120"/>
              </a:rPr>
              <a:t>synthèse</a:t>
            </a:r>
            <a:endParaRPr kumimoji="0" lang="en-US" sz="1400" b="0" i="0" u="none" strike="noStrike" kern="1200" cap="none" spc="0" normalizeH="0" baseline="0" noProof="0" dirty="0">
              <a:ln>
                <a:noFill/>
              </a:ln>
              <a:solidFill>
                <a:prstClr val="black"/>
              </a:solidFill>
              <a:effectLst/>
              <a:uLnTx/>
              <a:uFillTx/>
              <a:latin typeface="Aptos"/>
              <a:ea typeface="+mn-ea"/>
              <a:cs typeface="+mn-cs"/>
            </a:endParaRPr>
          </a:p>
        </p:txBody>
      </p:sp>
      <p:sp>
        <p:nvSpPr>
          <p:cNvPr id="9" name="Text 7"/>
          <p:cNvSpPr/>
          <p:nvPr/>
        </p:nvSpPr>
        <p:spPr>
          <a:xfrm>
            <a:off x="2578607" y="1709928"/>
            <a:ext cx="8330397"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srgbClr val="16304B"/>
                </a:solidFill>
                <a:effectLst/>
                <a:uLnTx/>
                <a:uFillTx/>
                <a:latin typeface="Aptos Display" pitchFamily="34" charset="0"/>
                <a:ea typeface="Aptos Display" pitchFamily="34" charset="-122"/>
                <a:cs typeface="Aptos Display" pitchFamily="34" charset="-120"/>
              </a:rPr>
              <a:t>Anévrysme</a:t>
            </a:r>
            <a:r>
              <a:rPr kumimoji="0" lang="en-US" sz="1600" b="1" i="0" u="none" strike="noStrike" kern="1200" cap="none" spc="0" normalizeH="0" baseline="0" noProof="0" dirty="0">
                <a:ln>
                  <a:noFill/>
                </a:ln>
                <a:solidFill>
                  <a:srgbClr val="16304B"/>
                </a:solidFill>
                <a:effectLst/>
                <a:uLnTx/>
                <a:uFillTx/>
                <a:latin typeface="Aptos Display" pitchFamily="34" charset="0"/>
                <a:ea typeface="Aptos Display" pitchFamily="34" charset="-122"/>
                <a:cs typeface="Aptos Display" pitchFamily="34" charset="-120"/>
              </a:rPr>
              <a:t> </a:t>
            </a:r>
            <a:r>
              <a:rPr kumimoji="0" lang="en-US" sz="1600" b="1" i="0" u="none" strike="noStrike" kern="1200" cap="none" spc="0" normalizeH="0" baseline="0" noProof="0" dirty="0" err="1">
                <a:ln>
                  <a:noFill/>
                </a:ln>
                <a:solidFill>
                  <a:srgbClr val="16304B"/>
                </a:solidFill>
                <a:effectLst/>
                <a:uLnTx/>
                <a:uFillTx/>
                <a:latin typeface="Aptos Display" pitchFamily="34" charset="0"/>
                <a:ea typeface="Aptos Display" pitchFamily="34" charset="-122"/>
                <a:cs typeface="Aptos Display" pitchFamily="34" charset="-120"/>
              </a:rPr>
              <a:t>symptomatique</a:t>
            </a:r>
            <a:r>
              <a:rPr kumimoji="0" lang="en-US" sz="1600" b="1" i="0" u="none" strike="noStrike" kern="1200" cap="none" spc="0" normalizeH="0" baseline="0" noProof="0" dirty="0">
                <a:ln>
                  <a:noFill/>
                </a:ln>
                <a:solidFill>
                  <a:srgbClr val="16304B"/>
                </a:solidFill>
                <a:effectLst/>
                <a:uLnTx/>
                <a:uFillTx/>
                <a:latin typeface="Aptos Display" pitchFamily="34" charset="0"/>
                <a:ea typeface="Aptos Display" pitchFamily="34" charset="-122"/>
                <a:cs typeface="Aptos Display" pitchFamily="34" charset="-120"/>
              </a:rPr>
              <a:t> de 13,5 cm  •  douleurs  •  rupture </a:t>
            </a:r>
            <a:r>
              <a:rPr kumimoji="0" lang="en-US" sz="1600" b="1" i="0" u="none" strike="noStrike" kern="1200" cap="none" spc="0" normalizeH="0" baseline="0" noProof="0" dirty="0" err="1">
                <a:ln>
                  <a:noFill/>
                </a:ln>
                <a:solidFill>
                  <a:srgbClr val="16304B"/>
                </a:solidFill>
                <a:effectLst/>
                <a:uLnTx/>
                <a:uFillTx/>
                <a:latin typeface="Aptos Display" pitchFamily="34" charset="0"/>
                <a:ea typeface="Aptos Display" pitchFamily="34" charset="-122"/>
                <a:cs typeface="Aptos Display" pitchFamily="34" charset="-120"/>
              </a:rPr>
              <a:t>d’endoprothèse</a:t>
            </a:r>
            <a:endParaRPr kumimoji="0" lang="en-US" sz="1600" b="0" i="0" u="none" strike="noStrike" kern="1200" cap="none" spc="0" normalizeH="0" baseline="0" noProof="0" dirty="0">
              <a:ln>
                <a:noFill/>
              </a:ln>
              <a:solidFill>
                <a:prstClr val="black"/>
              </a:solidFill>
              <a:effectLst/>
              <a:uLnTx/>
              <a:uFillTx/>
              <a:latin typeface="Aptos"/>
              <a:ea typeface="+mn-ea"/>
              <a:cs typeface="+mn-cs"/>
            </a:endParaRPr>
          </a:p>
        </p:txBody>
      </p:sp>
      <p:sp>
        <p:nvSpPr>
          <p:cNvPr id="11" name="Shape 9"/>
          <p:cNvSpPr/>
          <p:nvPr/>
        </p:nvSpPr>
        <p:spPr>
          <a:xfrm>
            <a:off x="512064" y="2514600"/>
            <a:ext cx="3456432" cy="3328416"/>
          </a:xfrm>
          <a:prstGeom prst="roundRect">
            <a:avLst>
              <a:gd name="adj" fmla="val 2198"/>
            </a:avLst>
          </a:prstGeom>
          <a:solidFill>
            <a:srgbClr val="FFFFFF"/>
          </a:solidFill>
          <a:ln w="12700">
            <a:solidFill>
              <a:srgbClr val="CADDE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a typeface="+mn-ea"/>
              <a:cs typeface="+mn-cs"/>
            </a:endParaRPr>
          </a:p>
        </p:txBody>
      </p:sp>
      <p:sp>
        <p:nvSpPr>
          <p:cNvPr id="12" name="Shape 10"/>
          <p:cNvSpPr/>
          <p:nvPr/>
        </p:nvSpPr>
        <p:spPr>
          <a:xfrm>
            <a:off x="512064" y="2514600"/>
            <a:ext cx="3456432" cy="146304"/>
          </a:xfrm>
          <a:prstGeom prst="rect">
            <a:avLst/>
          </a:prstGeom>
          <a:solidFill>
            <a:srgbClr val="B85B3E"/>
          </a:solidFill>
          <a:ln w="12700">
            <a:solidFill>
              <a:srgbClr val="B85B3E"/>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a typeface="+mn-ea"/>
              <a:cs typeface="+mn-cs"/>
            </a:endParaRPr>
          </a:p>
        </p:txBody>
      </p:sp>
      <p:sp>
        <p:nvSpPr>
          <p:cNvPr id="13" name="Shape 11"/>
          <p:cNvSpPr/>
          <p:nvPr/>
        </p:nvSpPr>
        <p:spPr>
          <a:xfrm>
            <a:off x="1737360" y="2825496"/>
            <a:ext cx="1005840" cy="1005840"/>
          </a:xfrm>
          <a:prstGeom prst="ellipse">
            <a:avLst/>
          </a:prstGeom>
          <a:solidFill>
            <a:srgbClr val="F9E9E3"/>
          </a:solidFill>
          <a:ln w="12700">
            <a:solidFill>
              <a:srgbClr val="F9E9E3"/>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a typeface="+mn-ea"/>
              <a:cs typeface="+mn-cs"/>
            </a:endParaRPr>
          </a:p>
        </p:txBody>
      </p:sp>
      <p:pic>
        <p:nvPicPr>
          <p:cNvPr id="14" name="Image 0" descr="/mnt/data/a_clean_vector_flat_icon_illustration_on_a_transpa.png"/>
          <p:cNvPicPr>
            <a:picLocks noChangeAspect="1"/>
          </p:cNvPicPr>
          <p:nvPr/>
        </p:nvPicPr>
        <p:blipFill>
          <a:blip r:embed="rId3"/>
          <a:stretch>
            <a:fillRect/>
          </a:stretch>
        </p:blipFill>
        <p:spPr>
          <a:xfrm>
            <a:off x="1856232" y="2944368"/>
            <a:ext cx="768096" cy="768096"/>
          </a:xfrm>
          <a:prstGeom prst="rect">
            <a:avLst/>
          </a:prstGeom>
        </p:spPr>
      </p:pic>
      <p:sp>
        <p:nvSpPr>
          <p:cNvPr id="15" name="Text 12"/>
          <p:cNvSpPr/>
          <p:nvPr/>
        </p:nvSpPr>
        <p:spPr>
          <a:xfrm>
            <a:off x="768096" y="3959352"/>
            <a:ext cx="2944368" cy="16459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50" b="1" i="0" u="none" strike="noStrike" kern="1200" cap="none" spc="0" normalizeH="0" baseline="0" noProof="0" dirty="0">
                <a:ln>
                  <a:noFill/>
                </a:ln>
                <a:solidFill>
                  <a:srgbClr val="B85B3E"/>
                </a:solidFill>
                <a:effectLst/>
                <a:uLnTx/>
                <a:uFillTx/>
                <a:latin typeface="Aptos" pitchFamily="34" charset="0"/>
                <a:ea typeface="Aptos" pitchFamily="34" charset="-122"/>
                <a:cs typeface="Aptos" pitchFamily="34" charset="-120"/>
              </a:rPr>
              <a:t>OPTION 1</a:t>
            </a:r>
            <a:endParaRPr kumimoji="0" lang="en-US" sz="850" b="0" i="0" u="none" strike="noStrike" kern="1200" cap="none" spc="0" normalizeH="0" baseline="0" noProof="0" dirty="0">
              <a:ln>
                <a:noFill/>
              </a:ln>
              <a:solidFill>
                <a:prstClr val="black"/>
              </a:solidFill>
              <a:effectLst/>
              <a:uLnTx/>
              <a:uFillTx/>
              <a:latin typeface="Aptos"/>
              <a:ea typeface="+mn-ea"/>
              <a:cs typeface="+mn-cs"/>
            </a:endParaRPr>
          </a:p>
        </p:txBody>
      </p:sp>
      <p:sp>
        <p:nvSpPr>
          <p:cNvPr id="16" name="Text 13"/>
          <p:cNvSpPr/>
          <p:nvPr/>
        </p:nvSpPr>
        <p:spPr>
          <a:xfrm>
            <a:off x="768096" y="4178808"/>
            <a:ext cx="2944368" cy="4572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6304B"/>
                </a:solidFill>
                <a:effectLst/>
                <a:uLnTx/>
                <a:uFillTx/>
                <a:latin typeface="Aptos Display" pitchFamily="34" charset="0"/>
                <a:ea typeface="Aptos Display" pitchFamily="34" charset="-122"/>
                <a:cs typeface="Aptos Display" pitchFamily="34" charset="-120"/>
              </a:rPr>
              <a:t>Abstention thérapeutique</a:t>
            </a:r>
            <a:endParaRPr kumimoji="0" lang="en-US" sz="1800" b="0" i="0" u="none" strike="noStrike" kern="1200" cap="none" spc="0" normalizeH="0" baseline="0" noProof="0" dirty="0">
              <a:ln>
                <a:noFill/>
              </a:ln>
              <a:solidFill>
                <a:prstClr val="black"/>
              </a:solidFill>
              <a:effectLst/>
              <a:uLnTx/>
              <a:uFillTx/>
              <a:latin typeface="Aptos"/>
              <a:ea typeface="+mn-ea"/>
              <a:cs typeface="+mn-cs"/>
            </a:endParaRPr>
          </a:p>
        </p:txBody>
      </p:sp>
      <p:sp>
        <p:nvSpPr>
          <p:cNvPr id="17" name="Shape 14"/>
          <p:cNvSpPr/>
          <p:nvPr/>
        </p:nvSpPr>
        <p:spPr>
          <a:xfrm>
            <a:off x="969264" y="4690872"/>
            <a:ext cx="2542032" cy="0"/>
          </a:xfrm>
          <a:prstGeom prst="line">
            <a:avLst/>
          </a:prstGeom>
          <a:noFill/>
          <a:ln w="12700">
            <a:solidFill>
              <a:srgbClr val="DCE8E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a typeface="+mn-ea"/>
              <a:cs typeface="+mn-cs"/>
            </a:endParaRPr>
          </a:p>
        </p:txBody>
      </p:sp>
      <p:sp>
        <p:nvSpPr>
          <p:cNvPr id="18" name="Shape 15"/>
          <p:cNvSpPr/>
          <p:nvPr/>
        </p:nvSpPr>
        <p:spPr>
          <a:xfrm>
            <a:off x="969264" y="4805172"/>
            <a:ext cx="64008" cy="64008"/>
          </a:xfrm>
          <a:prstGeom prst="ellipse">
            <a:avLst/>
          </a:prstGeom>
          <a:solidFill>
            <a:srgbClr val="B85B3E"/>
          </a:solidFill>
          <a:ln w="12700">
            <a:solidFill>
              <a:srgbClr val="B85B3E"/>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a typeface="+mn-ea"/>
              <a:cs typeface="+mn-cs"/>
            </a:endParaRPr>
          </a:p>
        </p:txBody>
      </p:sp>
      <p:sp>
        <p:nvSpPr>
          <p:cNvPr id="19" name="Text 16"/>
          <p:cNvSpPr/>
          <p:nvPr/>
        </p:nvSpPr>
        <p:spPr>
          <a:xfrm>
            <a:off x="1124712" y="4745736"/>
            <a:ext cx="2478024" cy="219456"/>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17324D"/>
                </a:solidFill>
                <a:effectLst/>
                <a:uLnTx/>
                <a:uFillTx/>
                <a:latin typeface="Aptos" pitchFamily="34" charset="0"/>
                <a:ea typeface="Aptos" pitchFamily="34" charset="-122"/>
                <a:cs typeface="Aptos" pitchFamily="34" charset="-120"/>
              </a:rPr>
              <a:t>Priorité au confort</a:t>
            </a:r>
            <a:endParaRPr kumimoji="0" lang="en-US" sz="1100" b="0" i="0" u="none" strike="noStrike" kern="1200" cap="none" spc="0" normalizeH="0" baseline="0" noProof="0" dirty="0">
              <a:ln>
                <a:noFill/>
              </a:ln>
              <a:solidFill>
                <a:prstClr val="black"/>
              </a:solidFill>
              <a:effectLst/>
              <a:uLnTx/>
              <a:uFillTx/>
              <a:latin typeface="Aptos"/>
              <a:ea typeface="+mn-ea"/>
              <a:cs typeface="+mn-cs"/>
            </a:endParaRPr>
          </a:p>
        </p:txBody>
      </p:sp>
      <p:sp>
        <p:nvSpPr>
          <p:cNvPr id="20" name="Shape 17"/>
          <p:cNvSpPr/>
          <p:nvPr/>
        </p:nvSpPr>
        <p:spPr>
          <a:xfrm>
            <a:off x="969264" y="5106924"/>
            <a:ext cx="64008" cy="64008"/>
          </a:xfrm>
          <a:prstGeom prst="ellipse">
            <a:avLst/>
          </a:prstGeom>
          <a:solidFill>
            <a:srgbClr val="B85B3E"/>
          </a:solidFill>
          <a:ln w="12700">
            <a:solidFill>
              <a:srgbClr val="B85B3E"/>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a typeface="+mn-ea"/>
              <a:cs typeface="+mn-cs"/>
            </a:endParaRPr>
          </a:p>
        </p:txBody>
      </p:sp>
      <p:sp>
        <p:nvSpPr>
          <p:cNvPr id="21" name="Text 18"/>
          <p:cNvSpPr/>
          <p:nvPr/>
        </p:nvSpPr>
        <p:spPr>
          <a:xfrm>
            <a:off x="1124712" y="5047488"/>
            <a:ext cx="2478024" cy="219456"/>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17324D"/>
                </a:solidFill>
                <a:effectLst/>
                <a:uLnTx/>
                <a:uFillTx/>
                <a:latin typeface="Aptos" pitchFamily="34" charset="0"/>
                <a:ea typeface="Aptos" pitchFamily="34" charset="-122"/>
                <a:cs typeface="Aptos" pitchFamily="34" charset="-120"/>
              </a:rPr>
              <a:t>Traitement symptomatique</a:t>
            </a:r>
            <a:endParaRPr kumimoji="0" lang="en-US" sz="1100" b="0" i="0" u="none" strike="noStrike" kern="1200" cap="none" spc="0" normalizeH="0" baseline="0" noProof="0" dirty="0">
              <a:ln>
                <a:noFill/>
              </a:ln>
              <a:solidFill>
                <a:prstClr val="black"/>
              </a:solidFill>
              <a:effectLst/>
              <a:uLnTx/>
              <a:uFillTx/>
              <a:latin typeface="Aptos"/>
              <a:ea typeface="+mn-ea"/>
              <a:cs typeface="+mn-cs"/>
            </a:endParaRPr>
          </a:p>
        </p:txBody>
      </p:sp>
      <p:sp>
        <p:nvSpPr>
          <p:cNvPr id="22" name="Shape 19"/>
          <p:cNvSpPr/>
          <p:nvPr/>
        </p:nvSpPr>
        <p:spPr>
          <a:xfrm>
            <a:off x="969264" y="5408676"/>
            <a:ext cx="64008" cy="64008"/>
          </a:xfrm>
          <a:prstGeom prst="ellipse">
            <a:avLst/>
          </a:prstGeom>
          <a:solidFill>
            <a:srgbClr val="B85B3E"/>
          </a:solidFill>
          <a:ln w="12700">
            <a:solidFill>
              <a:srgbClr val="B85B3E"/>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a typeface="+mn-ea"/>
              <a:cs typeface="+mn-cs"/>
            </a:endParaRPr>
          </a:p>
        </p:txBody>
      </p:sp>
      <p:sp>
        <p:nvSpPr>
          <p:cNvPr id="23" name="Text 20"/>
          <p:cNvSpPr/>
          <p:nvPr/>
        </p:nvSpPr>
        <p:spPr>
          <a:xfrm>
            <a:off x="1124712" y="5349240"/>
            <a:ext cx="2478024" cy="219456"/>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17324D"/>
                </a:solidFill>
                <a:effectLst/>
                <a:uLnTx/>
                <a:uFillTx/>
                <a:latin typeface="Aptos" pitchFamily="34" charset="0"/>
                <a:ea typeface="Aptos" pitchFamily="34" charset="-122"/>
                <a:cs typeface="Aptos" pitchFamily="34" charset="-120"/>
              </a:rPr>
              <a:t>Risque de rupture accepté</a:t>
            </a:r>
            <a:endParaRPr kumimoji="0" lang="en-US" sz="1100" b="0" i="0" u="none" strike="noStrike" kern="1200" cap="none" spc="0" normalizeH="0" baseline="0" noProof="0" dirty="0">
              <a:ln>
                <a:noFill/>
              </a:ln>
              <a:solidFill>
                <a:prstClr val="black"/>
              </a:solidFill>
              <a:effectLst/>
              <a:uLnTx/>
              <a:uFillTx/>
              <a:latin typeface="Aptos"/>
              <a:ea typeface="+mn-ea"/>
              <a:cs typeface="+mn-cs"/>
            </a:endParaRPr>
          </a:p>
        </p:txBody>
      </p:sp>
      <p:sp>
        <p:nvSpPr>
          <p:cNvPr id="24" name="Shape 21"/>
          <p:cNvSpPr/>
          <p:nvPr/>
        </p:nvSpPr>
        <p:spPr>
          <a:xfrm>
            <a:off x="969264" y="5570185"/>
            <a:ext cx="2505456" cy="274320"/>
          </a:xfrm>
          <a:prstGeom prst="roundRect">
            <a:avLst>
              <a:gd name="adj" fmla="val 16667"/>
            </a:avLst>
          </a:prstGeom>
          <a:solidFill>
            <a:srgbClr val="F9E9E3"/>
          </a:solidFill>
          <a:ln w="12700">
            <a:solidFill>
              <a:srgbClr val="F9E9E3"/>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a typeface="+mn-ea"/>
              <a:cs typeface="+mn-cs"/>
            </a:endParaRPr>
          </a:p>
        </p:txBody>
      </p:sp>
      <p:sp>
        <p:nvSpPr>
          <p:cNvPr id="25" name="Text 22"/>
          <p:cNvSpPr/>
          <p:nvPr/>
        </p:nvSpPr>
        <p:spPr>
          <a:xfrm>
            <a:off x="1042416" y="5619626"/>
            <a:ext cx="2395728" cy="14630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err="1">
                <a:ln>
                  <a:noFill/>
                </a:ln>
                <a:solidFill>
                  <a:srgbClr val="B85B3E"/>
                </a:solidFill>
                <a:effectLst/>
                <a:uLnTx/>
                <a:uFillTx/>
                <a:latin typeface="Aptos" pitchFamily="34" charset="0"/>
                <a:ea typeface="Aptos" pitchFamily="34" charset="-122"/>
                <a:cs typeface="Aptos" pitchFamily="34" charset="-120"/>
              </a:rPr>
              <a:t>Accompagnement</a:t>
            </a:r>
            <a:r>
              <a:rPr kumimoji="0" lang="en-US" sz="1000" b="1" i="0" u="none" strike="noStrike" kern="1200" cap="none" spc="0" normalizeH="0" baseline="0" noProof="0" dirty="0">
                <a:ln>
                  <a:noFill/>
                </a:ln>
                <a:solidFill>
                  <a:srgbClr val="B85B3E"/>
                </a:solidFill>
                <a:effectLst/>
                <a:uLnTx/>
                <a:uFillTx/>
                <a:latin typeface="Aptos" pitchFamily="34" charset="0"/>
                <a:ea typeface="Aptos" pitchFamily="34" charset="-122"/>
                <a:cs typeface="Aptos" pitchFamily="34" charset="-120"/>
              </a:rPr>
              <a:t> </a:t>
            </a:r>
            <a:r>
              <a:rPr kumimoji="0" lang="en-US" sz="1000" b="1" i="0" u="none" strike="noStrike" kern="1200" cap="none" spc="0" normalizeH="0" baseline="0" noProof="0" dirty="0" err="1">
                <a:ln>
                  <a:noFill/>
                </a:ln>
                <a:solidFill>
                  <a:srgbClr val="B85B3E"/>
                </a:solidFill>
                <a:effectLst/>
                <a:uLnTx/>
                <a:uFillTx/>
                <a:latin typeface="Aptos" pitchFamily="34" charset="0"/>
                <a:ea typeface="Aptos" pitchFamily="34" charset="-122"/>
                <a:cs typeface="Aptos" pitchFamily="34" charset="-120"/>
              </a:rPr>
              <a:t>palliatif</a:t>
            </a:r>
            <a:endParaRPr kumimoji="0" lang="en-US" sz="1000" b="0" i="0" u="none" strike="noStrike" kern="1200" cap="none" spc="0" normalizeH="0" baseline="0" noProof="0" dirty="0">
              <a:ln>
                <a:noFill/>
              </a:ln>
              <a:solidFill>
                <a:prstClr val="black"/>
              </a:solidFill>
              <a:effectLst/>
              <a:uLnTx/>
              <a:uFillTx/>
              <a:latin typeface="Aptos"/>
              <a:ea typeface="+mn-ea"/>
              <a:cs typeface="+mn-cs"/>
            </a:endParaRPr>
          </a:p>
        </p:txBody>
      </p:sp>
      <p:sp>
        <p:nvSpPr>
          <p:cNvPr id="26" name="Shape 23"/>
          <p:cNvSpPr/>
          <p:nvPr/>
        </p:nvSpPr>
        <p:spPr>
          <a:xfrm>
            <a:off x="4279392" y="2514600"/>
            <a:ext cx="3456432" cy="3328416"/>
          </a:xfrm>
          <a:prstGeom prst="roundRect">
            <a:avLst>
              <a:gd name="adj" fmla="val 2198"/>
            </a:avLst>
          </a:prstGeom>
          <a:solidFill>
            <a:srgbClr val="FFFFFF"/>
          </a:solidFill>
          <a:ln w="12700">
            <a:solidFill>
              <a:srgbClr val="CADDE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a typeface="+mn-ea"/>
              <a:cs typeface="+mn-cs"/>
            </a:endParaRPr>
          </a:p>
        </p:txBody>
      </p:sp>
      <p:sp>
        <p:nvSpPr>
          <p:cNvPr id="27" name="Shape 24"/>
          <p:cNvSpPr/>
          <p:nvPr/>
        </p:nvSpPr>
        <p:spPr>
          <a:xfrm>
            <a:off x="4279392" y="2514600"/>
            <a:ext cx="3456432" cy="146304"/>
          </a:xfrm>
          <a:prstGeom prst="rect">
            <a:avLst/>
          </a:prstGeom>
          <a:solidFill>
            <a:srgbClr val="9F3B3B"/>
          </a:solidFill>
          <a:ln w="12700">
            <a:solidFill>
              <a:srgbClr val="9F3B3B"/>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a typeface="+mn-ea"/>
              <a:cs typeface="+mn-cs"/>
            </a:endParaRPr>
          </a:p>
        </p:txBody>
      </p:sp>
      <p:sp>
        <p:nvSpPr>
          <p:cNvPr id="28" name="Shape 25"/>
          <p:cNvSpPr/>
          <p:nvPr/>
        </p:nvSpPr>
        <p:spPr>
          <a:xfrm>
            <a:off x="5504688" y="2825496"/>
            <a:ext cx="1005840" cy="1005840"/>
          </a:xfrm>
          <a:prstGeom prst="ellipse">
            <a:avLst/>
          </a:prstGeom>
          <a:solidFill>
            <a:srgbClr val="F7E9E9"/>
          </a:solidFill>
          <a:ln w="12700">
            <a:solidFill>
              <a:srgbClr val="F7E9E9"/>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a typeface="+mn-ea"/>
              <a:cs typeface="+mn-cs"/>
            </a:endParaRPr>
          </a:p>
        </p:txBody>
      </p:sp>
      <p:pic>
        <p:nvPicPr>
          <p:cNvPr id="29" name="Image 1" descr="/mnt/data/a_clean_vector_medical_icon_illustration_on_a_tran.png"/>
          <p:cNvPicPr>
            <a:picLocks noChangeAspect="1"/>
          </p:cNvPicPr>
          <p:nvPr/>
        </p:nvPicPr>
        <p:blipFill>
          <a:blip r:embed="rId4"/>
          <a:stretch>
            <a:fillRect/>
          </a:stretch>
        </p:blipFill>
        <p:spPr>
          <a:xfrm>
            <a:off x="5623560" y="2944368"/>
            <a:ext cx="768096" cy="768096"/>
          </a:xfrm>
          <a:prstGeom prst="rect">
            <a:avLst/>
          </a:prstGeom>
        </p:spPr>
      </p:pic>
      <p:sp>
        <p:nvSpPr>
          <p:cNvPr id="30" name="Text 26"/>
          <p:cNvSpPr/>
          <p:nvPr/>
        </p:nvSpPr>
        <p:spPr>
          <a:xfrm>
            <a:off x="4535424" y="3959352"/>
            <a:ext cx="2944368" cy="16459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50" b="1" i="0" u="none" strike="noStrike" kern="1200" cap="none" spc="0" normalizeH="0" baseline="0" noProof="0" dirty="0">
                <a:ln>
                  <a:noFill/>
                </a:ln>
                <a:solidFill>
                  <a:srgbClr val="9F3B3B"/>
                </a:solidFill>
                <a:effectLst/>
                <a:uLnTx/>
                <a:uFillTx/>
                <a:latin typeface="Aptos" pitchFamily="34" charset="0"/>
                <a:ea typeface="Aptos" pitchFamily="34" charset="-122"/>
                <a:cs typeface="Aptos" pitchFamily="34" charset="-120"/>
              </a:rPr>
              <a:t>OPTION 2</a:t>
            </a:r>
            <a:endParaRPr kumimoji="0" lang="en-US" sz="850" b="0" i="0" u="none" strike="noStrike" kern="1200" cap="none" spc="0" normalizeH="0" baseline="0" noProof="0" dirty="0">
              <a:ln>
                <a:noFill/>
              </a:ln>
              <a:solidFill>
                <a:prstClr val="black"/>
              </a:solidFill>
              <a:effectLst/>
              <a:uLnTx/>
              <a:uFillTx/>
              <a:latin typeface="Aptos"/>
              <a:ea typeface="+mn-ea"/>
              <a:cs typeface="+mn-cs"/>
            </a:endParaRPr>
          </a:p>
        </p:txBody>
      </p:sp>
      <p:sp>
        <p:nvSpPr>
          <p:cNvPr id="31" name="Text 27"/>
          <p:cNvSpPr/>
          <p:nvPr/>
        </p:nvSpPr>
        <p:spPr>
          <a:xfrm>
            <a:off x="4535424" y="4178808"/>
            <a:ext cx="2944368" cy="4572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6304B"/>
                </a:solidFill>
                <a:effectLst/>
                <a:uLnTx/>
                <a:uFillTx/>
                <a:latin typeface="Aptos Display" pitchFamily="34" charset="0"/>
                <a:ea typeface="Aptos Display" pitchFamily="34" charset="-122"/>
                <a:cs typeface="Aptos Display" pitchFamily="34" charset="-120"/>
              </a:rPr>
              <a:t>Chirurgie ouverte</a:t>
            </a:r>
            <a:endParaRPr kumimoji="0" lang="en-US" sz="1800" b="0" i="0" u="none" strike="noStrike" kern="1200" cap="none" spc="0" normalizeH="0" baseline="0" noProof="0" dirty="0">
              <a:ln>
                <a:noFill/>
              </a:ln>
              <a:solidFill>
                <a:prstClr val="black"/>
              </a:solidFill>
              <a:effectLst/>
              <a:uLnTx/>
              <a:uFillTx/>
              <a:latin typeface="Aptos"/>
              <a:ea typeface="+mn-ea"/>
              <a:cs typeface="+mn-cs"/>
            </a:endParaRPr>
          </a:p>
        </p:txBody>
      </p:sp>
      <p:sp>
        <p:nvSpPr>
          <p:cNvPr id="32" name="Shape 28"/>
          <p:cNvSpPr/>
          <p:nvPr/>
        </p:nvSpPr>
        <p:spPr>
          <a:xfrm>
            <a:off x="4736592" y="4690872"/>
            <a:ext cx="2542032" cy="0"/>
          </a:xfrm>
          <a:prstGeom prst="line">
            <a:avLst/>
          </a:prstGeom>
          <a:noFill/>
          <a:ln w="12700">
            <a:solidFill>
              <a:srgbClr val="DCE8E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a typeface="+mn-ea"/>
              <a:cs typeface="+mn-cs"/>
            </a:endParaRPr>
          </a:p>
        </p:txBody>
      </p:sp>
      <p:sp>
        <p:nvSpPr>
          <p:cNvPr id="33" name="Shape 29"/>
          <p:cNvSpPr/>
          <p:nvPr/>
        </p:nvSpPr>
        <p:spPr>
          <a:xfrm>
            <a:off x="4736592" y="4805172"/>
            <a:ext cx="64008" cy="64008"/>
          </a:xfrm>
          <a:prstGeom prst="ellipse">
            <a:avLst/>
          </a:prstGeom>
          <a:solidFill>
            <a:srgbClr val="9F3B3B"/>
          </a:solidFill>
          <a:ln w="12700">
            <a:solidFill>
              <a:srgbClr val="9F3B3B"/>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a typeface="+mn-ea"/>
              <a:cs typeface="+mn-cs"/>
            </a:endParaRPr>
          </a:p>
        </p:txBody>
      </p:sp>
      <p:sp>
        <p:nvSpPr>
          <p:cNvPr id="34" name="Text 30"/>
          <p:cNvSpPr/>
          <p:nvPr/>
        </p:nvSpPr>
        <p:spPr>
          <a:xfrm>
            <a:off x="4892040" y="4745736"/>
            <a:ext cx="2478024" cy="219456"/>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17324D"/>
                </a:solidFill>
                <a:effectLst/>
                <a:uLnTx/>
                <a:uFillTx/>
                <a:latin typeface="Aptos" pitchFamily="34" charset="0"/>
                <a:ea typeface="Aptos" pitchFamily="34" charset="-122"/>
                <a:cs typeface="Aptos" pitchFamily="34" charset="-120"/>
              </a:rPr>
              <a:t>Traitement le plus radical</a:t>
            </a:r>
            <a:endParaRPr kumimoji="0" lang="en-US" sz="1100" b="0" i="0" u="none" strike="noStrike" kern="1200" cap="none" spc="0" normalizeH="0" baseline="0" noProof="0" dirty="0">
              <a:ln>
                <a:noFill/>
              </a:ln>
              <a:solidFill>
                <a:prstClr val="black"/>
              </a:solidFill>
              <a:effectLst/>
              <a:uLnTx/>
              <a:uFillTx/>
              <a:latin typeface="Aptos"/>
              <a:ea typeface="+mn-ea"/>
              <a:cs typeface="+mn-cs"/>
            </a:endParaRPr>
          </a:p>
        </p:txBody>
      </p:sp>
      <p:sp>
        <p:nvSpPr>
          <p:cNvPr id="35" name="Shape 31"/>
          <p:cNvSpPr/>
          <p:nvPr/>
        </p:nvSpPr>
        <p:spPr>
          <a:xfrm>
            <a:off x="4736592" y="5106924"/>
            <a:ext cx="64008" cy="64008"/>
          </a:xfrm>
          <a:prstGeom prst="ellipse">
            <a:avLst/>
          </a:prstGeom>
          <a:solidFill>
            <a:srgbClr val="9F3B3B"/>
          </a:solidFill>
          <a:ln w="12700">
            <a:solidFill>
              <a:srgbClr val="9F3B3B"/>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a typeface="+mn-ea"/>
              <a:cs typeface="+mn-cs"/>
            </a:endParaRPr>
          </a:p>
        </p:txBody>
      </p:sp>
      <p:sp>
        <p:nvSpPr>
          <p:cNvPr id="36" name="Text 32"/>
          <p:cNvSpPr/>
          <p:nvPr/>
        </p:nvSpPr>
        <p:spPr>
          <a:xfrm>
            <a:off x="4892040" y="5047488"/>
            <a:ext cx="2478024" cy="219456"/>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17324D"/>
                </a:solidFill>
                <a:effectLst/>
                <a:uLnTx/>
                <a:uFillTx/>
                <a:latin typeface="Aptos" pitchFamily="34" charset="0"/>
                <a:ea typeface="Aptos" pitchFamily="34" charset="-122"/>
                <a:cs typeface="Aptos" pitchFamily="34" charset="-120"/>
              </a:rPr>
              <a:t>Geste abdominal majeur</a:t>
            </a:r>
            <a:endParaRPr kumimoji="0" lang="en-US" sz="1100" b="0" i="0" u="none" strike="noStrike" kern="1200" cap="none" spc="0" normalizeH="0" baseline="0" noProof="0" dirty="0">
              <a:ln>
                <a:noFill/>
              </a:ln>
              <a:solidFill>
                <a:prstClr val="black"/>
              </a:solidFill>
              <a:effectLst/>
              <a:uLnTx/>
              <a:uFillTx/>
              <a:latin typeface="Aptos"/>
              <a:ea typeface="+mn-ea"/>
              <a:cs typeface="+mn-cs"/>
            </a:endParaRPr>
          </a:p>
        </p:txBody>
      </p:sp>
      <p:sp>
        <p:nvSpPr>
          <p:cNvPr id="37" name="Shape 33"/>
          <p:cNvSpPr/>
          <p:nvPr/>
        </p:nvSpPr>
        <p:spPr>
          <a:xfrm>
            <a:off x="4736592" y="5408676"/>
            <a:ext cx="64008" cy="64008"/>
          </a:xfrm>
          <a:prstGeom prst="ellipse">
            <a:avLst/>
          </a:prstGeom>
          <a:solidFill>
            <a:srgbClr val="9F3B3B"/>
          </a:solidFill>
          <a:ln w="12700">
            <a:solidFill>
              <a:srgbClr val="9F3B3B"/>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a typeface="+mn-ea"/>
              <a:cs typeface="+mn-cs"/>
            </a:endParaRPr>
          </a:p>
        </p:txBody>
      </p:sp>
      <p:sp>
        <p:nvSpPr>
          <p:cNvPr id="38" name="Text 34"/>
          <p:cNvSpPr/>
          <p:nvPr/>
        </p:nvSpPr>
        <p:spPr>
          <a:xfrm>
            <a:off x="4892040" y="5349240"/>
            <a:ext cx="2478024" cy="219456"/>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17324D"/>
                </a:solidFill>
                <a:effectLst/>
                <a:uLnTx/>
                <a:uFillTx/>
                <a:latin typeface="Aptos" pitchFamily="34" charset="0"/>
                <a:ea typeface="Aptos" pitchFamily="34" charset="-122"/>
                <a:cs typeface="Aptos" pitchFamily="34" charset="-120"/>
              </a:rPr>
              <a:t>Morbi-mortalité attendue élevée</a:t>
            </a:r>
            <a:endParaRPr kumimoji="0" lang="en-US" sz="1100" b="0" i="0" u="none" strike="noStrike" kern="1200" cap="none" spc="0" normalizeH="0" baseline="0" noProof="0" dirty="0">
              <a:ln>
                <a:noFill/>
              </a:ln>
              <a:solidFill>
                <a:prstClr val="black"/>
              </a:solidFill>
              <a:effectLst/>
              <a:uLnTx/>
              <a:uFillTx/>
              <a:latin typeface="Aptos"/>
              <a:ea typeface="+mn-ea"/>
              <a:cs typeface="+mn-cs"/>
            </a:endParaRPr>
          </a:p>
        </p:txBody>
      </p:sp>
      <p:sp>
        <p:nvSpPr>
          <p:cNvPr id="39" name="Shape 35"/>
          <p:cNvSpPr/>
          <p:nvPr/>
        </p:nvSpPr>
        <p:spPr>
          <a:xfrm>
            <a:off x="4754880" y="5558914"/>
            <a:ext cx="2505456" cy="274320"/>
          </a:xfrm>
          <a:prstGeom prst="roundRect">
            <a:avLst>
              <a:gd name="adj" fmla="val 16667"/>
            </a:avLst>
          </a:prstGeom>
          <a:solidFill>
            <a:srgbClr val="F7E9E9"/>
          </a:solidFill>
          <a:ln w="12700">
            <a:solidFill>
              <a:srgbClr val="F7E9E9"/>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a typeface="+mn-ea"/>
              <a:cs typeface="+mn-cs"/>
            </a:endParaRPr>
          </a:p>
        </p:txBody>
      </p:sp>
      <p:sp>
        <p:nvSpPr>
          <p:cNvPr id="40" name="Text 36"/>
          <p:cNvSpPr/>
          <p:nvPr/>
        </p:nvSpPr>
        <p:spPr>
          <a:xfrm>
            <a:off x="4800600" y="5628451"/>
            <a:ext cx="2395728" cy="14630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dirty="0" err="1">
                <a:solidFill>
                  <a:srgbClr val="9F3B3B"/>
                </a:solidFill>
                <a:latin typeface="Aptos" pitchFamily="34" charset="0"/>
                <a:ea typeface="Aptos" pitchFamily="34" charset="-122"/>
                <a:cs typeface="Aptos" pitchFamily="34" charset="-120"/>
              </a:rPr>
              <a:t>Pontage</a:t>
            </a:r>
            <a:r>
              <a:rPr lang="en-US" sz="1000" b="1" dirty="0">
                <a:solidFill>
                  <a:srgbClr val="9F3B3B"/>
                </a:solidFill>
                <a:latin typeface="Aptos" pitchFamily="34" charset="0"/>
                <a:ea typeface="Aptos" pitchFamily="34" charset="-122"/>
                <a:cs typeface="Aptos" pitchFamily="34" charset="-120"/>
              </a:rPr>
              <a:t> </a:t>
            </a:r>
            <a:r>
              <a:rPr lang="en-US" sz="1000" b="1" dirty="0" err="1">
                <a:solidFill>
                  <a:srgbClr val="9F3B3B"/>
                </a:solidFill>
                <a:latin typeface="Aptos" pitchFamily="34" charset="0"/>
                <a:ea typeface="Aptos" pitchFamily="34" charset="-122"/>
                <a:cs typeface="Aptos" pitchFamily="34" charset="-120"/>
              </a:rPr>
              <a:t>aortique</a:t>
            </a:r>
            <a:endParaRPr kumimoji="0" lang="en-US" sz="1000" b="1" i="0" u="none" strike="noStrike" kern="1200" cap="none" spc="0" normalizeH="0" baseline="0" noProof="0" dirty="0">
              <a:ln>
                <a:noFill/>
              </a:ln>
              <a:solidFill>
                <a:srgbClr val="9F3B3B"/>
              </a:solidFill>
              <a:effectLst/>
              <a:uLnTx/>
              <a:uFillTx/>
              <a:latin typeface="Aptos" pitchFamily="34" charset="0"/>
              <a:ea typeface="Aptos" pitchFamily="34" charset="-122"/>
              <a:cs typeface="Aptos" pitchFamily="34" charset="-120"/>
            </a:endParaRPr>
          </a:p>
        </p:txBody>
      </p:sp>
      <p:sp>
        <p:nvSpPr>
          <p:cNvPr id="41" name="Shape 37"/>
          <p:cNvSpPr/>
          <p:nvPr/>
        </p:nvSpPr>
        <p:spPr>
          <a:xfrm>
            <a:off x="8046720" y="2514600"/>
            <a:ext cx="3456432" cy="3328416"/>
          </a:xfrm>
          <a:prstGeom prst="roundRect">
            <a:avLst>
              <a:gd name="adj" fmla="val 2198"/>
            </a:avLst>
          </a:prstGeom>
          <a:solidFill>
            <a:srgbClr val="FFFFFF"/>
          </a:solidFill>
          <a:ln w="12700">
            <a:solidFill>
              <a:srgbClr val="CADDE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a typeface="+mn-ea"/>
              <a:cs typeface="+mn-cs"/>
            </a:endParaRPr>
          </a:p>
        </p:txBody>
      </p:sp>
      <p:sp>
        <p:nvSpPr>
          <p:cNvPr id="42" name="Shape 38"/>
          <p:cNvSpPr/>
          <p:nvPr/>
        </p:nvSpPr>
        <p:spPr>
          <a:xfrm>
            <a:off x="8046720" y="2514600"/>
            <a:ext cx="3456432" cy="146304"/>
          </a:xfrm>
          <a:prstGeom prst="rect">
            <a:avLst/>
          </a:prstGeom>
          <a:solidFill>
            <a:srgbClr val="0B879A"/>
          </a:solidFill>
          <a:ln w="12700">
            <a:solidFill>
              <a:srgbClr val="0B879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a typeface="+mn-ea"/>
              <a:cs typeface="+mn-cs"/>
            </a:endParaRPr>
          </a:p>
        </p:txBody>
      </p:sp>
      <p:sp>
        <p:nvSpPr>
          <p:cNvPr id="43" name="Shape 39"/>
          <p:cNvSpPr/>
          <p:nvPr/>
        </p:nvSpPr>
        <p:spPr>
          <a:xfrm>
            <a:off x="9272016" y="2825496"/>
            <a:ext cx="1005840" cy="1005840"/>
          </a:xfrm>
          <a:prstGeom prst="ellipse">
            <a:avLst/>
          </a:prstGeom>
          <a:solidFill>
            <a:srgbClr val="E6F5F8"/>
          </a:solidFill>
          <a:ln w="12700">
            <a:solidFill>
              <a:srgbClr val="E6F5F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a typeface="+mn-ea"/>
              <a:cs typeface="+mn-cs"/>
            </a:endParaRPr>
          </a:p>
        </p:txBody>
      </p:sp>
      <p:sp>
        <p:nvSpPr>
          <p:cNvPr id="45" name="Text 40"/>
          <p:cNvSpPr/>
          <p:nvPr/>
        </p:nvSpPr>
        <p:spPr>
          <a:xfrm>
            <a:off x="8302752" y="3959352"/>
            <a:ext cx="2944368" cy="16459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50" b="1" i="0" u="none" strike="noStrike" kern="1200" cap="none" spc="0" normalizeH="0" baseline="0" noProof="0" dirty="0">
                <a:ln>
                  <a:noFill/>
                </a:ln>
                <a:solidFill>
                  <a:srgbClr val="0B879A"/>
                </a:solidFill>
                <a:effectLst/>
                <a:uLnTx/>
                <a:uFillTx/>
                <a:latin typeface="Aptos" pitchFamily="34" charset="0"/>
                <a:ea typeface="Aptos" pitchFamily="34" charset="-122"/>
                <a:cs typeface="Aptos" pitchFamily="34" charset="-120"/>
              </a:rPr>
              <a:t>OPTION 3</a:t>
            </a:r>
            <a:endParaRPr kumimoji="0" lang="en-US" sz="850" b="0" i="0" u="none" strike="noStrike" kern="1200" cap="none" spc="0" normalizeH="0" baseline="0" noProof="0" dirty="0">
              <a:ln>
                <a:noFill/>
              </a:ln>
              <a:solidFill>
                <a:prstClr val="black"/>
              </a:solidFill>
              <a:effectLst/>
              <a:uLnTx/>
              <a:uFillTx/>
              <a:latin typeface="Aptos"/>
              <a:ea typeface="+mn-ea"/>
              <a:cs typeface="+mn-cs"/>
            </a:endParaRPr>
          </a:p>
        </p:txBody>
      </p:sp>
      <p:sp>
        <p:nvSpPr>
          <p:cNvPr id="46" name="Text 41"/>
          <p:cNvSpPr/>
          <p:nvPr/>
        </p:nvSpPr>
        <p:spPr>
          <a:xfrm>
            <a:off x="8302752" y="4178808"/>
            <a:ext cx="2944368" cy="4572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2200" b="1" i="0" u="none" strike="noStrike" kern="1200" cap="none" spc="0" normalizeH="0" baseline="0" noProof="0">
                <a:ln>
                  <a:noFill/>
                </a:ln>
                <a:solidFill>
                  <a:srgbClr val="123456"/>
                </a:solidFill>
                <a:effectLst/>
                <a:uLnTx/>
                <a:uFillTx/>
                <a:latin typeface="Aptos"/>
                <a:ea typeface="+mn-ea"/>
                <a:cs typeface="+mn-cs"/>
              </a:rPr>
              <a:t>Endovasculaire</a:t>
            </a:r>
            <a:endParaRPr kumimoji="0" lang="en-US" sz="1800" b="0" i="0" u="none" strike="noStrike" kern="1200" cap="none" spc="0" normalizeH="0" baseline="0" noProof="0" dirty="0">
              <a:ln>
                <a:noFill/>
              </a:ln>
              <a:solidFill>
                <a:prstClr val="black"/>
              </a:solidFill>
              <a:effectLst/>
              <a:uLnTx/>
              <a:uFillTx/>
              <a:latin typeface="Aptos"/>
              <a:ea typeface="+mn-ea"/>
              <a:cs typeface="+mn-cs"/>
            </a:endParaRPr>
          </a:p>
        </p:txBody>
      </p:sp>
      <p:sp>
        <p:nvSpPr>
          <p:cNvPr id="47" name="Shape 42"/>
          <p:cNvSpPr/>
          <p:nvPr/>
        </p:nvSpPr>
        <p:spPr>
          <a:xfrm>
            <a:off x="8503920" y="4690872"/>
            <a:ext cx="2542032" cy="0"/>
          </a:xfrm>
          <a:prstGeom prst="line">
            <a:avLst/>
          </a:prstGeom>
          <a:noFill/>
          <a:ln w="12700">
            <a:solidFill>
              <a:srgbClr val="DCE8E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a typeface="+mn-ea"/>
              <a:cs typeface="+mn-cs"/>
            </a:endParaRPr>
          </a:p>
        </p:txBody>
      </p:sp>
      <p:sp>
        <p:nvSpPr>
          <p:cNvPr id="48" name="Shape 43"/>
          <p:cNvSpPr/>
          <p:nvPr/>
        </p:nvSpPr>
        <p:spPr>
          <a:xfrm>
            <a:off x="8503920" y="4805172"/>
            <a:ext cx="64008" cy="64008"/>
          </a:xfrm>
          <a:prstGeom prst="ellipse">
            <a:avLst/>
          </a:prstGeom>
          <a:solidFill>
            <a:srgbClr val="0B879A"/>
          </a:solidFill>
          <a:ln w="12700">
            <a:solidFill>
              <a:srgbClr val="0B879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a typeface="+mn-ea"/>
              <a:cs typeface="+mn-cs"/>
            </a:endParaRPr>
          </a:p>
        </p:txBody>
      </p:sp>
      <p:sp>
        <p:nvSpPr>
          <p:cNvPr id="49" name="Text 44"/>
          <p:cNvSpPr/>
          <p:nvPr/>
        </p:nvSpPr>
        <p:spPr>
          <a:xfrm>
            <a:off x="8659368" y="4745736"/>
            <a:ext cx="2478024" cy="219456"/>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17324D"/>
                </a:solidFill>
                <a:effectLst/>
                <a:uLnTx/>
                <a:uFillTx/>
                <a:latin typeface="Aptos" pitchFamily="34" charset="0"/>
                <a:ea typeface="Aptos" pitchFamily="34" charset="-122"/>
                <a:cs typeface="Aptos" pitchFamily="34" charset="-120"/>
              </a:rPr>
              <a:t>Approche moins invasive</a:t>
            </a:r>
            <a:endParaRPr kumimoji="0" lang="en-US" sz="1100" b="0" i="0" u="none" strike="noStrike" kern="1200" cap="none" spc="0" normalizeH="0" baseline="0" noProof="0" dirty="0">
              <a:ln>
                <a:noFill/>
              </a:ln>
              <a:solidFill>
                <a:prstClr val="black"/>
              </a:solidFill>
              <a:effectLst/>
              <a:uLnTx/>
              <a:uFillTx/>
              <a:latin typeface="Aptos"/>
              <a:ea typeface="+mn-ea"/>
              <a:cs typeface="+mn-cs"/>
            </a:endParaRPr>
          </a:p>
        </p:txBody>
      </p:sp>
      <p:sp>
        <p:nvSpPr>
          <p:cNvPr id="50" name="Shape 45"/>
          <p:cNvSpPr/>
          <p:nvPr/>
        </p:nvSpPr>
        <p:spPr>
          <a:xfrm>
            <a:off x="8503920" y="5106924"/>
            <a:ext cx="64008" cy="64008"/>
          </a:xfrm>
          <a:prstGeom prst="ellipse">
            <a:avLst/>
          </a:prstGeom>
          <a:solidFill>
            <a:srgbClr val="0B879A"/>
          </a:solidFill>
          <a:ln w="12700">
            <a:solidFill>
              <a:srgbClr val="0B879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a typeface="+mn-ea"/>
              <a:cs typeface="+mn-cs"/>
            </a:endParaRPr>
          </a:p>
        </p:txBody>
      </p:sp>
      <p:sp>
        <p:nvSpPr>
          <p:cNvPr id="51" name="Text 46"/>
          <p:cNvSpPr/>
          <p:nvPr/>
        </p:nvSpPr>
        <p:spPr>
          <a:xfrm>
            <a:off x="8659368" y="5047488"/>
            <a:ext cx="2478024" cy="219456"/>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17324D"/>
                </a:solidFill>
                <a:effectLst/>
                <a:uLnTx/>
                <a:uFillTx/>
                <a:latin typeface="Aptos" pitchFamily="34" charset="0"/>
                <a:ea typeface="Aptos" pitchFamily="34" charset="-122"/>
                <a:cs typeface="Aptos" pitchFamily="34" charset="-120"/>
              </a:rPr>
              <a:t>Dépend de la faisabilité anatomique</a:t>
            </a:r>
            <a:endParaRPr kumimoji="0" lang="en-US" sz="1100" b="0" i="0" u="none" strike="noStrike" kern="1200" cap="none" spc="0" normalizeH="0" baseline="0" noProof="0" dirty="0">
              <a:ln>
                <a:noFill/>
              </a:ln>
              <a:solidFill>
                <a:prstClr val="black"/>
              </a:solidFill>
              <a:effectLst/>
              <a:uLnTx/>
              <a:uFillTx/>
              <a:latin typeface="Aptos"/>
              <a:ea typeface="+mn-ea"/>
              <a:cs typeface="+mn-cs"/>
            </a:endParaRPr>
          </a:p>
        </p:txBody>
      </p:sp>
      <p:sp>
        <p:nvSpPr>
          <p:cNvPr id="52" name="Shape 47"/>
          <p:cNvSpPr/>
          <p:nvPr/>
        </p:nvSpPr>
        <p:spPr>
          <a:xfrm>
            <a:off x="8503920" y="5408676"/>
            <a:ext cx="64008" cy="64008"/>
          </a:xfrm>
          <a:prstGeom prst="ellipse">
            <a:avLst/>
          </a:prstGeom>
          <a:solidFill>
            <a:srgbClr val="0B879A"/>
          </a:solidFill>
          <a:ln w="12700">
            <a:solidFill>
              <a:srgbClr val="0B879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a typeface="+mn-ea"/>
              <a:cs typeface="+mn-cs"/>
            </a:endParaRPr>
          </a:p>
        </p:txBody>
      </p:sp>
      <p:sp>
        <p:nvSpPr>
          <p:cNvPr id="53" name="Text 48"/>
          <p:cNvSpPr/>
          <p:nvPr/>
        </p:nvSpPr>
        <p:spPr>
          <a:xfrm>
            <a:off x="8659368" y="5349240"/>
            <a:ext cx="2478024" cy="219456"/>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17324D"/>
                </a:solidFill>
                <a:effectLst/>
                <a:uLnTx/>
                <a:uFillTx/>
                <a:latin typeface="Aptos" pitchFamily="34" charset="0"/>
                <a:ea typeface="Aptos" pitchFamily="34" charset="-122"/>
                <a:cs typeface="Aptos" pitchFamily="34" charset="-120"/>
              </a:rPr>
              <a:t>Incertitude / réintervention possible</a:t>
            </a:r>
            <a:endParaRPr kumimoji="0" lang="en-US" sz="1100" b="0" i="0" u="none" strike="noStrike" kern="1200" cap="none" spc="0" normalizeH="0" baseline="0" noProof="0" dirty="0">
              <a:ln>
                <a:noFill/>
              </a:ln>
              <a:solidFill>
                <a:prstClr val="black"/>
              </a:solidFill>
              <a:effectLst/>
              <a:uLnTx/>
              <a:uFillTx/>
              <a:latin typeface="Aptos"/>
              <a:ea typeface="+mn-ea"/>
              <a:cs typeface="+mn-cs"/>
            </a:endParaRPr>
          </a:p>
        </p:txBody>
      </p:sp>
      <p:sp>
        <p:nvSpPr>
          <p:cNvPr id="54" name="Shape 49"/>
          <p:cNvSpPr/>
          <p:nvPr/>
        </p:nvSpPr>
        <p:spPr>
          <a:xfrm>
            <a:off x="8522208" y="5586028"/>
            <a:ext cx="2523744" cy="274320"/>
          </a:xfrm>
          <a:prstGeom prst="roundRect">
            <a:avLst>
              <a:gd name="adj" fmla="val 16667"/>
            </a:avLst>
          </a:prstGeom>
          <a:solidFill>
            <a:srgbClr val="E6F5F8"/>
          </a:solidFill>
          <a:ln w="12700">
            <a:solidFill>
              <a:srgbClr val="E6F5F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a typeface="+mn-ea"/>
              <a:cs typeface="+mn-cs"/>
            </a:endParaRPr>
          </a:p>
        </p:txBody>
      </p:sp>
      <p:sp>
        <p:nvSpPr>
          <p:cNvPr id="55" name="Text 50"/>
          <p:cNvSpPr/>
          <p:nvPr/>
        </p:nvSpPr>
        <p:spPr>
          <a:xfrm>
            <a:off x="8606630" y="5640892"/>
            <a:ext cx="2530761" cy="12503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dirty="0" err="1">
                <a:ln>
                  <a:noFill/>
                </a:ln>
                <a:solidFill>
                  <a:prstClr val="black"/>
                </a:solidFill>
                <a:effectLst/>
                <a:uLnTx/>
                <a:uFillTx/>
                <a:latin typeface="Aptos"/>
                <a:ea typeface="+mn-ea"/>
                <a:cs typeface="+mn-cs"/>
              </a:rPr>
              <a:t>Endoprothèse</a:t>
            </a:r>
            <a:r>
              <a:rPr kumimoji="0" sz="1000" b="1" i="0" u="none" strike="noStrike" kern="1200" cap="none" spc="0" normalizeH="0" baseline="0" noProof="0" dirty="0">
                <a:ln>
                  <a:noFill/>
                </a:ln>
                <a:solidFill>
                  <a:prstClr val="black"/>
                </a:solidFill>
                <a:effectLst/>
                <a:uLnTx/>
                <a:uFillTx/>
                <a:latin typeface="Aptos"/>
                <a:ea typeface="+mn-ea"/>
                <a:cs typeface="+mn-cs"/>
              </a:rPr>
              <a:t> </a:t>
            </a:r>
            <a:r>
              <a:rPr kumimoji="0" sz="1000" b="1" i="0" u="none" strike="noStrike" kern="1200" cap="none" spc="0" normalizeH="0" baseline="0" noProof="0" dirty="0" err="1">
                <a:ln>
                  <a:noFill/>
                </a:ln>
                <a:solidFill>
                  <a:prstClr val="black"/>
                </a:solidFill>
                <a:effectLst/>
                <a:uLnTx/>
                <a:uFillTx/>
                <a:latin typeface="Aptos"/>
                <a:ea typeface="+mn-ea"/>
                <a:cs typeface="+mn-cs"/>
              </a:rPr>
              <a:t>bifurquée</a:t>
            </a:r>
            <a:r>
              <a:rPr kumimoji="0" sz="1000" b="1" i="0" u="none" strike="noStrike" kern="1200" cap="none" spc="0" normalizeH="0" baseline="0" noProof="0" dirty="0">
                <a:ln>
                  <a:noFill/>
                </a:ln>
                <a:solidFill>
                  <a:prstClr val="black"/>
                </a:solidFill>
                <a:effectLst/>
                <a:uLnTx/>
                <a:uFillTx/>
                <a:latin typeface="Aptos"/>
                <a:ea typeface="+mn-ea"/>
                <a:cs typeface="+mn-cs"/>
              </a:rPr>
              <a:t> aorto-bi-</a:t>
            </a:r>
            <a:r>
              <a:rPr kumimoji="0" sz="1000" b="1" i="0" u="none" strike="noStrike" kern="1200" cap="none" spc="0" normalizeH="0" baseline="0" noProof="0" dirty="0" err="1">
                <a:ln>
                  <a:noFill/>
                </a:ln>
                <a:solidFill>
                  <a:prstClr val="black"/>
                </a:solidFill>
                <a:effectLst/>
                <a:uLnTx/>
                <a:uFillTx/>
                <a:latin typeface="Aptos"/>
                <a:ea typeface="+mn-ea"/>
                <a:cs typeface="+mn-cs"/>
              </a:rPr>
              <a:t>iliaque</a:t>
            </a:r>
            <a:endParaRPr kumimoji="0" sz="1000" b="1" i="0" u="none" strike="noStrike" kern="1200" cap="none" spc="0" normalizeH="0" baseline="0" noProof="0" dirty="0">
              <a:ln>
                <a:noFill/>
              </a:ln>
              <a:solidFill>
                <a:prstClr val="black"/>
              </a:solidFill>
              <a:effectLst/>
              <a:uLnTx/>
              <a:uFillTx/>
              <a:latin typeface="Aptos"/>
              <a:ea typeface="+mn-ea"/>
              <a:cs typeface="+mn-cs"/>
            </a:endParaRPr>
          </a:p>
        </p:txBody>
      </p:sp>
      <p:sp>
        <p:nvSpPr>
          <p:cNvPr id="56" name="Shape 51"/>
          <p:cNvSpPr/>
          <p:nvPr/>
        </p:nvSpPr>
        <p:spPr>
          <a:xfrm>
            <a:off x="512064" y="6035040"/>
            <a:ext cx="11201400" cy="420624"/>
          </a:xfrm>
          <a:prstGeom prst="roundRect">
            <a:avLst>
              <a:gd name="adj" fmla="val 10870"/>
            </a:avLst>
          </a:prstGeom>
          <a:solidFill>
            <a:srgbClr val="E7F5F8"/>
          </a:solidFill>
          <a:ln w="12700">
            <a:solidFill>
              <a:srgbClr val="E7F5F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a typeface="+mn-ea"/>
              <a:cs typeface="+mn-cs"/>
            </a:endParaRPr>
          </a:p>
        </p:txBody>
      </p:sp>
      <p:sp>
        <p:nvSpPr>
          <p:cNvPr id="57" name="Shape 52"/>
          <p:cNvSpPr/>
          <p:nvPr/>
        </p:nvSpPr>
        <p:spPr>
          <a:xfrm>
            <a:off x="512064" y="6035040"/>
            <a:ext cx="64008" cy="420624"/>
          </a:xfrm>
          <a:prstGeom prst="rect">
            <a:avLst/>
          </a:prstGeom>
          <a:solidFill>
            <a:srgbClr val="0B879A"/>
          </a:solidFill>
          <a:ln w="12700">
            <a:solidFill>
              <a:srgbClr val="0B879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a typeface="+mn-ea"/>
              <a:cs typeface="+mn-cs"/>
            </a:endParaRPr>
          </a:p>
        </p:txBody>
      </p:sp>
      <p:sp>
        <p:nvSpPr>
          <p:cNvPr id="58" name="Text 53"/>
          <p:cNvSpPr/>
          <p:nvPr/>
        </p:nvSpPr>
        <p:spPr>
          <a:xfrm>
            <a:off x="713232" y="6153912"/>
            <a:ext cx="10652760" cy="1828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30" b="1" i="0" u="none" strike="noStrike" kern="1200" cap="none" spc="0" normalizeH="0" baseline="0" noProof="0" dirty="0">
                <a:ln>
                  <a:noFill/>
                </a:ln>
                <a:solidFill>
                  <a:srgbClr val="047284"/>
                </a:solidFill>
                <a:effectLst/>
                <a:uLnTx/>
                <a:uFillTx/>
                <a:latin typeface="Aptos Display" pitchFamily="34" charset="0"/>
                <a:ea typeface="Aptos Display" pitchFamily="34" charset="-122"/>
                <a:cs typeface="Aptos Display" pitchFamily="34" charset="-120"/>
              </a:rPr>
              <a:t>Quelle decision prendre?</a:t>
            </a:r>
            <a:endParaRPr kumimoji="0" lang="en-US" sz="1330" b="0" i="0" u="none" strike="noStrike" kern="1200" cap="none" spc="0" normalizeH="0" baseline="0" noProof="0" dirty="0">
              <a:ln>
                <a:noFill/>
              </a:ln>
              <a:solidFill>
                <a:prstClr val="black"/>
              </a:solidFill>
              <a:effectLst/>
              <a:uLnTx/>
              <a:uFillTx/>
              <a:latin typeface="Aptos"/>
              <a:ea typeface="+mn-ea"/>
              <a:cs typeface="+mn-cs"/>
            </a:endParaRPr>
          </a:p>
        </p:txBody>
      </p:sp>
      <p:sp>
        <p:nvSpPr>
          <p:cNvPr id="44" name="Slide Number Placeholder 0"/>
          <p:cNvSpPr>
            <a:spLocks noGrp="1"/>
          </p:cNvSpPr>
          <p:nvPr>
            <p:ph type="sldNum" sz="quarter" idx="4294967295"/>
          </p:nvPr>
        </p:nvSpPr>
        <p:spPr>
          <a:xfrm>
            <a:off x="11686032" y="6611112"/>
            <a:ext cx="800000" cy="300000"/>
          </a:xfrm>
          <a:prstGeom prst="rect">
            <a:avLst/>
          </a:prstGeom>
          <a:extLst>
            <a:ext uri="{C572A759-6A51-4108-AA02-DFA0A04FC94B}">
              <ma14:wrappingTextBoxFlag xmlns:ma14="http://schemas.microsoft.com/office/mac/drawingml/2011/main" xmlns="" val="0"/>
            </a:ext>
          </a:extLst>
        </p:spPr>
        <p:txBody>
          <a:bodyPr/>
          <a:lstStyle>
            <a:lvl1pPr>
              <a:defRPr sz="650">
                <a:solidFill>
                  <a:srgbClr val="7C8A9A"/>
                </a:solidFill>
                <a:latin typeface="Aptos"/>
                <a:ea typeface="Aptos"/>
                <a:cs typeface="Apto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650" b="0" i="0" u="none" strike="noStrike" kern="1200" cap="none" spc="0" normalizeH="0" baseline="0" noProof="0">
                <a:ln>
                  <a:noFill/>
                </a:ln>
                <a:solidFill>
                  <a:srgbClr val="7C8A9A"/>
                </a:solidFill>
                <a:effectLst/>
                <a:uLnTx/>
                <a:uFillTx/>
                <a:latin typeface="Apto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US" sz="650" b="0" i="0" u="none" strike="noStrike" kern="1200" cap="none" spc="0" normalizeH="0" baseline="0" noProof="0">
              <a:ln>
                <a:noFill/>
              </a:ln>
              <a:solidFill>
                <a:srgbClr val="7C8A9A"/>
              </a:solidFill>
              <a:effectLst/>
              <a:uLnTx/>
              <a:uFillTx/>
              <a:latin typeface="Aptos"/>
            </a:endParaRPr>
          </a:p>
        </p:txBody>
      </p:sp>
      <p:pic>
        <p:nvPicPr>
          <p:cNvPr id="59" name="Picture 58" descr="icon_endoprothese_aorto_bi_iliaque.png"/>
          <p:cNvPicPr>
            <a:picLocks noChangeAspect="1"/>
          </p:cNvPicPr>
          <p:nvPr/>
        </p:nvPicPr>
        <p:blipFill>
          <a:blip r:embed="rId5"/>
          <a:stretch>
            <a:fillRect/>
          </a:stretch>
        </p:blipFill>
        <p:spPr>
          <a:xfrm>
            <a:off x="9390888" y="2944368"/>
            <a:ext cx="768096" cy="768096"/>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123</TotalTime>
  <Words>561</Words>
  <Application>Microsoft Macintosh PowerPoint</Application>
  <PresentationFormat>Grand écran</PresentationFormat>
  <Paragraphs>129</Paragraphs>
  <Slides>8</Slides>
  <Notes>7</Notes>
  <HiddenSlides>0</HiddenSlides>
  <MMClips>0</MMClips>
  <ScaleCrop>false</ScaleCrop>
  <HeadingPairs>
    <vt:vector size="6" baseType="variant">
      <vt:variant>
        <vt:lpstr>Polices utilisées</vt:lpstr>
      </vt:variant>
      <vt:variant>
        <vt:i4>3</vt:i4>
      </vt:variant>
      <vt:variant>
        <vt:lpstr>Thème</vt:lpstr>
      </vt:variant>
      <vt:variant>
        <vt:i4>2</vt:i4>
      </vt:variant>
      <vt:variant>
        <vt:lpstr>Titres des diapositives</vt:lpstr>
      </vt:variant>
      <vt:variant>
        <vt:i4>8</vt:i4>
      </vt:variant>
    </vt:vector>
  </HeadingPairs>
  <TitlesOfParts>
    <vt:vector size="13" baseType="lpstr">
      <vt:lpstr>Aptos</vt:lpstr>
      <vt:lpstr>Aptos Display</vt:lpstr>
      <vt:lpstr>Arial</vt:lpstr>
      <vt:lpstr>Office Theme</vt:lpstr>
      <vt:lpstr>1_Office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OpenAI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Michel CLAVIER – présentation préopératoire</dc:title>
  <dc:subject>Présentation préopératoire - Michel CLAVIER</dc:subject>
  <dc:creator>OpenAI</dc:creator>
  <cp:lastModifiedBy>Juliette AZEMA</cp:lastModifiedBy>
  <cp:revision>5</cp:revision>
  <dcterms:created xsi:type="dcterms:W3CDTF">2026-09-15T07:57:52Z</dcterms:created>
  <dcterms:modified xsi:type="dcterms:W3CDTF">2026-10-09T05:12:24Z</dcterms:modified>
</cp:coreProperties>
</file>