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7.xml" ContentType="application/vnd.openxmlformats-officedocument.drawingml.chart+xml"/>
  <Override PartName="/ppt/theme/themeOverride1.xml" ContentType="application/vnd.openxmlformats-officedocument.themeOverr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147375356" r:id="rId2"/>
    <p:sldId id="257" r:id="rId3"/>
    <p:sldId id="258" r:id="rId4"/>
    <p:sldId id="2147483603" r:id="rId5"/>
    <p:sldId id="2147483604" r:id="rId6"/>
    <p:sldId id="2147483552" r:id="rId7"/>
    <p:sldId id="333" r:id="rId8"/>
    <p:sldId id="2147483589" r:id="rId9"/>
    <p:sldId id="2147479308" r:id="rId10"/>
    <p:sldId id="2147483569" r:id="rId11"/>
    <p:sldId id="2147483522" r:id="rId12"/>
    <p:sldId id="2147483573" r:id="rId13"/>
    <p:sldId id="2147483606" r:id="rId14"/>
    <p:sldId id="2147483605" r:id="rId15"/>
    <p:sldId id="2147483596" r:id="rId16"/>
    <p:sldId id="2147483570" r:id="rId17"/>
    <p:sldId id="2147483571" r:id="rId18"/>
    <p:sldId id="2147479222" r:id="rId19"/>
    <p:sldId id="2147483583" r:id="rId20"/>
    <p:sldId id="2147483592" r:id="rId21"/>
    <p:sldId id="2147483565" r:id="rId22"/>
    <p:sldId id="2147483567" r:id="rId23"/>
    <p:sldId id="2147483607" r:id="rId24"/>
    <p:sldId id="7043" r:id="rId25"/>
    <p:sldId id="2145707736" r:id="rId26"/>
    <p:sldId id="2145707735" r:id="rId27"/>
    <p:sldId id="2147483598" r:id="rId28"/>
    <p:sldId id="2147483600" r:id="rId29"/>
    <p:sldId id="2147483599" r:id="rId30"/>
    <p:sldId id="2147483579" r:id="rId31"/>
    <p:sldId id="2147483601" r:id="rId32"/>
    <p:sldId id="2147483597" r:id="rId33"/>
    <p:sldId id="342" r:id="rId34"/>
    <p:sldId id="358" r:id="rId35"/>
    <p:sldId id="353" r:id="rId36"/>
    <p:sldId id="362" r:id="rId37"/>
    <p:sldId id="2147483587" r:id="rId38"/>
    <p:sldId id="2147483588" r:id="rId39"/>
    <p:sldId id="2145706997" r:id="rId40"/>
    <p:sldId id="2147483148" r:id="rId41"/>
    <p:sldId id="2147483183" r:id="rId42"/>
    <p:sldId id="2147483554" r:id="rId43"/>
    <p:sldId id="2147483521" r:id="rId44"/>
    <p:sldId id="2147483590" r:id="rId45"/>
    <p:sldId id="2147483591" r:id="rId46"/>
    <p:sldId id="2147483595" r:id="rId47"/>
    <p:sldId id="969" r:id="rId48"/>
    <p:sldId id="2147483560" r:id="rId49"/>
    <p:sldId id="2145706986" r:id="rId50"/>
    <p:sldId id="2147483582" r:id="rId51"/>
    <p:sldId id="270" r:id="rId52"/>
    <p:sldId id="2147483602" r:id="rId5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E622EC-65DF-EC8A-E42E-9B19D0B07484}" name="Harrison, Linda" initials="LH" userId="S::harril15@medtronic.com::58c6d317-2535-4e89-8723-e3192bca1df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110" autoAdjust="0"/>
    <p:restoredTop sz="94672"/>
  </p:normalViewPr>
  <p:slideViewPr>
    <p:cSldViewPr snapToGrid="0">
      <p:cViewPr varScale="1">
        <p:scale>
          <a:sx n="85" d="100"/>
          <a:sy n="85" d="100"/>
        </p:scale>
        <p:origin x="82"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8/10/relationships/authors" Targe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sz="1800"/>
              <a:t>Recurrent in-stent restenosis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r-FR"/>
        </a:p>
      </c:txPr>
    </c:title>
    <c:autoTitleDeleted val="0"/>
    <c:plotArea>
      <c:layout/>
      <c:barChart>
        <c:barDir val="col"/>
        <c:grouping val="clustered"/>
        <c:varyColors val="0"/>
        <c:ser>
          <c:idx val="0"/>
          <c:order val="0"/>
          <c:tx>
            <c:strRef>
              <c:f>Sheet1!$B$1</c:f>
              <c:strCache>
                <c:ptCount val="1"/>
                <c:pt idx="0">
                  <c:v>Recurrent in-stent restenosis</c:v>
                </c:pt>
              </c:strCache>
            </c:strRef>
          </c:tx>
          <c:spPr>
            <a:solidFill>
              <a:schemeClr val="tx2"/>
            </a:solidFill>
            <a:ln>
              <a:noFill/>
            </a:ln>
            <a:effectLst/>
          </c:spPr>
          <c:invertIfNegative val="0"/>
          <c:dPt>
            <c:idx val="1"/>
            <c:invertIfNegative val="0"/>
            <c:bubble3D val="0"/>
            <c:spPr>
              <a:solidFill>
                <a:srgbClr val="575757"/>
              </a:solidFill>
              <a:ln>
                <a:noFill/>
              </a:ln>
              <a:effectLst/>
            </c:spPr>
            <c:extLst>
              <c:ext xmlns:c16="http://schemas.microsoft.com/office/drawing/2014/chart" uri="{C3380CC4-5D6E-409C-BE32-E72D297353CC}">
                <c16:uniqueId val="{00000003-92B5-4751-B842-E466D4323232}"/>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fr-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DCB (N=52)</c:v>
                </c:pt>
                <c:pt idx="1">
                  <c:v>POBA (N=47)</c:v>
                </c:pt>
              </c:strCache>
            </c:strRef>
          </c:cat>
          <c:val>
            <c:numRef>
              <c:f>Sheet1!$B$2:$B$3</c:f>
              <c:numCache>
                <c:formatCode>0.0%</c:formatCode>
                <c:ptCount val="2"/>
                <c:pt idx="0">
                  <c:v>0.154</c:v>
                </c:pt>
                <c:pt idx="1">
                  <c:v>0.44700000000000001</c:v>
                </c:pt>
              </c:numCache>
            </c:numRef>
          </c:val>
          <c:extLst>
            <c:ext xmlns:c16="http://schemas.microsoft.com/office/drawing/2014/chart" uri="{C3380CC4-5D6E-409C-BE32-E72D297353CC}">
              <c16:uniqueId val="{00000000-92B5-4751-B842-E466D4323232}"/>
            </c:ext>
          </c:extLst>
        </c:ser>
        <c:dLbls>
          <c:showLegendKey val="0"/>
          <c:showVal val="0"/>
          <c:showCatName val="0"/>
          <c:showSerName val="0"/>
          <c:showPercent val="0"/>
          <c:showBubbleSize val="0"/>
        </c:dLbls>
        <c:gapWidth val="219"/>
        <c:overlap val="-27"/>
        <c:axId val="1115182255"/>
        <c:axId val="1115164975"/>
      </c:barChart>
      <c:catAx>
        <c:axId val="11151822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r-FR"/>
          </a:p>
        </c:txPr>
        <c:crossAx val="1115164975"/>
        <c:crosses val="autoZero"/>
        <c:auto val="1"/>
        <c:lblAlgn val="ctr"/>
        <c:lblOffset val="100"/>
        <c:noMultiLvlLbl val="0"/>
      </c:catAx>
      <c:valAx>
        <c:axId val="1115164975"/>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r-FR"/>
          </a:p>
        </c:txPr>
        <c:crossAx val="1115182255"/>
        <c:crosses val="autoZero"/>
        <c:crossBetween val="between"/>
        <c:maj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97160866454413"/>
          <c:y val="0.26602564102564102"/>
          <c:w val="0.81189364546432385"/>
          <c:h val="0.59327806379971737"/>
        </c:manualLayout>
      </c:layout>
      <c:barChart>
        <c:barDir val="bar"/>
        <c:grouping val="percentStacked"/>
        <c:varyColors val="0"/>
        <c:ser>
          <c:idx val="0"/>
          <c:order val="0"/>
          <c:tx>
            <c:strRef>
              <c:f>Sheet1!$B$1</c:f>
              <c:strCache>
                <c:ptCount val="1"/>
                <c:pt idx="0">
                  <c:v>RC 6</c:v>
                </c:pt>
              </c:strCache>
            </c:strRef>
          </c:tx>
          <c:spPr>
            <a:solidFill>
              <a:srgbClr val="C00000"/>
            </a:solidFill>
            <a:ln>
              <a:noFill/>
            </a:ln>
            <a:effectLst/>
          </c:spPr>
          <c:invertIfNegative val="0"/>
          <c:cat>
            <c:strRef>
              <c:f>Sheet1!$A$2</c:f>
              <c:strCache>
                <c:ptCount val="1"/>
                <c:pt idx="0">
                  <c:v>Baseline</c:v>
                </c:pt>
              </c:strCache>
            </c:strRef>
          </c:cat>
          <c:val>
            <c:numRef>
              <c:f>Sheet1!$B$2</c:f>
              <c:numCache>
                <c:formatCode>General</c:formatCode>
                <c:ptCount val="1"/>
                <c:pt idx="0">
                  <c:v>2.5</c:v>
                </c:pt>
              </c:numCache>
            </c:numRef>
          </c:val>
          <c:extLst>
            <c:ext xmlns:c16="http://schemas.microsoft.com/office/drawing/2014/chart" uri="{C3380CC4-5D6E-409C-BE32-E72D297353CC}">
              <c16:uniqueId val="{00000000-849B-4982-8E98-660A57733178}"/>
            </c:ext>
          </c:extLst>
        </c:ser>
        <c:ser>
          <c:idx val="1"/>
          <c:order val="1"/>
          <c:tx>
            <c:strRef>
              <c:f>Sheet1!$C$1</c:f>
              <c:strCache>
                <c:ptCount val="1"/>
                <c:pt idx="0">
                  <c:v>RC 5</c:v>
                </c:pt>
              </c:strCache>
            </c:strRef>
          </c:tx>
          <c:spPr>
            <a:solidFill>
              <a:srgbClr val="FF0000"/>
            </a:solidFill>
            <a:ln>
              <a:noFill/>
            </a:ln>
            <a:effectLst/>
          </c:spPr>
          <c:invertIfNegative val="0"/>
          <c:cat>
            <c:strRef>
              <c:f>Sheet1!$A$2</c:f>
              <c:strCache>
                <c:ptCount val="1"/>
                <c:pt idx="0">
                  <c:v>Baseline</c:v>
                </c:pt>
              </c:strCache>
            </c:strRef>
          </c:cat>
          <c:val>
            <c:numRef>
              <c:f>Sheet1!$C$2</c:f>
              <c:numCache>
                <c:formatCode>General</c:formatCode>
                <c:ptCount val="1"/>
                <c:pt idx="0">
                  <c:v>27.5</c:v>
                </c:pt>
              </c:numCache>
            </c:numRef>
          </c:val>
          <c:extLst>
            <c:ext xmlns:c16="http://schemas.microsoft.com/office/drawing/2014/chart" uri="{C3380CC4-5D6E-409C-BE32-E72D297353CC}">
              <c16:uniqueId val="{00000001-849B-4982-8E98-660A57733178}"/>
            </c:ext>
          </c:extLst>
        </c:ser>
        <c:ser>
          <c:idx val="2"/>
          <c:order val="2"/>
          <c:tx>
            <c:strRef>
              <c:f>Sheet1!$D$1</c:f>
              <c:strCache>
                <c:ptCount val="1"/>
                <c:pt idx="0">
                  <c:v>RC 4</c:v>
                </c:pt>
              </c:strCache>
            </c:strRef>
          </c:tx>
          <c:spPr>
            <a:solidFill>
              <a:srgbClr val="FFC000"/>
            </a:solidFill>
            <a:ln>
              <a:noFill/>
            </a:ln>
            <a:effectLst/>
          </c:spPr>
          <c:invertIfNegative val="0"/>
          <c:cat>
            <c:strRef>
              <c:f>Sheet1!$A$2</c:f>
              <c:strCache>
                <c:ptCount val="1"/>
                <c:pt idx="0">
                  <c:v>Baseline</c:v>
                </c:pt>
              </c:strCache>
            </c:strRef>
          </c:cat>
          <c:val>
            <c:numRef>
              <c:f>Sheet1!$D$2</c:f>
              <c:numCache>
                <c:formatCode>General</c:formatCode>
                <c:ptCount val="1"/>
                <c:pt idx="0">
                  <c:v>2.5</c:v>
                </c:pt>
              </c:numCache>
            </c:numRef>
          </c:val>
          <c:extLst>
            <c:ext xmlns:c16="http://schemas.microsoft.com/office/drawing/2014/chart" uri="{C3380CC4-5D6E-409C-BE32-E72D297353CC}">
              <c16:uniqueId val="{00000002-849B-4982-8E98-660A57733178}"/>
            </c:ext>
          </c:extLst>
        </c:ser>
        <c:ser>
          <c:idx val="3"/>
          <c:order val="3"/>
          <c:tx>
            <c:strRef>
              <c:f>Sheet1!$E$1</c:f>
              <c:strCache>
                <c:ptCount val="1"/>
                <c:pt idx="0">
                  <c:v>RC 3</c:v>
                </c:pt>
              </c:strCache>
            </c:strRef>
          </c:tx>
          <c:spPr>
            <a:solidFill>
              <a:srgbClr val="92D050"/>
            </a:solidFill>
            <a:ln>
              <a:noFill/>
            </a:ln>
            <a:effectLst/>
          </c:spPr>
          <c:invertIfNegative val="0"/>
          <c:cat>
            <c:strRef>
              <c:f>Sheet1!$A$2</c:f>
              <c:strCache>
                <c:ptCount val="1"/>
                <c:pt idx="0">
                  <c:v>Baseline</c:v>
                </c:pt>
              </c:strCache>
            </c:strRef>
          </c:cat>
          <c:val>
            <c:numRef>
              <c:f>Sheet1!$E$2</c:f>
              <c:numCache>
                <c:formatCode>General</c:formatCode>
                <c:ptCount val="1"/>
                <c:pt idx="0">
                  <c:v>38.799999999999997</c:v>
                </c:pt>
              </c:numCache>
            </c:numRef>
          </c:val>
          <c:extLst>
            <c:ext xmlns:c16="http://schemas.microsoft.com/office/drawing/2014/chart" uri="{C3380CC4-5D6E-409C-BE32-E72D297353CC}">
              <c16:uniqueId val="{00000003-849B-4982-8E98-660A57733178}"/>
            </c:ext>
          </c:extLst>
        </c:ser>
        <c:ser>
          <c:idx val="4"/>
          <c:order val="4"/>
          <c:tx>
            <c:strRef>
              <c:f>Sheet1!$F$1</c:f>
              <c:strCache>
                <c:ptCount val="1"/>
                <c:pt idx="0">
                  <c:v>RC 2</c:v>
                </c:pt>
              </c:strCache>
            </c:strRef>
          </c:tx>
          <c:spPr>
            <a:solidFill>
              <a:srgbClr val="6699CC"/>
            </a:solidFill>
            <a:ln>
              <a:noFill/>
            </a:ln>
            <a:effectLst/>
          </c:spPr>
          <c:invertIfNegative val="0"/>
          <c:dPt>
            <c:idx val="0"/>
            <c:invertIfNegative val="0"/>
            <c:bubble3D val="0"/>
            <c:spPr>
              <a:solidFill>
                <a:srgbClr val="00B0F0"/>
              </a:solidFill>
              <a:ln>
                <a:noFill/>
              </a:ln>
              <a:effectLst/>
            </c:spPr>
            <c:extLst>
              <c:ext xmlns:c16="http://schemas.microsoft.com/office/drawing/2014/chart" uri="{C3380CC4-5D6E-409C-BE32-E72D297353CC}">
                <c16:uniqueId val="{00000005-849B-4982-8E98-660A57733178}"/>
              </c:ext>
            </c:extLst>
          </c:dPt>
          <c:cat>
            <c:strRef>
              <c:f>Sheet1!$A$2</c:f>
              <c:strCache>
                <c:ptCount val="1"/>
                <c:pt idx="0">
                  <c:v>Baseline</c:v>
                </c:pt>
              </c:strCache>
            </c:strRef>
          </c:cat>
          <c:val>
            <c:numRef>
              <c:f>Sheet1!$F$2</c:f>
              <c:numCache>
                <c:formatCode>General</c:formatCode>
                <c:ptCount val="1"/>
                <c:pt idx="0">
                  <c:v>18.8</c:v>
                </c:pt>
              </c:numCache>
            </c:numRef>
          </c:val>
          <c:extLst>
            <c:ext xmlns:c16="http://schemas.microsoft.com/office/drawing/2014/chart" uri="{C3380CC4-5D6E-409C-BE32-E72D297353CC}">
              <c16:uniqueId val="{00000006-849B-4982-8E98-660A57733178}"/>
            </c:ext>
          </c:extLst>
        </c:ser>
        <c:ser>
          <c:idx val="5"/>
          <c:order val="5"/>
          <c:tx>
            <c:strRef>
              <c:f>Sheet1!$G$1</c:f>
              <c:strCache>
                <c:ptCount val="1"/>
                <c:pt idx="0">
                  <c:v>RC 1</c:v>
                </c:pt>
              </c:strCache>
            </c:strRef>
          </c:tx>
          <c:spPr>
            <a:solidFill>
              <a:srgbClr val="7030A0"/>
            </a:solidFill>
            <a:ln>
              <a:noFill/>
            </a:ln>
            <a:effectLst/>
          </c:spPr>
          <c:invertIfNegative val="0"/>
          <c:cat>
            <c:strRef>
              <c:f>Sheet1!$A$2</c:f>
              <c:strCache>
                <c:ptCount val="1"/>
                <c:pt idx="0">
                  <c:v>Baseline</c:v>
                </c:pt>
              </c:strCache>
            </c:strRef>
          </c:cat>
          <c:val>
            <c:numRef>
              <c:f>Sheet1!$G$2</c:f>
              <c:numCache>
                <c:formatCode>General</c:formatCode>
                <c:ptCount val="1"/>
                <c:pt idx="0">
                  <c:v>7.5</c:v>
                </c:pt>
              </c:numCache>
            </c:numRef>
          </c:val>
          <c:extLst>
            <c:ext xmlns:c16="http://schemas.microsoft.com/office/drawing/2014/chart" uri="{C3380CC4-5D6E-409C-BE32-E72D297353CC}">
              <c16:uniqueId val="{00000007-849B-4982-8E98-660A57733178}"/>
            </c:ext>
          </c:extLst>
        </c:ser>
        <c:ser>
          <c:idx val="6"/>
          <c:order val="6"/>
          <c:tx>
            <c:strRef>
              <c:f>Sheet1!$H$1</c:f>
              <c:strCache>
                <c:ptCount val="1"/>
                <c:pt idx="0">
                  <c:v>RC 0</c:v>
                </c:pt>
              </c:strCache>
            </c:strRef>
          </c:tx>
          <c:spPr>
            <a:solidFill>
              <a:srgbClr val="193366"/>
            </a:solidFill>
            <a:ln>
              <a:noFill/>
            </a:ln>
            <a:effectLst/>
          </c:spPr>
          <c:invertIfNegative val="0"/>
          <c:cat>
            <c:strRef>
              <c:f>Sheet1!$A$2</c:f>
              <c:strCache>
                <c:ptCount val="1"/>
                <c:pt idx="0">
                  <c:v>Baseline</c:v>
                </c:pt>
              </c:strCache>
            </c:strRef>
          </c:cat>
          <c:val>
            <c:numRef>
              <c:f>Sheet1!$H$2</c:f>
              <c:numCache>
                <c:formatCode>General</c:formatCode>
                <c:ptCount val="1"/>
                <c:pt idx="0">
                  <c:v>0</c:v>
                </c:pt>
              </c:numCache>
            </c:numRef>
          </c:val>
          <c:extLst>
            <c:ext xmlns:c16="http://schemas.microsoft.com/office/drawing/2014/chart" uri="{C3380CC4-5D6E-409C-BE32-E72D297353CC}">
              <c16:uniqueId val="{00000008-849B-4982-8E98-660A57733178}"/>
            </c:ext>
          </c:extLst>
        </c:ser>
        <c:dLbls>
          <c:showLegendKey val="0"/>
          <c:showVal val="0"/>
          <c:showCatName val="0"/>
          <c:showSerName val="0"/>
          <c:showPercent val="0"/>
          <c:showBubbleSize val="0"/>
        </c:dLbls>
        <c:gapWidth val="59"/>
        <c:overlap val="100"/>
        <c:axId val="874213440"/>
        <c:axId val="874213920"/>
      </c:barChart>
      <c:catAx>
        <c:axId val="874213440"/>
        <c:scaling>
          <c:orientation val="minMax"/>
        </c:scaling>
        <c:delete val="1"/>
        <c:axPos val="l"/>
        <c:numFmt formatCode="General" sourceLinked="1"/>
        <c:majorTickMark val="none"/>
        <c:minorTickMark val="none"/>
        <c:tickLblPos val="nextTo"/>
        <c:crossAx val="874213920"/>
        <c:crosses val="autoZero"/>
        <c:auto val="1"/>
        <c:lblAlgn val="ctr"/>
        <c:lblOffset val="100"/>
        <c:noMultiLvlLbl val="0"/>
      </c:catAx>
      <c:valAx>
        <c:axId val="874213920"/>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8742134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97160866454413"/>
          <c:y val="0.26602564102564102"/>
          <c:w val="0.81189364546432385"/>
          <c:h val="0.59327806379971737"/>
        </c:manualLayout>
      </c:layout>
      <c:barChart>
        <c:barDir val="bar"/>
        <c:grouping val="percentStacked"/>
        <c:varyColors val="0"/>
        <c:ser>
          <c:idx val="0"/>
          <c:order val="0"/>
          <c:tx>
            <c:strRef>
              <c:f>Sheet1!$B$1</c:f>
              <c:strCache>
                <c:ptCount val="1"/>
                <c:pt idx="0">
                  <c:v>RC 6</c:v>
                </c:pt>
              </c:strCache>
            </c:strRef>
          </c:tx>
          <c:spPr>
            <a:solidFill>
              <a:srgbClr val="C00000"/>
            </a:solidFill>
            <a:ln>
              <a:noFill/>
            </a:ln>
            <a:effectLst/>
          </c:spPr>
          <c:invertIfNegative val="0"/>
          <c:cat>
            <c:strRef>
              <c:f>Sheet1!$A$2</c:f>
              <c:strCache>
                <c:ptCount val="1"/>
                <c:pt idx="0">
                  <c:v>Baseline</c:v>
                </c:pt>
              </c:strCache>
            </c:strRef>
          </c:cat>
          <c:val>
            <c:numRef>
              <c:f>Sheet1!$B$2</c:f>
              <c:numCache>
                <c:formatCode>General</c:formatCode>
                <c:ptCount val="1"/>
                <c:pt idx="0">
                  <c:v>0</c:v>
                </c:pt>
              </c:numCache>
            </c:numRef>
          </c:val>
          <c:extLst>
            <c:ext xmlns:c16="http://schemas.microsoft.com/office/drawing/2014/chart" uri="{C3380CC4-5D6E-409C-BE32-E72D297353CC}">
              <c16:uniqueId val="{00000000-B004-426C-B1C8-7FFD240CFCFC}"/>
            </c:ext>
          </c:extLst>
        </c:ser>
        <c:ser>
          <c:idx val="1"/>
          <c:order val="1"/>
          <c:tx>
            <c:strRef>
              <c:f>Sheet1!$C$1</c:f>
              <c:strCache>
                <c:ptCount val="1"/>
                <c:pt idx="0">
                  <c:v>RC 5</c:v>
                </c:pt>
              </c:strCache>
            </c:strRef>
          </c:tx>
          <c:spPr>
            <a:solidFill>
              <a:srgbClr val="FF0000"/>
            </a:solidFill>
            <a:ln>
              <a:noFill/>
            </a:ln>
            <a:effectLst/>
          </c:spPr>
          <c:invertIfNegative val="0"/>
          <c:cat>
            <c:strRef>
              <c:f>Sheet1!$A$2</c:f>
              <c:strCache>
                <c:ptCount val="1"/>
                <c:pt idx="0">
                  <c:v>Baseline</c:v>
                </c:pt>
              </c:strCache>
            </c:strRef>
          </c:cat>
          <c:val>
            <c:numRef>
              <c:f>Sheet1!$C$2</c:f>
              <c:numCache>
                <c:formatCode>General</c:formatCode>
                <c:ptCount val="1"/>
                <c:pt idx="0">
                  <c:v>5.3</c:v>
                </c:pt>
              </c:numCache>
            </c:numRef>
          </c:val>
          <c:extLst>
            <c:ext xmlns:c16="http://schemas.microsoft.com/office/drawing/2014/chart" uri="{C3380CC4-5D6E-409C-BE32-E72D297353CC}">
              <c16:uniqueId val="{00000001-B004-426C-B1C8-7FFD240CFCFC}"/>
            </c:ext>
          </c:extLst>
        </c:ser>
        <c:ser>
          <c:idx val="2"/>
          <c:order val="2"/>
          <c:tx>
            <c:strRef>
              <c:f>Sheet1!$D$1</c:f>
              <c:strCache>
                <c:ptCount val="1"/>
                <c:pt idx="0">
                  <c:v>RC 4</c:v>
                </c:pt>
              </c:strCache>
            </c:strRef>
          </c:tx>
          <c:spPr>
            <a:solidFill>
              <a:srgbClr val="FFC000"/>
            </a:solidFill>
            <a:ln>
              <a:noFill/>
            </a:ln>
            <a:effectLst/>
          </c:spPr>
          <c:invertIfNegative val="0"/>
          <c:cat>
            <c:strRef>
              <c:f>Sheet1!$A$2</c:f>
              <c:strCache>
                <c:ptCount val="1"/>
                <c:pt idx="0">
                  <c:v>Baseline</c:v>
                </c:pt>
              </c:strCache>
            </c:strRef>
          </c:cat>
          <c:val>
            <c:numRef>
              <c:f>Sheet1!$D$2</c:f>
              <c:numCache>
                <c:formatCode>General</c:formatCode>
                <c:ptCount val="1"/>
                <c:pt idx="0">
                  <c:v>0</c:v>
                </c:pt>
              </c:numCache>
            </c:numRef>
          </c:val>
          <c:extLst>
            <c:ext xmlns:c16="http://schemas.microsoft.com/office/drawing/2014/chart" uri="{C3380CC4-5D6E-409C-BE32-E72D297353CC}">
              <c16:uniqueId val="{00000002-B004-426C-B1C8-7FFD240CFCFC}"/>
            </c:ext>
          </c:extLst>
        </c:ser>
        <c:ser>
          <c:idx val="3"/>
          <c:order val="3"/>
          <c:tx>
            <c:strRef>
              <c:f>Sheet1!$E$1</c:f>
              <c:strCache>
                <c:ptCount val="1"/>
                <c:pt idx="0">
                  <c:v>RC 3</c:v>
                </c:pt>
              </c:strCache>
            </c:strRef>
          </c:tx>
          <c:spPr>
            <a:solidFill>
              <a:srgbClr val="92D050"/>
            </a:solidFill>
            <a:ln>
              <a:noFill/>
            </a:ln>
            <a:effectLst/>
          </c:spPr>
          <c:invertIfNegative val="0"/>
          <c:cat>
            <c:strRef>
              <c:f>Sheet1!$A$2</c:f>
              <c:strCache>
                <c:ptCount val="1"/>
                <c:pt idx="0">
                  <c:v>Baseline</c:v>
                </c:pt>
              </c:strCache>
            </c:strRef>
          </c:cat>
          <c:val>
            <c:numRef>
              <c:f>Sheet1!$E$2</c:f>
              <c:numCache>
                <c:formatCode>General</c:formatCode>
                <c:ptCount val="1"/>
                <c:pt idx="0">
                  <c:v>47</c:v>
                </c:pt>
              </c:numCache>
            </c:numRef>
          </c:val>
          <c:extLst>
            <c:ext xmlns:c16="http://schemas.microsoft.com/office/drawing/2014/chart" uri="{C3380CC4-5D6E-409C-BE32-E72D297353CC}">
              <c16:uniqueId val="{00000003-B004-426C-B1C8-7FFD240CFCFC}"/>
            </c:ext>
          </c:extLst>
        </c:ser>
        <c:ser>
          <c:idx val="4"/>
          <c:order val="4"/>
          <c:tx>
            <c:strRef>
              <c:f>Sheet1!$F$1</c:f>
              <c:strCache>
                <c:ptCount val="1"/>
                <c:pt idx="0">
                  <c:v>RC 2</c:v>
                </c:pt>
              </c:strCache>
            </c:strRef>
          </c:tx>
          <c:spPr>
            <a:solidFill>
              <a:srgbClr val="6699CC"/>
            </a:solidFill>
            <a:ln>
              <a:noFill/>
            </a:ln>
            <a:effectLst/>
          </c:spPr>
          <c:invertIfNegative val="0"/>
          <c:dPt>
            <c:idx val="0"/>
            <c:invertIfNegative val="0"/>
            <c:bubble3D val="0"/>
            <c:spPr>
              <a:solidFill>
                <a:srgbClr val="00B0F0"/>
              </a:solidFill>
              <a:ln>
                <a:noFill/>
              </a:ln>
              <a:effectLst/>
            </c:spPr>
            <c:extLst>
              <c:ext xmlns:c16="http://schemas.microsoft.com/office/drawing/2014/chart" uri="{C3380CC4-5D6E-409C-BE32-E72D297353CC}">
                <c16:uniqueId val="{00000005-B004-426C-B1C8-7FFD240CFCFC}"/>
              </c:ext>
            </c:extLst>
          </c:dPt>
          <c:cat>
            <c:strRef>
              <c:f>Sheet1!$A$2</c:f>
              <c:strCache>
                <c:ptCount val="1"/>
                <c:pt idx="0">
                  <c:v>Baseline</c:v>
                </c:pt>
              </c:strCache>
            </c:strRef>
          </c:cat>
          <c:val>
            <c:numRef>
              <c:f>Sheet1!$F$2</c:f>
              <c:numCache>
                <c:formatCode>General</c:formatCode>
                <c:ptCount val="1"/>
                <c:pt idx="0">
                  <c:v>26</c:v>
                </c:pt>
              </c:numCache>
            </c:numRef>
          </c:val>
          <c:extLst>
            <c:ext xmlns:c16="http://schemas.microsoft.com/office/drawing/2014/chart" uri="{C3380CC4-5D6E-409C-BE32-E72D297353CC}">
              <c16:uniqueId val="{00000006-B004-426C-B1C8-7FFD240CFCFC}"/>
            </c:ext>
          </c:extLst>
        </c:ser>
        <c:ser>
          <c:idx val="5"/>
          <c:order val="5"/>
          <c:tx>
            <c:strRef>
              <c:f>Sheet1!$G$1</c:f>
              <c:strCache>
                <c:ptCount val="1"/>
                <c:pt idx="0">
                  <c:v>RC 1</c:v>
                </c:pt>
              </c:strCache>
            </c:strRef>
          </c:tx>
          <c:spPr>
            <a:solidFill>
              <a:srgbClr val="7030A0"/>
            </a:solidFill>
            <a:ln>
              <a:noFill/>
            </a:ln>
            <a:effectLst/>
          </c:spPr>
          <c:invertIfNegative val="0"/>
          <c:cat>
            <c:strRef>
              <c:f>Sheet1!$A$2</c:f>
              <c:strCache>
                <c:ptCount val="1"/>
                <c:pt idx="0">
                  <c:v>Baseline</c:v>
                </c:pt>
              </c:strCache>
            </c:strRef>
          </c:cat>
          <c:val>
            <c:numRef>
              <c:f>Sheet1!$G$2</c:f>
              <c:numCache>
                <c:formatCode>General</c:formatCode>
                <c:ptCount val="1"/>
                <c:pt idx="0">
                  <c:v>21</c:v>
                </c:pt>
              </c:numCache>
            </c:numRef>
          </c:val>
          <c:extLst>
            <c:ext xmlns:c16="http://schemas.microsoft.com/office/drawing/2014/chart" uri="{C3380CC4-5D6E-409C-BE32-E72D297353CC}">
              <c16:uniqueId val="{00000007-B004-426C-B1C8-7FFD240CFCFC}"/>
            </c:ext>
          </c:extLst>
        </c:ser>
        <c:dLbls>
          <c:showLegendKey val="0"/>
          <c:showVal val="0"/>
          <c:showCatName val="0"/>
          <c:showSerName val="0"/>
          <c:showPercent val="0"/>
          <c:showBubbleSize val="0"/>
        </c:dLbls>
        <c:gapWidth val="59"/>
        <c:overlap val="100"/>
        <c:axId val="874213440"/>
        <c:axId val="874213920"/>
      </c:barChart>
      <c:catAx>
        <c:axId val="874213440"/>
        <c:scaling>
          <c:orientation val="minMax"/>
        </c:scaling>
        <c:delete val="1"/>
        <c:axPos val="l"/>
        <c:numFmt formatCode="General" sourceLinked="1"/>
        <c:majorTickMark val="none"/>
        <c:minorTickMark val="none"/>
        <c:tickLblPos val="nextTo"/>
        <c:crossAx val="874213920"/>
        <c:crosses val="autoZero"/>
        <c:auto val="1"/>
        <c:lblAlgn val="ctr"/>
        <c:lblOffset val="100"/>
        <c:noMultiLvlLbl val="0"/>
      </c:catAx>
      <c:valAx>
        <c:axId val="874213920"/>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8742134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97160866454413"/>
          <c:y val="0.26602564102564102"/>
          <c:w val="0.81189364546432385"/>
          <c:h val="0.59327806379971737"/>
        </c:manualLayout>
      </c:layout>
      <c:barChart>
        <c:barDir val="bar"/>
        <c:grouping val="percentStacked"/>
        <c:varyColors val="0"/>
        <c:ser>
          <c:idx val="0"/>
          <c:order val="0"/>
          <c:tx>
            <c:strRef>
              <c:f>Sheet1!$B$1</c:f>
              <c:strCache>
                <c:ptCount val="1"/>
                <c:pt idx="0">
                  <c:v>RC 6</c:v>
                </c:pt>
              </c:strCache>
            </c:strRef>
          </c:tx>
          <c:spPr>
            <a:solidFill>
              <a:srgbClr val="C00000"/>
            </a:solidFill>
            <a:ln>
              <a:noFill/>
            </a:ln>
            <a:effectLst/>
          </c:spPr>
          <c:invertIfNegative val="0"/>
          <c:cat>
            <c:strRef>
              <c:f>Sheet1!$A$2</c:f>
              <c:strCache>
                <c:ptCount val="1"/>
                <c:pt idx="0">
                  <c:v>Baseline</c:v>
                </c:pt>
              </c:strCache>
            </c:strRef>
          </c:cat>
          <c:val>
            <c:numRef>
              <c:f>Sheet1!$B$2</c:f>
              <c:numCache>
                <c:formatCode>General</c:formatCode>
                <c:ptCount val="1"/>
                <c:pt idx="0">
                  <c:v>5.3</c:v>
                </c:pt>
              </c:numCache>
            </c:numRef>
          </c:val>
          <c:extLst>
            <c:ext xmlns:c16="http://schemas.microsoft.com/office/drawing/2014/chart" uri="{C3380CC4-5D6E-409C-BE32-E72D297353CC}">
              <c16:uniqueId val="{00000000-A5C2-41E2-8E61-73411626EFC3}"/>
            </c:ext>
          </c:extLst>
        </c:ser>
        <c:ser>
          <c:idx val="1"/>
          <c:order val="1"/>
          <c:tx>
            <c:strRef>
              <c:f>Sheet1!$C$1</c:f>
              <c:strCache>
                <c:ptCount val="1"/>
                <c:pt idx="0">
                  <c:v>RC 5</c:v>
                </c:pt>
              </c:strCache>
            </c:strRef>
          </c:tx>
          <c:spPr>
            <a:solidFill>
              <a:srgbClr val="FF0000"/>
            </a:solidFill>
            <a:ln>
              <a:noFill/>
            </a:ln>
            <a:effectLst/>
          </c:spPr>
          <c:invertIfNegative val="0"/>
          <c:cat>
            <c:strRef>
              <c:f>Sheet1!$A$2</c:f>
              <c:strCache>
                <c:ptCount val="1"/>
                <c:pt idx="0">
                  <c:v>Baseline</c:v>
                </c:pt>
              </c:strCache>
            </c:strRef>
          </c:cat>
          <c:val>
            <c:numRef>
              <c:f>Sheet1!$C$2</c:f>
              <c:numCache>
                <c:formatCode>General</c:formatCode>
                <c:ptCount val="1"/>
                <c:pt idx="0">
                  <c:v>26</c:v>
                </c:pt>
              </c:numCache>
            </c:numRef>
          </c:val>
          <c:extLst>
            <c:ext xmlns:c16="http://schemas.microsoft.com/office/drawing/2014/chart" uri="{C3380CC4-5D6E-409C-BE32-E72D297353CC}">
              <c16:uniqueId val="{00000001-A5C2-41E2-8E61-73411626EFC3}"/>
            </c:ext>
          </c:extLst>
        </c:ser>
        <c:ser>
          <c:idx val="2"/>
          <c:order val="2"/>
          <c:tx>
            <c:strRef>
              <c:f>Sheet1!$D$1</c:f>
              <c:strCache>
                <c:ptCount val="1"/>
                <c:pt idx="0">
                  <c:v>RC 4</c:v>
                </c:pt>
              </c:strCache>
            </c:strRef>
          </c:tx>
          <c:spPr>
            <a:solidFill>
              <a:srgbClr val="FFC000"/>
            </a:solidFill>
            <a:ln>
              <a:noFill/>
            </a:ln>
            <a:effectLst/>
          </c:spPr>
          <c:invertIfNegative val="0"/>
          <c:cat>
            <c:strRef>
              <c:f>Sheet1!$A$2</c:f>
              <c:strCache>
                <c:ptCount val="1"/>
                <c:pt idx="0">
                  <c:v>Baseline</c:v>
                </c:pt>
              </c:strCache>
            </c:strRef>
          </c:cat>
          <c:val>
            <c:numRef>
              <c:f>Sheet1!$D$2</c:f>
              <c:numCache>
                <c:formatCode>General</c:formatCode>
                <c:ptCount val="1"/>
                <c:pt idx="0">
                  <c:v>11</c:v>
                </c:pt>
              </c:numCache>
            </c:numRef>
          </c:val>
          <c:extLst>
            <c:ext xmlns:c16="http://schemas.microsoft.com/office/drawing/2014/chart" uri="{C3380CC4-5D6E-409C-BE32-E72D297353CC}">
              <c16:uniqueId val="{00000002-A5C2-41E2-8E61-73411626EFC3}"/>
            </c:ext>
          </c:extLst>
        </c:ser>
        <c:ser>
          <c:idx val="3"/>
          <c:order val="3"/>
          <c:tx>
            <c:strRef>
              <c:f>Sheet1!$E$1</c:f>
              <c:strCache>
                <c:ptCount val="1"/>
                <c:pt idx="0">
                  <c:v>RC 3</c:v>
                </c:pt>
              </c:strCache>
            </c:strRef>
          </c:tx>
          <c:spPr>
            <a:solidFill>
              <a:srgbClr val="92D050"/>
            </a:solidFill>
            <a:ln>
              <a:noFill/>
            </a:ln>
            <a:effectLst/>
          </c:spPr>
          <c:invertIfNegative val="0"/>
          <c:cat>
            <c:strRef>
              <c:f>Sheet1!$A$2</c:f>
              <c:strCache>
                <c:ptCount val="1"/>
                <c:pt idx="0">
                  <c:v>Baseline</c:v>
                </c:pt>
              </c:strCache>
            </c:strRef>
          </c:cat>
          <c:val>
            <c:numRef>
              <c:f>Sheet1!$E$2</c:f>
              <c:numCache>
                <c:formatCode>General</c:formatCode>
                <c:ptCount val="1"/>
                <c:pt idx="0">
                  <c:v>42</c:v>
                </c:pt>
              </c:numCache>
            </c:numRef>
          </c:val>
          <c:extLst>
            <c:ext xmlns:c16="http://schemas.microsoft.com/office/drawing/2014/chart" uri="{C3380CC4-5D6E-409C-BE32-E72D297353CC}">
              <c16:uniqueId val="{00000003-A5C2-41E2-8E61-73411626EFC3}"/>
            </c:ext>
          </c:extLst>
        </c:ser>
        <c:ser>
          <c:idx val="4"/>
          <c:order val="4"/>
          <c:tx>
            <c:strRef>
              <c:f>Sheet1!$F$1</c:f>
              <c:strCache>
                <c:ptCount val="1"/>
                <c:pt idx="0">
                  <c:v>RC 2</c:v>
                </c:pt>
              </c:strCache>
            </c:strRef>
          </c:tx>
          <c:spPr>
            <a:solidFill>
              <a:srgbClr val="6699CC"/>
            </a:solidFill>
            <a:ln>
              <a:noFill/>
            </a:ln>
            <a:effectLst/>
          </c:spPr>
          <c:invertIfNegative val="0"/>
          <c:dPt>
            <c:idx val="0"/>
            <c:invertIfNegative val="0"/>
            <c:bubble3D val="0"/>
            <c:spPr>
              <a:solidFill>
                <a:srgbClr val="00B0F0"/>
              </a:solidFill>
              <a:ln>
                <a:noFill/>
              </a:ln>
              <a:effectLst/>
            </c:spPr>
            <c:extLst>
              <c:ext xmlns:c16="http://schemas.microsoft.com/office/drawing/2014/chart" uri="{C3380CC4-5D6E-409C-BE32-E72D297353CC}">
                <c16:uniqueId val="{00000005-A5C2-41E2-8E61-73411626EFC3}"/>
              </c:ext>
            </c:extLst>
          </c:dPt>
          <c:cat>
            <c:strRef>
              <c:f>Sheet1!$A$2</c:f>
              <c:strCache>
                <c:ptCount val="1"/>
                <c:pt idx="0">
                  <c:v>Baseline</c:v>
                </c:pt>
              </c:strCache>
            </c:strRef>
          </c:cat>
          <c:val>
            <c:numRef>
              <c:f>Sheet1!$F$2</c:f>
              <c:numCache>
                <c:formatCode>General</c:formatCode>
                <c:ptCount val="1"/>
                <c:pt idx="0">
                  <c:v>11</c:v>
                </c:pt>
              </c:numCache>
            </c:numRef>
          </c:val>
          <c:extLst>
            <c:ext xmlns:c16="http://schemas.microsoft.com/office/drawing/2014/chart" uri="{C3380CC4-5D6E-409C-BE32-E72D297353CC}">
              <c16:uniqueId val="{00000006-A5C2-41E2-8E61-73411626EFC3}"/>
            </c:ext>
          </c:extLst>
        </c:ser>
        <c:ser>
          <c:idx val="5"/>
          <c:order val="5"/>
          <c:tx>
            <c:strRef>
              <c:f>Sheet1!$G$1</c:f>
              <c:strCache>
                <c:ptCount val="1"/>
                <c:pt idx="0">
                  <c:v>RC 1</c:v>
                </c:pt>
              </c:strCache>
            </c:strRef>
          </c:tx>
          <c:spPr>
            <a:solidFill>
              <a:srgbClr val="7030A0"/>
            </a:solidFill>
            <a:ln>
              <a:noFill/>
            </a:ln>
            <a:effectLst/>
          </c:spPr>
          <c:invertIfNegative val="0"/>
          <c:cat>
            <c:strRef>
              <c:f>Sheet1!$A$2</c:f>
              <c:strCache>
                <c:ptCount val="1"/>
                <c:pt idx="0">
                  <c:v>Baseline</c:v>
                </c:pt>
              </c:strCache>
            </c:strRef>
          </c:cat>
          <c:val>
            <c:numRef>
              <c:f>Sheet1!$G$2</c:f>
              <c:numCache>
                <c:formatCode>General</c:formatCode>
                <c:ptCount val="1"/>
                <c:pt idx="0">
                  <c:v>5.3</c:v>
                </c:pt>
              </c:numCache>
            </c:numRef>
          </c:val>
          <c:extLst>
            <c:ext xmlns:c16="http://schemas.microsoft.com/office/drawing/2014/chart" uri="{C3380CC4-5D6E-409C-BE32-E72D297353CC}">
              <c16:uniqueId val="{00000007-A5C2-41E2-8E61-73411626EFC3}"/>
            </c:ext>
          </c:extLst>
        </c:ser>
        <c:dLbls>
          <c:showLegendKey val="0"/>
          <c:showVal val="0"/>
          <c:showCatName val="0"/>
          <c:showSerName val="0"/>
          <c:showPercent val="0"/>
          <c:showBubbleSize val="0"/>
        </c:dLbls>
        <c:gapWidth val="59"/>
        <c:overlap val="100"/>
        <c:axId val="874213440"/>
        <c:axId val="874213920"/>
      </c:barChart>
      <c:catAx>
        <c:axId val="874213440"/>
        <c:scaling>
          <c:orientation val="minMax"/>
        </c:scaling>
        <c:delete val="1"/>
        <c:axPos val="l"/>
        <c:numFmt formatCode="General" sourceLinked="1"/>
        <c:majorTickMark val="none"/>
        <c:minorTickMark val="none"/>
        <c:tickLblPos val="nextTo"/>
        <c:crossAx val="874213920"/>
        <c:crosses val="autoZero"/>
        <c:auto val="1"/>
        <c:lblAlgn val="ctr"/>
        <c:lblOffset val="100"/>
        <c:noMultiLvlLbl val="0"/>
      </c:catAx>
      <c:valAx>
        <c:axId val="874213920"/>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8742134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97160866454413"/>
          <c:y val="0.26602564102564102"/>
          <c:w val="0.81189364546432385"/>
          <c:h val="0.59327806379971737"/>
        </c:manualLayout>
      </c:layout>
      <c:barChart>
        <c:barDir val="bar"/>
        <c:grouping val="percentStacked"/>
        <c:varyColors val="0"/>
        <c:ser>
          <c:idx val="0"/>
          <c:order val="0"/>
          <c:tx>
            <c:strRef>
              <c:f>Sheet1!$B$1</c:f>
              <c:strCache>
                <c:ptCount val="1"/>
                <c:pt idx="0">
                  <c:v>RC 6</c:v>
                </c:pt>
              </c:strCache>
            </c:strRef>
          </c:tx>
          <c:spPr>
            <a:solidFill>
              <a:srgbClr val="C00000"/>
            </a:solidFill>
            <a:ln>
              <a:noFill/>
            </a:ln>
            <a:effectLst/>
          </c:spPr>
          <c:invertIfNegative val="0"/>
          <c:cat>
            <c:strRef>
              <c:f>Sheet1!$A$2</c:f>
              <c:strCache>
                <c:ptCount val="1"/>
                <c:pt idx="0">
                  <c:v>Baseline</c:v>
                </c:pt>
              </c:strCache>
            </c:strRef>
          </c:cat>
          <c:val>
            <c:numRef>
              <c:f>Sheet1!$B$2</c:f>
              <c:numCache>
                <c:formatCode>General</c:formatCode>
                <c:ptCount val="1"/>
                <c:pt idx="0">
                  <c:v>0</c:v>
                </c:pt>
              </c:numCache>
            </c:numRef>
          </c:val>
          <c:extLst>
            <c:ext xmlns:c16="http://schemas.microsoft.com/office/drawing/2014/chart" uri="{C3380CC4-5D6E-409C-BE32-E72D297353CC}">
              <c16:uniqueId val="{00000000-F4F9-4F15-A662-D43A537979A9}"/>
            </c:ext>
          </c:extLst>
        </c:ser>
        <c:ser>
          <c:idx val="1"/>
          <c:order val="1"/>
          <c:tx>
            <c:strRef>
              <c:f>Sheet1!$C$1</c:f>
              <c:strCache>
                <c:ptCount val="1"/>
                <c:pt idx="0">
                  <c:v>RC 5</c:v>
                </c:pt>
              </c:strCache>
            </c:strRef>
          </c:tx>
          <c:spPr>
            <a:solidFill>
              <a:srgbClr val="FF0000"/>
            </a:solidFill>
            <a:ln>
              <a:noFill/>
            </a:ln>
            <a:effectLst/>
          </c:spPr>
          <c:invertIfNegative val="0"/>
          <c:cat>
            <c:strRef>
              <c:f>Sheet1!$A$2</c:f>
              <c:strCache>
                <c:ptCount val="1"/>
                <c:pt idx="0">
                  <c:v>Baseline</c:v>
                </c:pt>
              </c:strCache>
            </c:strRef>
          </c:cat>
          <c:val>
            <c:numRef>
              <c:f>Sheet1!$C$2</c:f>
              <c:numCache>
                <c:formatCode>General</c:formatCode>
                <c:ptCount val="1"/>
                <c:pt idx="0">
                  <c:v>26</c:v>
                </c:pt>
              </c:numCache>
            </c:numRef>
          </c:val>
          <c:extLst>
            <c:ext xmlns:c16="http://schemas.microsoft.com/office/drawing/2014/chart" uri="{C3380CC4-5D6E-409C-BE32-E72D297353CC}">
              <c16:uniqueId val="{00000001-F4F9-4F15-A662-D43A537979A9}"/>
            </c:ext>
          </c:extLst>
        </c:ser>
        <c:ser>
          <c:idx val="2"/>
          <c:order val="2"/>
          <c:tx>
            <c:strRef>
              <c:f>Sheet1!$D$1</c:f>
              <c:strCache>
                <c:ptCount val="1"/>
                <c:pt idx="0">
                  <c:v>RC 4</c:v>
                </c:pt>
              </c:strCache>
            </c:strRef>
          </c:tx>
          <c:spPr>
            <a:solidFill>
              <a:srgbClr val="FFC000"/>
            </a:solidFill>
            <a:ln>
              <a:noFill/>
            </a:ln>
            <a:effectLst/>
          </c:spPr>
          <c:invertIfNegative val="0"/>
          <c:cat>
            <c:strRef>
              <c:f>Sheet1!$A$2</c:f>
              <c:strCache>
                <c:ptCount val="1"/>
                <c:pt idx="0">
                  <c:v>Baseline</c:v>
                </c:pt>
              </c:strCache>
            </c:strRef>
          </c:cat>
          <c:val>
            <c:numRef>
              <c:f>Sheet1!$D$2</c:f>
              <c:numCache>
                <c:formatCode>General</c:formatCode>
                <c:ptCount val="1"/>
                <c:pt idx="0">
                  <c:v>0</c:v>
                </c:pt>
              </c:numCache>
            </c:numRef>
          </c:val>
          <c:extLst>
            <c:ext xmlns:c16="http://schemas.microsoft.com/office/drawing/2014/chart" uri="{C3380CC4-5D6E-409C-BE32-E72D297353CC}">
              <c16:uniqueId val="{00000002-F4F9-4F15-A662-D43A537979A9}"/>
            </c:ext>
          </c:extLst>
        </c:ser>
        <c:ser>
          <c:idx val="3"/>
          <c:order val="3"/>
          <c:tx>
            <c:strRef>
              <c:f>Sheet1!$E$1</c:f>
              <c:strCache>
                <c:ptCount val="1"/>
                <c:pt idx="0">
                  <c:v>RC 3</c:v>
                </c:pt>
              </c:strCache>
            </c:strRef>
          </c:tx>
          <c:spPr>
            <a:solidFill>
              <a:srgbClr val="92D050"/>
            </a:solidFill>
            <a:ln>
              <a:noFill/>
            </a:ln>
            <a:effectLst/>
          </c:spPr>
          <c:invertIfNegative val="0"/>
          <c:cat>
            <c:strRef>
              <c:f>Sheet1!$A$2</c:f>
              <c:strCache>
                <c:ptCount val="1"/>
                <c:pt idx="0">
                  <c:v>Baseline</c:v>
                </c:pt>
              </c:strCache>
            </c:strRef>
          </c:cat>
          <c:val>
            <c:numRef>
              <c:f>Sheet1!$E$2</c:f>
              <c:numCache>
                <c:formatCode>General</c:formatCode>
                <c:ptCount val="1"/>
                <c:pt idx="0">
                  <c:v>47</c:v>
                </c:pt>
              </c:numCache>
            </c:numRef>
          </c:val>
          <c:extLst>
            <c:ext xmlns:c16="http://schemas.microsoft.com/office/drawing/2014/chart" uri="{C3380CC4-5D6E-409C-BE32-E72D297353CC}">
              <c16:uniqueId val="{00000003-F4F9-4F15-A662-D43A537979A9}"/>
            </c:ext>
          </c:extLst>
        </c:ser>
        <c:ser>
          <c:idx val="4"/>
          <c:order val="4"/>
          <c:tx>
            <c:strRef>
              <c:f>Sheet1!$F$1</c:f>
              <c:strCache>
                <c:ptCount val="1"/>
                <c:pt idx="0">
                  <c:v>RC 2</c:v>
                </c:pt>
              </c:strCache>
            </c:strRef>
          </c:tx>
          <c:spPr>
            <a:solidFill>
              <a:srgbClr val="6699CC"/>
            </a:solidFill>
            <a:ln>
              <a:noFill/>
            </a:ln>
            <a:effectLst/>
          </c:spPr>
          <c:invertIfNegative val="0"/>
          <c:dPt>
            <c:idx val="0"/>
            <c:invertIfNegative val="0"/>
            <c:bubble3D val="0"/>
            <c:spPr>
              <a:solidFill>
                <a:srgbClr val="00B0F0"/>
              </a:solidFill>
              <a:ln>
                <a:noFill/>
              </a:ln>
              <a:effectLst/>
            </c:spPr>
            <c:extLst>
              <c:ext xmlns:c16="http://schemas.microsoft.com/office/drawing/2014/chart" uri="{C3380CC4-5D6E-409C-BE32-E72D297353CC}">
                <c16:uniqueId val="{00000005-F4F9-4F15-A662-D43A537979A9}"/>
              </c:ext>
            </c:extLst>
          </c:dPt>
          <c:cat>
            <c:strRef>
              <c:f>Sheet1!$A$2</c:f>
              <c:strCache>
                <c:ptCount val="1"/>
                <c:pt idx="0">
                  <c:v>Baseline</c:v>
                </c:pt>
              </c:strCache>
            </c:strRef>
          </c:cat>
          <c:val>
            <c:numRef>
              <c:f>Sheet1!$F$2</c:f>
              <c:numCache>
                <c:formatCode>General</c:formatCode>
                <c:ptCount val="1"/>
                <c:pt idx="0">
                  <c:v>21</c:v>
                </c:pt>
              </c:numCache>
            </c:numRef>
          </c:val>
          <c:extLst>
            <c:ext xmlns:c16="http://schemas.microsoft.com/office/drawing/2014/chart" uri="{C3380CC4-5D6E-409C-BE32-E72D297353CC}">
              <c16:uniqueId val="{00000006-F4F9-4F15-A662-D43A537979A9}"/>
            </c:ext>
          </c:extLst>
        </c:ser>
        <c:ser>
          <c:idx val="5"/>
          <c:order val="5"/>
          <c:tx>
            <c:strRef>
              <c:f>Sheet1!$G$1</c:f>
              <c:strCache>
                <c:ptCount val="1"/>
                <c:pt idx="0">
                  <c:v>RC 1</c:v>
                </c:pt>
              </c:strCache>
            </c:strRef>
          </c:tx>
          <c:spPr>
            <a:solidFill>
              <a:srgbClr val="7030A0"/>
            </a:solidFill>
            <a:ln>
              <a:noFill/>
            </a:ln>
            <a:effectLst/>
          </c:spPr>
          <c:invertIfNegative val="0"/>
          <c:cat>
            <c:strRef>
              <c:f>Sheet1!$A$2</c:f>
              <c:strCache>
                <c:ptCount val="1"/>
                <c:pt idx="0">
                  <c:v>Baseline</c:v>
                </c:pt>
              </c:strCache>
            </c:strRef>
          </c:cat>
          <c:val>
            <c:numRef>
              <c:f>Sheet1!$G$2</c:f>
              <c:numCache>
                <c:formatCode>General</c:formatCode>
                <c:ptCount val="1"/>
                <c:pt idx="0">
                  <c:v>5.3</c:v>
                </c:pt>
              </c:numCache>
            </c:numRef>
          </c:val>
          <c:extLst>
            <c:ext xmlns:c16="http://schemas.microsoft.com/office/drawing/2014/chart" uri="{C3380CC4-5D6E-409C-BE32-E72D297353CC}">
              <c16:uniqueId val="{00000007-F4F9-4F15-A662-D43A537979A9}"/>
            </c:ext>
          </c:extLst>
        </c:ser>
        <c:dLbls>
          <c:showLegendKey val="0"/>
          <c:showVal val="0"/>
          <c:showCatName val="0"/>
          <c:showSerName val="0"/>
          <c:showPercent val="0"/>
          <c:showBubbleSize val="0"/>
        </c:dLbls>
        <c:gapWidth val="59"/>
        <c:overlap val="100"/>
        <c:axId val="874213440"/>
        <c:axId val="874213920"/>
      </c:barChart>
      <c:catAx>
        <c:axId val="874213440"/>
        <c:scaling>
          <c:orientation val="minMax"/>
        </c:scaling>
        <c:delete val="1"/>
        <c:axPos val="l"/>
        <c:numFmt formatCode="General" sourceLinked="1"/>
        <c:majorTickMark val="none"/>
        <c:minorTickMark val="none"/>
        <c:tickLblPos val="nextTo"/>
        <c:crossAx val="874213920"/>
        <c:crosses val="autoZero"/>
        <c:auto val="1"/>
        <c:lblAlgn val="ctr"/>
        <c:lblOffset val="100"/>
        <c:noMultiLvlLbl val="0"/>
      </c:catAx>
      <c:valAx>
        <c:axId val="874213920"/>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8742134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97160866454413"/>
          <c:y val="0.26602564102564102"/>
          <c:w val="0.81189364546432385"/>
          <c:h val="0.59327806379971737"/>
        </c:manualLayout>
      </c:layout>
      <c:barChart>
        <c:barDir val="bar"/>
        <c:grouping val="percentStacked"/>
        <c:varyColors val="0"/>
        <c:ser>
          <c:idx val="0"/>
          <c:order val="0"/>
          <c:tx>
            <c:strRef>
              <c:f>Sheet1!$B$1</c:f>
              <c:strCache>
                <c:ptCount val="1"/>
                <c:pt idx="0">
                  <c:v>RC 6</c:v>
                </c:pt>
              </c:strCache>
            </c:strRef>
          </c:tx>
          <c:spPr>
            <a:solidFill>
              <a:srgbClr val="C00000"/>
            </a:solidFill>
            <a:ln>
              <a:noFill/>
            </a:ln>
            <a:effectLst/>
          </c:spPr>
          <c:invertIfNegative val="0"/>
          <c:cat>
            <c:strRef>
              <c:f>Sheet1!$A$2</c:f>
              <c:strCache>
                <c:ptCount val="1"/>
                <c:pt idx="0">
                  <c:v>Baseline</c:v>
                </c:pt>
              </c:strCache>
            </c:strRef>
          </c:cat>
          <c:val>
            <c:numRef>
              <c:f>Sheet1!$B$2</c:f>
              <c:numCache>
                <c:formatCode>General</c:formatCode>
                <c:ptCount val="1"/>
                <c:pt idx="0">
                  <c:v>5</c:v>
                </c:pt>
              </c:numCache>
            </c:numRef>
          </c:val>
          <c:extLst>
            <c:ext xmlns:c16="http://schemas.microsoft.com/office/drawing/2014/chart" uri="{C3380CC4-5D6E-409C-BE32-E72D297353CC}">
              <c16:uniqueId val="{00000000-5DA3-497B-934B-2E60C82BF89E}"/>
            </c:ext>
          </c:extLst>
        </c:ser>
        <c:ser>
          <c:idx val="1"/>
          <c:order val="1"/>
          <c:tx>
            <c:strRef>
              <c:f>Sheet1!$C$1</c:f>
              <c:strCache>
                <c:ptCount val="1"/>
                <c:pt idx="0">
                  <c:v>RC 5</c:v>
                </c:pt>
              </c:strCache>
            </c:strRef>
          </c:tx>
          <c:spPr>
            <a:solidFill>
              <a:srgbClr val="FF0000"/>
            </a:solidFill>
            <a:ln>
              <a:noFill/>
            </a:ln>
            <a:effectLst/>
          </c:spPr>
          <c:invertIfNegative val="0"/>
          <c:cat>
            <c:strRef>
              <c:f>Sheet1!$A$2</c:f>
              <c:strCache>
                <c:ptCount val="1"/>
                <c:pt idx="0">
                  <c:v>Baseline</c:v>
                </c:pt>
              </c:strCache>
            </c:strRef>
          </c:cat>
          <c:val>
            <c:numRef>
              <c:f>Sheet1!$C$2</c:f>
              <c:numCache>
                <c:formatCode>General</c:formatCode>
                <c:ptCount val="1"/>
                <c:pt idx="0">
                  <c:v>55</c:v>
                </c:pt>
              </c:numCache>
            </c:numRef>
          </c:val>
          <c:extLst>
            <c:ext xmlns:c16="http://schemas.microsoft.com/office/drawing/2014/chart" uri="{C3380CC4-5D6E-409C-BE32-E72D297353CC}">
              <c16:uniqueId val="{00000001-5DA3-497B-934B-2E60C82BF89E}"/>
            </c:ext>
          </c:extLst>
        </c:ser>
        <c:ser>
          <c:idx val="2"/>
          <c:order val="2"/>
          <c:tx>
            <c:strRef>
              <c:f>Sheet1!$D$1</c:f>
              <c:strCache>
                <c:ptCount val="1"/>
                <c:pt idx="0">
                  <c:v>RC 4</c:v>
                </c:pt>
              </c:strCache>
            </c:strRef>
          </c:tx>
          <c:spPr>
            <a:solidFill>
              <a:srgbClr val="FFC000"/>
            </a:solidFill>
            <a:ln>
              <a:noFill/>
            </a:ln>
            <a:effectLst/>
          </c:spPr>
          <c:invertIfNegative val="0"/>
          <c:cat>
            <c:strRef>
              <c:f>Sheet1!$A$2</c:f>
              <c:strCache>
                <c:ptCount val="1"/>
                <c:pt idx="0">
                  <c:v>Baseline</c:v>
                </c:pt>
              </c:strCache>
            </c:strRef>
          </c:cat>
          <c:val>
            <c:numRef>
              <c:f>Sheet1!$D$2</c:f>
              <c:numCache>
                <c:formatCode>General</c:formatCode>
                <c:ptCount val="1"/>
                <c:pt idx="0">
                  <c:v>0</c:v>
                </c:pt>
              </c:numCache>
            </c:numRef>
          </c:val>
          <c:extLst>
            <c:ext xmlns:c16="http://schemas.microsoft.com/office/drawing/2014/chart" uri="{C3380CC4-5D6E-409C-BE32-E72D297353CC}">
              <c16:uniqueId val="{00000002-5DA3-497B-934B-2E60C82BF89E}"/>
            </c:ext>
          </c:extLst>
        </c:ser>
        <c:ser>
          <c:idx val="3"/>
          <c:order val="3"/>
          <c:tx>
            <c:strRef>
              <c:f>Sheet1!$E$1</c:f>
              <c:strCache>
                <c:ptCount val="1"/>
                <c:pt idx="0">
                  <c:v>RC 3</c:v>
                </c:pt>
              </c:strCache>
            </c:strRef>
          </c:tx>
          <c:spPr>
            <a:solidFill>
              <a:srgbClr val="92D050"/>
            </a:solidFill>
            <a:ln>
              <a:noFill/>
            </a:ln>
            <a:effectLst/>
          </c:spPr>
          <c:invertIfNegative val="0"/>
          <c:cat>
            <c:strRef>
              <c:f>Sheet1!$A$2</c:f>
              <c:strCache>
                <c:ptCount val="1"/>
                <c:pt idx="0">
                  <c:v>Baseline</c:v>
                </c:pt>
              </c:strCache>
            </c:strRef>
          </c:cat>
          <c:val>
            <c:numRef>
              <c:f>Sheet1!$E$2</c:f>
              <c:numCache>
                <c:formatCode>General</c:formatCode>
                <c:ptCount val="1"/>
                <c:pt idx="0">
                  <c:v>25</c:v>
                </c:pt>
              </c:numCache>
            </c:numRef>
          </c:val>
          <c:extLst>
            <c:ext xmlns:c16="http://schemas.microsoft.com/office/drawing/2014/chart" uri="{C3380CC4-5D6E-409C-BE32-E72D297353CC}">
              <c16:uniqueId val="{00000003-5DA3-497B-934B-2E60C82BF89E}"/>
            </c:ext>
          </c:extLst>
        </c:ser>
        <c:ser>
          <c:idx val="4"/>
          <c:order val="4"/>
          <c:tx>
            <c:strRef>
              <c:f>Sheet1!$F$1</c:f>
              <c:strCache>
                <c:ptCount val="1"/>
                <c:pt idx="0">
                  <c:v>RC 2</c:v>
                </c:pt>
              </c:strCache>
            </c:strRef>
          </c:tx>
          <c:spPr>
            <a:solidFill>
              <a:srgbClr val="6699CC"/>
            </a:solidFill>
            <a:ln>
              <a:noFill/>
            </a:ln>
            <a:effectLst/>
          </c:spPr>
          <c:invertIfNegative val="0"/>
          <c:dPt>
            <c:idx val="0"/>
            <c:invertIfNegative val="0"/>
            <c:bubble3D val="0"/>
            <c:spPr>
              <a:solidFill>
                <a:srgbClr val="00B0F0"/>
              </a:solidFill>
              <a:ln>
                <a:noFill/>
              </a:ln>
              <a:effectLst/>
            </c:spPr>
            <c:extLst>
              <c:ext xmlns:c16="http://schemas.microsoft.com/office/drawing/2014/chart" uri="{C3380CC4-5D6E-409C-BE32-E72D297353CC}">
                <c16:uniqueId val="{00000005-5DA3-497B-934B-2E60C82BF89E}"/>
              </c:ext>
            </c:extLst>
          </c:dPt>
          <c:cat>
            <c:strRef>
              <c:f>Sheet1!$A$2</c:f>
              <c:strCache>
                <c:ptCount val="1"/>
                <c:pt idx="0">
                  <c:v>Baseline</c:v>
                </c:pt>
              </c:strCache>
            </c:strRef>
          </c:cat>
          <c:val>
            <c:numRef>
              <c:f>Sheet1!$F$2</c:f>
              <c:numCache>
                <c:formatCode>General</c:formatCode>
                <c:ptCount val="1"/>
                <c:pt idx="0">
                  <c:v>15</c:v>
                </c:pt>
              </c:numCache>
            </c:numRef>
          </c:val>
          <c:extLst>
            <c:ext xmlns:c16="http://schemas.microsoft.com/office/drawing/2014/chart" uri="{C3380CC4-5D6E-409C-BE32-E72D297353CC}">
              <c16:uniqueId val="{00000006-5DA3-497B-934B-2E60C82BF89E}"/>
            </c:ext>
          </c:extLst>
        </c:ser>
        <c:ser>
          <c:idx val="5"/>
          <c:order val="5"/>
          <c:tx>
            <c:strRef>
              <c:f>Sheet1!$G$1</c:f>
              <c:strCache>
                <c:ptCount val="1"/>
                <c:pt idx="0">
                  <c:v>RC 1</c:v>
                </c:pt>
              </c:strCache>
            </c:strRef>
          </c:tx>
          <c:spPr>
            <a:solidFill>
              <a:srgbClr val="7030A0"/>
            </a:solidFill>
            <a:ln>
              <a:noFill/>
            </a:ln>
            <a:effectLst/>
          </c:spPr>
          <c:invertIfNegative val="0"/>
          <c:cat>
            <c:strRef>
              <c:f>Sheet1!$A$2</c:f>
              <c:strCache>
                <c:ptCount val="1"/>
                <c:pt idx="0">
                  <c:v>Baseline</c:v>
                </c:pt>
              </c:strCache>
            </c:strRef>
          </c:cat>
          <c:val>
            <c:numRef>
              <c:f>Sheet1!$G$2</c:f>
              <c:numCache>
                <c:formatCode>General</c:formatCode>
                <c:ptCount val="1"/>
                <c:pt idx="0">
                  <c:v>0</c:v>
                </c:pt>
              </c:numCache>
            </c:numRef>
          </c:val>
          <c:extLst>
            <c:ext xmlns:c16="http://schemas.microsoft.com/office/drawing/2014/chart" uri="{C3380CC4-5D6E-409C-BE32-E72D297353CC}">
              <c16:uniqueId val="{00000007-5DA3-497B-934B-2E60C82BF89E}"/>
            </c:ext>
          </c:extLst>
        </c:ser>
        <c:dLbls>
          <c:showLegendKey val="0"/>
          <c:showVal val="0"/>
          <c:showCatName val="0"/>
          <c:showSerName val="0"/>
          <c:showPercent val="0"/>
          <c:showBubbleSize val="0"/>
        </c:dLbls>
        <c:gapWidth val="59"/>
        <c:overlap val="100"/>
        <c:axId val="874213440"/>
        <c:axId val="874213920"/>
      </c:barChart>
      <c:catAx>
        <c:axId val="874213440"/>
        <c:scaling>
          <c:orientation val="minMax"/>
        </c:scaling>
        <c:delete val="1"/>
        <c:axPos val="l"/>
        <c:numFmt formatCode="General" sourceLinked="1"/>
        <c:majorTickMark val="none"/>
        <c:minorTickMark val="none"/>
        <c:tickLblPos val="nextTo"/>
        <c:crossAx val="874213920"/>
        <c:crosses val="autoZero"/>
        <c:auto val="1"/>
        <c:lblAlgn val="ctr"/>
        <c:lblOffset val="100"/>
        <c:noMultiLvlLbl val="0"/>
      </c:catAx>
      <c:valAx>
        <c:axId val="874213920"/>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8742134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tx1"/>
          </a:solidFill>
        </a:defRPr>
      </a:pPr>
      <a:endParaRPr lang="fr-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Eluvia DES</c:v>
                </c:pt>
              </c:strCache>
            </c:strRef>
          </c:tx>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77D2-41C1-89F6-37DE653DF6B1}"/>
              </c:ext>
            </c:extLst>
          </c:dPt>
          <c:cat>
            <c:strRef>
              <c:f>Sheet1!$A$2</c:f>
              <c:strCache>
                <c:ptCount val="1"/>
                <c:pt idx="0">
                  <c:v>Primary Patency</c:v>
                </c:pt>
              </c:strCache>
            </c:strRef>
          </c:cat>
          <c:val>
            <c:numRef>
              <c:f>Sheet1!$B$2</c:f>
              <c:numCache>
                <c:formatCode>0.0%</c:formatCode>
                <c:ptCount val="1"/>
                <c:pt idx="0">
                  <c:v>0.83200000000000007</c:v>
                </c:pt>
              </c:numCache>
            </c:numRef>
          </c:val>
          <c:extLst>
            <c:ext xmlns:c16="http://schemas.microsoft.com/office/drawing/2014/chart" uri="{C3380CC4-5D6E-409C-BE32-E72D297353CC}">
              <c16:uniqueId val="{00000002-77D2-41C1-89F6-37DE653DF6B1}"/>
            </c:ext>
          </c:extLst>
        </c:ser>
        <c:ser>
          <c:idx val="1"/>
          <c:order val="1"/>
          <c:tx>
            <c:strRef>
              <c:f>Sheet1!$C$1</c:f>
              <c:strCache>
                <c:ptCount val="1"/>
                <c:pt idx="0">
                  <c:v>BMS</c:v>
                </c:pt>
              </c:strCache>
            </c:strRef>
          </c:tx>
          <c:spPr>
            <a:solidFill>
              <a:schemeClr val="bg2">
                <a:lumMod val="50000"/>
              </a:schemeClr>
            </a:solidFill>
            <a:ln>
              <a:noFill/>
            </a:ln>
            <a:effectLst/>
          </c:spPr>
          <c:invertIfNegative val="0"/>
          <c:cat>
            <c:strRef>
              <c:f>Sheet1!$A$2</c:f>
              <c:strCache>
                <c:ptCount val="1"/>
                <c:pt idx="0">
                  <c:v>Primary Patency</c:v>
                </c:pt>
              </c:strCache>
            </c:strRef>
          </c:cat>
          <c:val>
            <c:numRef>
              <c:f>Sheet1!$C$2</c:f>
              <c:numCache>
                <c:formatCode>0.0%</c:formatCode>
                <c:ptCount val="1"/>
                <c:pt idx="0">
                  <c:v>0.7430000000000001</c:v>
                </c:pt>
              </c:numCache>
            </c:numRef>
          </c:val>
          <c:extLst>
            <c:ext xmlns:c16="http://schemas.microsoft.com/office/drawing/2014/chart" uri="{C3380CC4-5D6E-409C-BE32-E72D297353CC}">
              <c16:uniqueId val="{00000003-77D2-41C1-89F6-37DE653DF6B1}"/>
            </c:ext>
          </c:extLst>
        </c:ser>
        <c:dLbls>
          <c:showLegendKey val="0"/>
          <c:showVal val="0"/>
          <c:showCatName val="0"/>
          <c:showSerName val="0"/>
          <c:showPercent val="0"/>
          <c:showBubbleSize val="0"/>
        </c:dLbls>
        <c:gapWidth val="219"/>
        <c:overlap val="-27"/>
        <c:axId val="543230720"/>
        <c:axId val="543233464"/>
      </c:barChart>
      <c:catAx>
        <c:axId val="543230720"/>
        <c:scaling>
          <c:orientation val="minMax"/>
        </c:scaling>
        <c:delete val="1"/>
        <c:axPos val="b"/>
        <c:numFmt formatCode="General" sourceLinked="1"/>
        <c:majorTickMark val="none"/>
        <c:minorTickMark val="none"/>
        <c:tickLblPos val="none"/>
        <c:crossAx val="543233464"/>
        <c:crosses val="autoZero"/>
        <c:auto val="1"/>
        <c:lblAlgn val="ctr"/>
        <c:lblOffset val="100"/>
        <c:noMultiLvlLbl val="0"/>
      </c:catAx>
      <c:valAx>
        <c:axId val="543233464"/>
        <c:scaling>
          <c:orientation val="minMax"/>
          <c:max val="1"/>
          <c:min val="0.4"/>
        </c:scaling>
        <c:delete val="0"/>
        <c:axPos val="l"/>
        <c:majorGridlines>
          <c:spPr>
            <a:ln w="9525" cap="flat" cmpd="sng" algn="ctr">
              <a:solidFill>
                <a:schemeClr val="bg1">
                  <a:lumMod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fr-FR"/>
          </a:p>
        </c:txPr>
        <c:crossAx val="543230720"/>
        <c:crosses val="autoZero"/>
        <c:crossBetween val="between"/>
        <c:majorUnit val="0.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A13FD4-EF63-4EE0-8436-4098E8C50D1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5E7B7C2C-3BB8-414A-85AB-22FD2CB80B9D}">
      <dgm:prSet phldrT="[Text]"/>
      <dgm:spPr>
        <a:solidFill>
          <a:schemeClr val="bg1"/>
        </a:solidFill>
        <a:ln>
          <a:solidFill>
            <a:schemeClr val="accent1"/>
          </a:solidFill>
        </a:ln>
        <a:effectLst>
          <a:outerShdw blurRad="50800" dist="38100" dir="2700000" algn="tl" rotWithShape="0">
            <a:prstClr val="black">
              <a:alpha val="40000"/>
            </a:prstClr>
          </a:outerShdw>
        </a:effectLst>
      </dgm:spPr>
      <dgm:t>
        <a:bodyPr/>
        <a:lstStyle/>
        <a:p>
          <a:pPr>
            <a:lnSpc>
              <a:spcPct val="100000"/>
            </a:lnSpc>
            <a:spcAft>
              <a:spcPts val="0"/>
            </a:spcAft>
          </a:pPr>
          <a:r>
            <a:rPr lang="en-US" dirty="0">
              <a:solidFill>
                <a:schemeClr val="tx1"/>
              </a:solidFill>
            </a:rPr>
            <a:t>Enrolled</a:t>
          </a:r>
        </a:p>
        <a:p>
          <a:pPr>
            <a:lnSpc>
              <a:spcPct val="100000"/>
            </a:lnSpc>
            <a:spcAft>
              <a:spcPts val="0"/>
            </a:spcAft>
          </a:pPr>
          <a:r>
            <a:rPr lang="en-US" dirty="0">
              <a:solidFill>
                <a:schemeClr val="tx1"/>
              </a:solidFill>
            </a:rPr>
            <a:t>N=224</a:t>
          </a:r>
        </a:p>
      </dgm:t>
    </dgm:pt>
    <dgm:pt modelId="{436D1AD1-7F17-4AA0-BC10-397F5A6E7CD1}" type="parTrans" cxnId="{36CDEA6E-5747-4F43-99C0-81110C44BA1C}">
      <dgm:prSet/>
      <dgm:spPr/>
      <dgm:t>
        <a:bodyPr/>
        <a:lstStyle/>
        <a:p>
          <a:endParaRPr lang="en-US"/>
        </a:p>
      </dgm:t>
    </dgm:pt>
    <dgm:pt modelId="{D1F7F852-6A48-45BC-A711-BF0B126821B3}" type="sibTrans" cxnId="{36CDEA6E-5747-4F43-99C0-81110C44BA1C}">
      <dgm:prSet/>
      <dgm:spPr/>
      <dgm:t>
        <a:bodyPr/>
        <a:lstStyle/>
        <a:p>
          <a:endParaRPr lang="en-US"/>
        </a:p>
      </dgm:t>
    </dgm:pt>
    <dgm:pt modelId="{07D8CC2E-234E-4F70-851C-E1836228BC12}">
      <dgm:prSet phldrT="[Text]"/>
      <dgm:spPr>
        <a:solidFill>
          <a:schemeClr val="accent4">
            <a:lumMod val="40000"/>
            <a:lumOff val="60000"/>
          </a:schemeClr>
        </a:solidFill>
        <a:effectLst>
          <a:outerShdw blurRad="50800" dist="38100" dir="2700000" algn="tl" rotWithShape="0">
            <a:prstClr val="black">
              <a:alpha val="40000"/>
            </a:prstClr>
          </a:outerShdw>
        </a:effectLst>
      </dgm:spPr>
      <dgm:t>
        <a:bodyPr/>
        <a:lstStyle/>
        <a:p>
          <a:pPr>
            <a:lnSpc>
              <a:spcPct val="100000"/>
            </a:lnSpc>
            <a:spcAft>
              <a:spcPts val="0"/>
            </a:spcAft>
          </a:pPr>
          <a:r>
            <a:rPr lang="en-US" b="1" dirty="0"/>
            <a:t>DCB (</a:t>
          </a:r>
          <a:r>
            <a:rPr lang="en-US" b="1" dirty="0" err="1"/>
            <a:t>SeQuent</a:t>
          </a:r>
          <a:r>
            <a:rPr lang="en-US" b="1" dirty="0"/>
            <a:t> </a:t>
          </a:r>
          <a:r>
            <a:rPr lang="en-US" b="1" dirty="0" err="1"/>
            <a:t>Please</a:t>
          </a:r>
          <a:r>
            <a:rPr lang="en-US" b="1" baseline="30000" dirty="0" err="1"/>
            <a:t>TM</a:t>
          </a:r>
          <a:r>
            <a:rPr lang="en-US" b="1" dirty="0"/>
            <a:t> OTW)</a:t>
          </a:r>
          <a:r>
            <a:rPr lang="en-US" dirty="0"/>
            <a:t> </a:t>
          </a:r>
        </a:p>
        <a:p>
          <a:pPr>
            <a:lnSpc>
              <a:spcPct val="100000"/>
            </a:lnSpc>
            <a:spcAft>
              <a:spcPts val="0"/>
            </a:spcAft>
          </a:pPr>
          <a:r>
            <a:rPr lang="en-US" dirty="0"/>
            <a:t>N=74</a:t>
          </a:r>
        </a:p>
      </dgm:t>
    </dgm:pt>
    <dgm:pt modelId="{AB4C9344-5834-477C-9AC8-C3455615A874}" type="parTrans" cxnId="{95195AA4-6533-45E3-9974-FAE2782011BA}">
      <dgm:prSet/>
      <dgm:spPr>
        <a:effectLst>
          <a:outerShdw blurRad="50800" dist="38100" dir="2700000" algn="tl" rotWithShape="0">
            <a:prstClr val="black">
              <a:alpha val="40000"/>
            </a:prstClr>
          </a:outerShdw>
        </a:effectLst>
      </dgm:spPr>
      <dgm:t>
        <a:bodyPr/>
        <a:lstStyle/>
        <a:p>
          <a:endParaRPr lang="en-US"/>
        </a:p>
      </dgm:t>
    </dgm:pt>
    <dgm:pt modelId="{79E2227C-D41D-4FA9-BB7F-8F07AB92CF3C}" type="sibTrans" cxnId="{95195AA4-6533-45E3-9974-FAE2782011BA}">
      <dgm:prSet/>
      <dgm:spPr/>
      <dgm:t>
        <a:bodyPr/>
        <a:lstStyle/>
        <a:p>
          <a:endParaRPr lang="en-US"/>
        </a:p>
      </dgm:t>
    </dgm:pt>
    <dgm:pt modelId="{B3ECFC74-D88D-4DF8-966C-E2C22985AE60}">
      <dgm:prSet phldrT="[Text]"/>
      <dgm:spPr>
        <a:solidFill>
          <a:schemeClr val="bg1">
            <a:lumMod val="50000"/>
          </a:schemeClr>
        </a:solidFill>
        <a:effectLst>
          <a:outerShdw blurRad="50800" dist="38100" dir="2700000" algn="tl" rotWithShape="0">
            <a:prstClr val="black">
              <a:alpha val="40000"/>
            </a:prstClr>
          </a:outerShdw>
        </a:effectLst>
      </dgm:spPr>
      <dgm:t>
        <a:bodyPr/>
        <a:lstStyle/>
        <a:p>
          <a:pPr>
            <a:lnSpc>
              <a:spcPct val="100000"/>
            </a:lnSpc>
            <a:spcAft>
              <a:spcPts val="0"/>
            </a:spcAft>
          </a:pPr>
          <a:r>
            <a:rPr lang="en-US" b="1" dirty="0"/>
            <a:t>BNS</a:t>
          </a:r>
          <a:r>
            <a:rPr lang="en-US" dirty="0"/>
            <a:t> </a:t>
          </a:r>
        </a:p>
        <a:p>
          <a:pPr>
            <a:lnSpc>
              <a:spcPct val="100000"/>
            </a:lnSpc>
            <a:spcAft>
              <a:spcPts val="0"/>
            </a:spcAft>
          </a:pPr>
          <a:r>
            <a:rPr lang="en-US" dirty="0"/>
            <a:t>N=76</a:t>
          </a:r>
        </a:p>
      </dgm:t>
    </dgm:pt>
    <dgm:pt modelId="{5A8A916A-4EB4-4225-A7B2-A2A35EF5FBCD}" type="parTrans" cxnId="{0D4DD354-3A84-470E-B8F2-5587E5703C59}">
      <dgm:prSet/>
      <dgm:spPr/>
      <dgm:t>
        <a:bodyPr/>
        <a:lstStyle/>
        <a:p>
          <a:endParaRPr lang="en-US"/>
        </a:p>
      </dgm:t>
    </dgm:pt>
    <dgm:pt modelId="{61D98237-68E3-47DA-9209-C06FAC22C02C}" type="sibTrans" cxnId="{0D4DD354-3A84-470E-B8F2-5587E5703C59}">
      <dgm:prSet/>
      <dgm:spPr/>
      <dgm:t>
        <a:bodyPr/>
        <a:lstStyle/>
        <a:p>
          <a:endParaRPr lang="en-US"/>
        </a:p>
      </dgm:t>
    </dgm:pt>
    <dgm:pt modelId="{1F89A5C6-3CE9-40E3-AF45-9E5EAC3CEE19}">
      <dgm:prSet phldrT="[Text]"/>
      <dgm:spPr>
        <a:solidFill>
          <a:schemeClr val="accent3"/>
        </a:solidFill>
        <a:effectLst>
          <a:outerShdw blurRad="50800" dist="38100" dir="2700000" algn="tl" rotWithShape="0">
            <a:prstClr val="black">
              <a:alpha val="40000"/>
            </a:prstClr>
          </a:outerShdw>
        </a:effectLst>
      </dgm:spPr>
      <dgm:t>
        <a:bodyPr/>
        <a:lstStyle/>
        <a:p>
          <a:pPr>
            <a:lnSpc>
              <a:spcPct val="100000"/>
            </a:lnSpc>
            <a:spcAft>
              <a:spcPts val="0"/>
            </a:spcAft>
          </a:pPr>
          <a:r>
            <a:rPr lang="en-US" b="1" dirty="0"/>
            <a:t>DES (</a:t>
          </a:r>
          <a:r>
            <a:rPr lang="en-US" b="1" dirty="0" err="1"/>
            <a:t>Eluvia</a:t>
          </a:r>
          <a:r>
            <a:rPr lang="en-US" b="1" baseline="30000" dirty="0" err="1"/>
            <a:t>TM</a:t>
          </a:r>
          <a:r>
            <a:rPr lang="en-US" b="1" dirty="0"/>
            <a:t>)</a:t>
          </a:r>
          <a:r>
            <a:rPr lang="en-US" dirty="0"/>
            <a:t> </a:t>
          </a:r>
        </a:p>
        <a:p>
          <a:pPr>
            <a:lnSpc>
              <a:spcPct val="100000"/>
            </a:lnSpc>
            <a:spcAft>
              <a:spcPts val="0"/>
            </a:spcAft>
          </a:pPr>
          <a:r>
            <a:rPr lang="en-US" dirty="0"/>
            <a:t>N=74</a:t>
          </a:r>
        </a:p>
      </dgm:t>
    </dgm:pt>
    <dgm:pt modelId="{70ABB9F2-52CD-414A-8679-E88273B5A534}" type="parTrans" cxnId="{5814E2CF-4E51-4FBD-ABC8-8B9B6007D499}">
      <dgm:prSet/>
      <dgm:spPr>
        <a:effectLst>
          <a:outerShdw blurRad="50800" dist="38100" dir="2700000" algn="tl" rotWithShape="0">
            <a:prstClr val="black">
              <a:alpha val="40000"/>
            </a:prstClr>
          </a:outerShdw>
        </a:effectLst>
      </dgm:spPr>
      <dgm:t>
        <a:bodyPr/>
        <a:lstStyle/>
        <a:p>
          <a:endParaRPr lang="en-US"/>
        </a:p>
      </dgm:t>
    </dgm:pt>
    <dgm:pt modelId="{87D92310-A4BF-4B42-B7F7-98B6105A64CA}" type="sibTrans" cxnId="{5814E2CF-4E51-4FBD-ABC8-8B9B6007D499}">
      <dgm:prSet/>
      <dgm:spPr/>
      <dgm:t>
        <a:bodyPr/>
        <a:lstStyle/>
        <a:p>
          <a:endParaRPr lang="en-US"/>
        </a:p>
      </dgm:t>
    </dgm:pt>
    <dgm:pt modelId="{725C5F1A-A5AE-4795-B1F8-300E38DB2154}" type="pres">
      <dgm:prSet presAssocID="{21A13FD4-EF63-4EE0-8436-4098E8C50D10}" presName="hierChild1" presStyleCnt="0">
        <dgm:presLayoutVars>
          <dgm:orgChart val="1"/>
          <dgm:chPref val="1"/>
          <dgm:dir/>
          <dgm:animOne val="branch"/>
          <dgm:animLvl val="lvl"/>
          <dgm:resizeHandles/>
        </dgm:presLayoutVars>
      </dgm:prSet>
      <dgm:spPr/>
    </dgm:pt>
    <dgm:pt modelId="{5F721561-B148-4CE8-AD5E-C3C8143955FD}" type="pres">
      <dgm:prSet presAssocID="{5E7B7C2C-3BB8-414A-85AB-22FD2CB80B9D}" presName="hierRoot1" presStyleCnt="0">
        <dgm:presLayoutVars>
          <dgm:hierBranch val="init"/>
        </dgm:presLayoutVars>
      </dgm:prSet>
      <dgm:spPr/>
    </dgm:pt>
    <dgm:pt modelId="{5990C296-1CDE-4B62-8920-FE404240D823}" type="pres">
      <dgm:prSet presAssocID="{5E7B7C2C-3BB8-414A-85AB-22FD2CB80B9D}" presName="rootComposite1" presStyleCnt="0"/>
      <dgm:spPr/>
    </dgm:pt>
    <dgm:pt modelId="{2D6404E0-0735-4630-9096-DA8C05BDCE73}" type="pres">
      <dgm:prSet presAssocID="{5E7B7C2C-3BB8-414A-85AB-22FD2CB80B9D}" presName="rootText1" presStyleLbl="node0" presStyleIdx="0" presStyleCnt="1">
        <dgm:presLayoutVars>
          <dgm:chPref val="3"/>
        </dgm:presLayoutVars>
      </dgm:prSet>
      <dgm:spPr/>
    </dgm:pt>
    <dgm:pt modelId="{1C1E0A4F-29F1-4200-AB48-629EADB43F6A}" type="pres">
      <dgm:prSet presAssocID="{5E7B7C2C-3BB8-414A-85AB-22FD2CB80B9D}" presName="rootConnector1" presStyleLbl="node1" presStyleIdx="0" presStyleCnt="0"/>
      <dgm:spPr/>
    </dgm:pt>
    <dgm:pt modelId="{2B0E855E-78A7-47AA-9C05-3523CBD13F6B}" type="pres">
      <dgm:prSet presAssocID="{5E7B7C2C-3BB8-414A-85AB-22FD2CB80B9D}" presName="hierChild2" presStyleCnt="0"/>
      <dgm:spPr/>
    </dgm:pt>
    <dgm:pt modelId="{CEB491ED-71A6-4DA3-9A51-9536576BB8C8}" type="pres">
      <dgm:prSet presAssocID="{AB4C9344-5834-477C-9AC8-C3455615A874}" presName="Name37" presStyleLbl="parChTrans1D2" presStyleIdx="0" presStyleCnt="3"/>
      <dgm:spPr/>
    </dgm:pt>
    <dgm:pt modelId="{1D8D29F2-1CCC-418C-B729-02FA023EAE4C}" type="pres">
      <dgm:prSet presAssocID="{07D8CC2E-234E-4F70-851C-E1836228BC12}" presName="hierRoot2" presStyleCnt="0">
        <dgm:presLayoutVars>
          <dgm:hierBranch val="init"/>
        </dgm:presLayoutVars>
      </dgm:prSet>
      <dgm:spPr/>
    </dgm:pt>
    <dgm:pt modelId="{48AF79C1-F4B4-4502-B17E-56F930363B75}" type="pres">
      <dgm:prSet presAssocID="{07D8CC2E-234E-4F70-851C-E1836228BC12}" presName="rootComposite" presStyleCnt="0"/>
      <dgm:spPr/>
    </dgm:pt>
    <dgm:pt modelId="{89F3643C-BB78-47BE-8D64-25BEC2143222}" type="pres">
      <dgm:prSet presAssocID="{07D8CC2E-234E-4F70-851C-E1836228BC12}" presName="rootText" presStyleLbl="node2" presStyleIdx="0" presStyleCnt="3">
        <dgm:presLayoutVars>
          <dgm:chPref val="3"/>
        </dgm:presLayoutVars>
      </dgm:prSet>
      <dgm:spPr/>
    </dgm:pt>
    <dgm:pt modelId="{6DEFC86D-E824-40EA-A053-50C4B6CED042}" type="pres">
      <dgm:prSet presAssocID="{07D8CC2E-234E-4F70-851C-E1836228BC12}" presName="rootConnector" presStyleLbl="node2" presStyleIdx="0" presStyleCnt="3"/>
      <dgm:spPr/>
    </dgm:pt>
    <dgm:pt modelId="{4440D93D-026A-4C41-BEB9-BDFF59B5F6A7}" type="pres">
      <dgm:prSet presAssocID="{07D8CC2E-234E-4F70-851C-E1836228BC12}" presName="hierChild4" presStyleCnt="0"/>
      <dgm:spPr/>
    </dgm:pt>
    <dgm:pt modelId="{45920993-D88D-4F31-9E99-6C93E89F53A6}" type="pres">
      <dgm:prSet presAssocID="{07D8CC2E-234E-4F70-851C-E1836228BC12}" presName="hierChild5" presStyleCnt="0"/>
      <dgm:spPr/>
    </dgm:pt>
    <dgm:pt modelId="{A963CC78-54A6-4957-B9CF-CA3CD7F53A2A}" type="pres">
      <dgm:prSet presAssocID="{5A8A916A-4EB4-4225-A7B2-A2A35EF5FBCD}" presName="Name37" presStyleLbl="parChTrans1D2" presStyleIdx="1" presStyleCnt="3"/>
      <dgm:spPr/>
    </dgm:pt>
    <dgm:pt modelId="{B5FBE6AA-DC2E-4DB5-81AD-061D84562C9F}" type="pres">
      <dgm:prSet presAssocID="{B3ECFC74-D88D-4DF8-966C-E2C22985AE60}" presName="hierRoot2" presStyleCnt="0">
        <dgm:presLayoutVars>
          <dgm:hierBranch val="init"/>
        </dgm:presLayoutVars>
      </dgm:prSet>
      <dgm:spPr/>
    </dgm:pt>
    <dgm:pt modelId="{3089610A-15D8-46A1-8764-762E0C8DD335}" type="pres">
      <dgm:prSet presAssocID="{B3ECFC74-D88D-4DF8-966C-E2C22985AE60}" presName="rootComposite" presStyleCnt="0"/>
      <dgm:spPr/>
    </dgm:pt>
    <dgm:pt modelId="{B63E58F3-489C-4C05-B659-F8356409F203}" type="pres">
      <dgm:prSet presAssocID="{B3ECFC74-D88D-4DF8-966C-E2C22985AE60}" presName="rootText" presStyleLbl="node2" presStyleIdx="1" presStyleCnt="3">
        <dgm:presLayoutVars>
          <dgm:chPref val="3"/>
        </dgm:presLayoutVars>
      </dgm:prSet>
      <dgm:spPr/>
    </dgm:pt>
    <dgm:pt modelId="{D702855E-20FB-48FA-A64A-95BC2A903B51}" type="pres">
      <dgm:prSet presAssocID="{B3ECFC74-D88D-4DF8-966C-E2C22985AE60}" presName="rootConnector" presStyleLbl="node2" presStyleIdx="1" presStyleCnt="3"/>
      <dgm:spPr/>
    </dgm:pt>
    <dgm:pt modelId="{6B8097E8-C840-4EE6-9FBE-78C8C87B191D}" type="pres">
      <dgm:prSet presAssocID="{B3ECFC74-D88D-4DF8-966C-E2C22985AE60}" presName="hierChild4" presStyleCnt="0"/>
      <dgm:spPr/>
    </dgm:pt>
    <dgm:pt modelId="{693C36A1-41F5-41C8-9D2F-52886ABE53B5}" type="pres">
      <dgm:prSet presAssocID="{B3ECFC74-D88D-4DF8-966C-E2C22985AE60}" presName="hierChild5" presStyleCnt="0"/>
      <dgm:spPr/>
    </dgm:pt>
    <dgm:pt modelId="{3F29F00A-5A49-438A-BEC3-CD3EE97CA8D0}" type="pres">
      <dgm:prSet presAssocID="{70ABB9F2-52CD-414A-8679-E88273B5A534}" presName="Name37" presStyleLbl="parChTrans1D2" presStyleIdx="2" presStyleCnt="3"/>
      <dgm:spPr/>
    </dgm:pt>
    <dgm:pt modelId="{DBE4E026-1426-4D85-9D64-AA2DBCBD5FDF}" type="pres">
      <dgm:prSet presAssocID="{1F89A5C6-3CE9-40E3-AF45-9E5EAC3CEE19}" presName="hierRoot2" presStyleCnt="0">
        <dgm:presLayoutVars>
          <dgm:hierBranch val="init"/>
        </dgm:presLayoutVars>
      </dgm:prSet>
      <dgm:spPr/>
    </dgm:pt>
    <dgm:pt modelId="{179040D1-739C-4A64-A4E9-7EDA75EC0A21}" type="pres">
      <dgm:prSet presAssocID="{1F89A5C6-3CE9-40E3-AF45-9E5EAC3CEE19}" presName="rootComposite" presStyleCnt="0"/>
      <dgm:spPr/>
    </dgm:pt>
    <dgm:pt modelId="{B6258900-FC86-4151-9A6F-30FB84C89D8E}" type="pres">
      <dgm:prSet presAssocID="{1F89A5C6-3CE9-40E3-AF45-9E5EAC3CEE19}" presName="rootText" presStyleLbl="node2" presStyleIdx="2" presStyleCnt="3">
        <dgm:presLayoutVars>
          <dgm:chPref val="3"/>
        </dgm:presLayoutVars>
      </dgm:prSet>
      <dgm:spPr/>
    </dgm:pt>
    <dgm:pt modelId="{BA518707-8F74-4C6E-A36B-A600CC2AF177}" type="pres">
      <dgm:prSet presAssocID="{1F89A5C6-3CE9-40E3-AF45-9E5EAC3CEE19}" presName="rootConnector" presStyleLbl="node2" presStyleIdx="2" presStyleCnt="3"/>
      <dgm:spPr/>
    </dgm:pt>
    <dgm:pt modelId="{5A64CC45-0EAC-48F0-94AE-630B75B5A51F}" type="pres">
      <dgm:prSet presAssocID="{1F89A5C6-3CE9-40E3-AF45-9E5EAC3CEE19}" presName="hierChild4" presStyleCnt="0"/>
      <dgm:spPr/>
    </dgm:pt>
    <dgm:pt modelId="{F5CC29B5-A737-41E0-858D-B2AC1962A46F}" type="pres">
      <dgm:prSet presAssocID="{1F89A5C6-3CE9-40E3-AF45-9E5EAC3CEE19}" presName="hierChild5" presStyleCnt="0"/>
      <dgm:spPr/>
    </dgm:pt>
    <dgm:pt modelId="{CFA5CAB6-C256-431F-AF5E-C34179551C89}" type="pres">
      <dgm:prSet presAssocID="{5E7B7C2C-3BB8-414A-85AB-22FD2CB80B9D}" presName="hierChild3" presStyleCnt="0"/>
      <dgm:spPr/>
    </dgm:pt>
  </dgm:ptLst>
  <dgm:cxnLst>
    <dgm:cxn modelId="{BAA03304-DA78-4C8C-B696-42E130203591}" type="presOf" srcId="{5E7B7C2C-3BB8-414A-85AB-22FD2CB80B9D}" destId="{2D6404E0-0735-4630-9096-DA8C05BDCE73}" srcOrd="0" destOrd="0" presId="urn:microsoft.com/office/officeart/2005/8/layout/orgChart1"/>
    <dgm:cxn modelId="{2420851C-FBAA-484B-A079-15092A98A0C4}" type="presOf" srcId="{21A13FD4-EF63-4EE0-8436-4098E8C50D10}" destId="{725C5F1A-A5AE-4795-B1F8-300E38DB2154}" srcOrd="0" destOrd="0" presId="urn:microsoft.com/office/officeart/2005/8/layout/orgChart1"/>
    <dgm:cxn modelId="{0B5D4A29-1C29-4E3F-A908-E0591026C430}" type="presOf" srcId="{1F89A5C6-3CE9-40E3-AF45-9E5EAC3CEE19}" destId="{B6258900-FC86-4151-9A6F-30FB84C89D8E}" srcOrd="0" destOrd="0" presId="urn:microsoft.com/office/officeart/2005/8/layout/orgChart1"/>
    <dgm:cxn modelId="{13070A2B-809A-4BF9-8301-6EFEAC00897D}" type="presOf" srcId="{1F89A5C6-3CE9-40E3-AF45-9E5EAC3CEE19}" destId="{BA518707-8F74-4C6E-A36B-A600CC2AF177}" srcOrd="1" destOrd="0" presId="urn:microsoft.com/office/officeart/2005/8/layout/orgChart1"/>
    <dgm:cxn modelId="{4EC25F47-2E0F-440D-BDA1-79179A6AF0AA}" type="presOf" srcId="{07D8CC2E-234E-4F70-851C-E1836228BC12}" destId="{89F3643C-BB78-47BE-8D64-25BEC2143222}" srcOrd="0" destOrd="0" presId="urn:microsoft.com/office/officeart/2005/8/layout/orgChart1"/>
    <dgm:cxn modelId="{36CDEA6E-5747-4F43-99C0-81110C44BA1C}" srcId="{21A13FD4-EF63-4EE0-8436-4098E8C50D10}" destId="{5E7B7C2C-3BB8-414A-85AB-22FD2CB80B9D}" srcOrd="0" destOrd="0" parTransId="{436D1AD1-7F17-4AA0-BC10-397F5A6E7CD1}" sibTransId="{D1F7F852-6A48-45BC-A711-BF0B126821B3}"/>
    <dgm:cxn modelId="{3BADA973-DBBA-471A-84D9-0D9758A3E487}" type="presOf" srcId="{B3ECFC74-D88D-4DF8-966C-E2C22985AE60}" destId="{D702855E-20FB-48FA-A64A-95BC2A903B51}" srcOrd="1" destOrd="0" presId="urn:microsoft.com/office/officeart/2005/8/layout/orgChart1"/>
    <dgm:cxn modelId="{0D4DD354-3A84-470E-B8F2-5587E5703C59}" srcId="{5E7B7C2C-3BB8-414A-85AB-22FD2CB80B9D}" destId="{B3ECFC74-D88D-4DF8-966C-E2C22985AE60}" srcOrd="1" destOrd="0" parTransId="{5A8A916A-4EB4-4225-A7B2-A2A35EF5FBCD}" sibTransId="{61D98237-68E3-47DA-9209-C06FAC22C02C}"/>
    <dgm:cxn modelId="{A98F5B78-9ECB-4924-AA97-782ED9252FEB}" type="presOf" srcId="{5E7B7C2C-3BB8-414A-85AB-22FD2CB80B9D}" destId="{1C1E0A4F-29F1-4200-AB48-629EADB43F6A}" srcOrd="1" destOrd="0" presId="urn:microsoft.com/office/officeart/2005/8/layout/orgChart1"/>
    <dgm:cxn modelId="{A72930A3-4A77-4255-9D47-4F3086BD525C}" type="presOf" srcId="{B3ECFC74-D88D-4DF8-966C-E2C22985AE60}" destId="{B63E58F3-489C-4C05-B659-F8356409F203}" srcOrd="0" destOrd="0" presId="urn:microsoft.com/office/officeart/2005/8/layout/orgChart1"/>
    <dgm:cxn modelId="{95195AA4-6533-45E3-9974-FAE2782011BA}" srcId="{5E7B7C2C-3BB8-414A-85AB-22FD2CB80B9D}" destId="{07D8CC2E-234E-4F70-851C-E1836228BC12}" srcOrd="0" destOrd="0" parTransId="{AB4C9344-5834-477C-9AC8-C3455615A874}" sibTransId="{79E2227C-D41D-4FA9-BB7F-8F07AB92CF3C}"/>
    <dgm:cxn modelId="{8B37E7AA-F624-4D99-8623-7C94EFBD606E}" type="presOf" srcId="{07D8CC2E-234E-4F70-851C-E1836228BC12}" destId="{6DEFC86D-E824-40EA-A053-50C4B6CED042}" srcOrd="1" destOrd="0" presId="urn:microsoft.com/office/officeart/2005/8/layout/orgChart1"/>
    <dgm:cxn modelId="{D84B08B0-9EEB-4F94-8391-CEC22D57C794}" type="presOf" srcId="{5A8A916A-4EB4-4225-A7B2-A2A35EF5FBCD}" destId="{A963CC78-54A6-4957-B9CF-CA3CD7F53A2A}" srcOrd="0" destOrd="0" presId="urn:microsoft.com/office/officeart/2005/8/layout/orgChart1"/>
    <dgm:cxn modelId="{F43A81B3-341E-4257-B430-ED6762954C81}" type="presOf" srcId="{70ABB9F2-52CD-414A-8679-E88273B5A534}" destId="{3F29F00A-5A49-438A-BEC3-CD3EE97CA8D0}" srcOrd="0" destOrd="0" presId="urn:microsoft.com/office/officeart/2005/8/layout/orgChart1"/>
    <dgm:cxn modelId="{5814E2CF-4E51-4FBD-ABC8-8B9B6007D499}" srcId="{5E7B7C2C-3BB8-414A-85AB-22FD2CB80B9D}" destId="{1F89A5C6-3CE9-40E3-AF45-9E5EAC3CEE19}" srcOrd="2" destOrd="0" parTransId="{70ABB9F2-52CD-414A-8679-E88273B5A534}" sibTransId="{87D92310-A4BF-4B42-B7F7-98B6105A64CA}"/>
    <dgm:cxn modelId="{22F282E0-F0C7-4C5A-958D-2E85E292CB2E}" type="presOf" srcId="{AB4C9344-5834-477C-9AC8-C3455615A874}" destId="{CEB491ED-71A6-4DA3-9A51-9536576BB8C8}" srcOrd="0" destOrd="0" presId="urn:microsoft.com/office/officeart/2005/8/layout/orgChart1"/>
    <dgm:cxn modelId="{3F39F907-5B09-4F33-B66A-4246858F8B99}" type="presParOf" srcId="{725C5F1A-A5AE-4795-B1F8-300E38DB2154}" destId="{5F721561-B148-4CE8-AD5E-C3C8143955FD}" srcOrd="0" destOrd="0" presId="urn:microsoft.com/office/officeart/2005/8/layout/orgChart1"/>
    <dgm:cxn modelId="{5CDC5EF7-9FE5-45B3-A386-321B7768A305}" type="presParOf" srcId="{5F721561-B148-4CE8-AD5E-C3C8143955FD}" destId="{5990C296-1CDE-4B62-8920-FE404240D823}" srcOrd="0" destOrd="0" presId="urn:microsoft.com/office/officeart/2005/8/layout/orgChart1"/>
    <dgm:cxn modelId="{5AAD4D84-166F-44A5-9762-63E8F6DF12F0}" type="presParOf" srcId="{5990C296-1CDE-4B62-8920-FE404240D823}" destId="{2D6404E0-0735-4630-9096-DA8C05BDCE73}" srcOrd="0" destOrd="0" presId="urn:microsoft.com/office/officeart/2005/8/layout/orgChart1"/>
    <dgm:cxn modelId="{162BC037-9EC0-439C-A50D-79F9E0D49B73}" type="presParOf" srcId="{5990C296-1CDE-4B62-8920-FE404240D823}" destId="{1C1E0A4F-29F1-4200-AB48-629EADB43F6A}" srcOrd="1" destOrd="0" presId="urn:microsoft.com/office/officeart/2005/8/layout/orgChart1"/>
    <dgm:cxn modelId="{1B827DC3-4D3D-45C0-985D-11F405E6F2B6}" type="presParOf" srcId="{5F721561-B148-4CE8-AD5E-C3C8143955FD}" destId="{2B0E855E-78A7-47AA-9C05-3523CBD13F6B}" srcOrd="1" destOrd="0" presId="urn:microsoft.com/office/officeart/2005/8/layout/orgChart1"/>
    <dgm:cxn modelId="{B3490F71-2212-4D29-AB1E-C2C3CA40ADA7}" type="presParOf" srcId="{2B0E855E-78A7-47AA-9C05-3523CBD13F6B}" destId="{CEB491ED-71A6-4DA3-9A51-9536576BB8C8}" srcOrd="0" destOrd="0" presId="urn:microsoft.com/office/officeart/2005/8/layout/orgChart1"/>
    <dgm:cxn modelId="{EBA5DFC4-2C7D-4274-900D-4F5B8B93FB87}" type="presParOf" srcId="{2B0E855E-78A7-47AA-9C05-3523CBD13F6B}" destId="{1D8D29F2-1CCC-418C-B729-02FA023EAE4C}" srcOrd="1" destOrd="0" presId="urn:microsoft.com/office/officeart/2005/8/layout/orgChart1"/>
    <dgm:cxn modelId="{94B5456A-3DA9-41B3-AFBA-07569FF8D479}" type="presParOf" srcId="{1D8D29F2-1CCC-418C-B729-02FA023EAE4C}" destId="{48AF79C1-F4B4-4502-B17E-56F930363B75}" srcOrd="0" destOrd="0" presId="urn:microsoft.com/office/officeart/2005/8/layout/orgChart1"/>
    <dgm:cxn modelId="{9B29582B-A39A-4234-BB3E-D1066F80EC32}" type="presParOf" srcId="{48AF79C1-F4B4-4502-B17E-56F930363B75}" destId="{89F3643C-BB78-47BE-8D64-25BEC2143222}" srcOrd="0" destOrd="0" presId="urn:microsoft.com/office/officeart/2005/8/layout/orgChart1"/>
    <dgm:cxn modelId="{2F0B1E85-5B2B-4047-A77A-ED17A152C1AA}" type="presParOf" srcId="{48AF79C1-F4B4-4502-B17E-56F930363B75}" destId="{6DEFC86D-E824-40EA-A053-50C4B6CED042}" srcOrd="1" destOrd="0" presId="urn:microsoft.com/office/officeart/2005/8/layout/orgChart1"/>
    <dgm:cxn modelId="{C4EA2B94-11F4-4964-8249-AA23E1C01ED3}" type="presParOf" srcId="{1D8D29F2-1CCC-418C-B729-02FA023EAE4C}" destId="{4440D93D-026A-4C41-BEB9-BDFF59B5F6A7}" srcOrd="1" destOrd="0" presId="urn:microsoft.com/office/officeart/2005/8/layout/orgChart1"/>
    <dgm:cxn modelId="{F06747DE-41C7-45C6-B267-754288D0EACE}" type="presParOf" srcId="{1D8D29F2-1CCC-418C-B729-02FA023EAE4C}" destId="{45920993-D88D-4F31-9E99-6C93E89F53A6}" srcOrd="2" destOrd="0" presId="urn:microsoft.com/office/officeart/2005/8/layout/orgChart1"/>
    <dgm:cxn modelId="{1C83EC82-F748-4157-BD97-39B979379555}" type="presParOf" srcId="{2B0E855E-78A7-47AA-9C05-3523CBD13F6B}" destId="{A963CC78-54A6-4957-B9CF-CA3CD7F53A2A}" srcOrd="2" destOrd="0" presId="urn:microsoft.com/office/officeart/2005/8/layout/orgChart1"/>
    <dgm:cxn modelId="{710A6613-CC01-43FA-A19B-D79607D40F49}" type="presParOf" srcId="{2B0E855E-78A7-47AA-9C05-3523CBD13F6B}" destId="{B5FBE6AA-DC2E-4DB5-81AD-061D84562C9F}" srcOrd="3" destOrd="0" presId="urn:microsoft.com/office/officeart/2005/8/layout/orgChart1"/>
    <dgm:cxn modelId="{2C57BFB9-87CC-4050-B26F-38213FB4AD26}" type="presParOf" srcId="{B5FBE6AA-DC2E-4DB5-81AD-061D84562C9F}" destId="{3089610A-15D8-46A1-8764-762E0C8DD335}" srcOrd="0" destOrd="0" presId="urn:microsoft.com/office/officeart/2005/8/layout/orgChart1"/>
    <dgm:cxn modelId="{F1AD9784-0103-46DE-A51C-8FB0C9D27DE3}" type="presParOf" srcId="{3089610A-15D8-46A1-8764-762E0C8DD335}" destId="{B63E58F3-489C-4C05-B659-F8356409F203}" srcOrd="0" destOrd="0" presId="urn:microsoft.com/office/officeart/2005/8/layout/orgChart1"/>
    <dgm:cxn modelId="{242FE3C5-2639-4B97-AE0F-54B907735066}" type="presParOf" srcId="{3089610A-15D8-46A1-8764-762E0C8DD335}" destId="{D702855E-20FB-48FA-A64A-95BC2A903B51}" srcOrd="1" destOrd="0" presId="urn:microsoft.com/office/officeart/2005/8/layout/orgChart1"/>
    <dgm:cxn modelId="{18173271-DCC8-4892-8AE3-AEF4CEC6B624}" type="presParOf" srcId="{B5FBE6AA-DC2E-4DB5-81AD-061D84562C9F}" destId="{6B8097E8-C840-4EE6-9FBE-78C8C87B191D}" srcOrd="1" destOrd="0" presId="urn:microsoft.com/office/officeart/2005/8/layout/orgChart1"/>
    <dgm:cxn modelId="{C8E1C01E-8BE0-4FE6-8E84-B0BE073D0F07}" type="presParOf" srcId="{B5FBE6AA-DC2E-4DB5-81AD-061D84562C9F}" destId="{693C36A1-41F5-41C8-9D2F-52886ABE53B5}" srcOrd="2" destOrd="0" presId="urn:microsoft.com/office/officeart/2005/8/layout/orgChart1"/>
    <dgm:cxn modelId="{F5EBA3B1-718A-4436-96F5-17B69FE87CF1}" type="presParOf" srcId="{2B0E855E-78A7-47AA-9C05-3523CBD13F6B}" destId="{3F29F00A-5A49-438A-BEC3-CD3EE97CA8D0}" srcOrd="4" destOrd="0" presId="urn:microsoft.com/office/officeart/2005/8/layout/orgChart1"/>
    <dgm:cxn modelId="{FF4DA336-1A41-45EE-A688-F4649D35A1CA}" type="presParOf" srcId="{2B0E855E-78A7-47AA-9C05-3523CBD13F6B}" destId="{DBE4E026-1426-4D85-9D64-AA2DBCBD5FDF}" srcOrd="5" destOrd="0" presId="urn:microsoft.com/office/officeart/2005/8/layout/orgChart1"/>
    <dgm:cxn modelId="{D37C6F87-171F-4C23-B18E-62C03CA434E3}" type="presParOf" srcId="{DBE4E026-1426-4D85-9D64-AA2DBCBD5FDF}" destId="{179040D1-739C-4A64-A4E9-7EDA75EC0A21}" srcOrd="0" destOrd="0" presId="urn:microsoft.com/office/officeart/2005/8/layout/orgChart1"/>
    <dgm:cxn modelId="{5CB90A3E-7FC1-4476-9EFA-3E9C24C2F8C4}" type="presParOf" srcId="{179040D1-739C-4A64-A4E9-7EDA75EC0A21}" destId="{B6258900-FC86-4151-9A6F-30FB84C89D8E}" srcOrd="0" destOrd="0" presId="urn:microsoft.com/office/officeart/2005/8/layout/orgChart1"/>
    <dgm:cxn modelId="{B96D65EB-7D5C-487F-800B-546E21F6A430}" type="presParOf" srcId="{179040D1-739C-4A64-A4E9-7EDA75EC0A21}" destId="{BA518707-8F74-4C6E-A36B-A600CC2AF177}" srcOrd="1" destOrd="0" presId="urn:microsoft.com/office/officeart/2005/8/layout/orgChart1"/>
    <dgm:cxn modelId="{67C1A6F8-C794-40B2-A1B5-9EDE54639F28}" type="presParOf" srcId="{DBE4E026-1426-4D85-9D64-AA2DBCBD5FDF}" destId="{5A64CC45-0EAC-48F0-94AE-630B75B5A51F}" srcOrd="1" destOrd="0" presId="urn:microsoft.com/office/officeart/2005/8/layout/orgChart1"/>
    <dgm:cxn modelId="{06CC3311-F30B-4233-A24C-2B2F8633551C}" type="presParOf" srcId="{DBE4E026-1426-4D85-9D64-AA2DBCBD5FDF}" destId="{F5CC29B5-A737-41E0-858D-B2AC1962A46F}" srcOrd="2" destOrd="0" presId="urn:microsoft.com/office/officeart/2005/8/layout/orgChart1"/>
    <dgm:cxn modelId="{85035004-9A57-4C0C-8667-615E6567608C}" type="presParOf" srcId="{5F721561-B148-4CE8-AD5E-C3C8143955FD}" destId="{CFA5CAB6-C256-431F-AF5E-C34179551C89}" srcOrd="2" destOrd="0" presId="urn:microsoft.com/office/officeart/2005/8/layout/orgChart1"/>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29F00A-5A49-438A-BEC3-CD3EE97CA8D0}">
      <dsp:nvSpPr>
        <dsp:cNvPr id="0" name=""/>
        <dsp:cNvSpPr/>
      </dsp:nvSpPr>
      <dsp:spPr>
        <a:xfrm>
          <a:off x="2299008" y="704294"/>
          <a:ext cx="1626565" cy="282296"/>
        </a:xfrm>
        <a:custGeom>
          <a:avLst/>
          <a:gdLst/>
          <a:ahLst/>
          <a:cxnLst/>
          <a:rect l="0" t="0" r="0" b="0"/>
          <a:pathLst>
            <a:path>
              <a:moveTo>
                <a:pt x="0" y="0"/>
              </a:moveTo>
              <a:lnTo>
                <a:pt x="0" y="141148"/>
              </a:lnTo>
              <a:lnTo>
                <a:pt x="1626565" y="141148"/>
              </a:lnTo>
              <a:lnTo>
                <a:pt x="1626565" y="282296"/>
              </a:lnTo>
            </a:path>
          </a:pathLst>
        </a:custGeom>
        <a:noFill/>
        <a:ln w="19050" cap="flat" cmpd="sng" algn="ctr">
          <a:solidFill>
            <a:schemeClr val="accent1">
              <a:shade val="60000"/>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0">
          <a:scrgbClr r="0" g="0" b="0"/>
        </a:fillRef>
        <a:effectRef idx="0">
          <a:scrgbClr r="0" g="0" b="0"/>
        </a:effectRef>
        <a:fontRef idx="minor"/>
      </dsp:style>
    </dsp:sp>
    <dsp:sp modelId="{A963CC78-54A6-4957-B9CF-CA3CD7F53A2A}">
      <dsp:nvSpPr>
        <dsp:cNvPr id="0" name=""/>
        <dsp:cNvSpPr/>
      </dsp:nvSpPr>
      <dsp:spPr>
        <a:xfrm>
          <a:off x="2253288" y="704294"/>
          <a:ext cx="91440" cy="282296"/>
        </a:xfrm>
        <a:custGeom>
          <a:avLst/>
          <a:gdLst/>
          <a:ahLst/>
          <a:cxnLst/>
          <a:rect l="0" t="0" r="0" b="0"/>
          <a:pathLst>
            <a:path>
              <a:moveTo>
                <a:pt x="45720" y="0"/>
              </a:moveTo>
              <a:lnTo>
                <a:pt x="45720" y="282296"/>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EB491ED-71A6-4DA3-9A51-9536576BB8C8}">
      <dsp:nvSpPr>
        <dsp:cNvPr id="0" name=""/>
        <dsp:cNvSpPr/>
      </dsp:nvSpPr>
      <dsp:spPr>
        <a:xfrm>
          <a:off x="672443" y="704294"/>
          <a:ext cx="1626565" cy="282296"/>
        </a:xfrm>
        <a:custGeom>
          <a:avLst/>
          <a:gdLst/>
          <a:ahLst/>
          <a:cxnLst/>
          <a:rect l="0" t="0" r="0" b="0"/>
          <a:pathLst>
            <a:path>
              <a:moveTo>
                <a:pt x="1626565" y="0"/>
              </a:moveTo>
              <a:lnTo>
                <a:pt x="1626565" y="141148"/>
              </a:lnTo>
              <a:lnTo>
                <a:pt x="0" y="141148"/>
              </a:lnTo>
              <a:lnTo>
                <a:pt x="0" y="282296"/>
              </a:lnTo>
            </a:path>
          </a:pathLst>
        </a:custGeom>
        <a:noFill/>
        <a:ln w="19050" cap="flat" cmpd="sng" algn="ctr">
          <a:solidFill>
            <a:schemeClr val="accent1">
              <a:shade val="60000"/>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0">
          <a:scrgbClr r="0" g="0" b="0"/>
        </a:fillRef>
        <a:effectRef idx="0">
          <a:scrgbClr r="0" g="0" b="0"/>
        </a:effectRef>
        <a:fontRef idx="minor"/>
      </dsp:style>
    </dsp:sp>
    <dsp:sp modelId="{2D6404E0-0735-4630-9096-DA8C05BDCE73}">
      <dsp:nvSpPr>
        <dsp:cNvPr id="0" name=""/>
        <dsp:cNvSpPr/>
      </dsp:nvSpPr>
      <dsp:spPr>
        <a:xfrm>
          <a:off x="1626874" y="32160"/>
          <a:ext cx="1344268" cy="672134"/>
        </a:xfrm>
        <a:prstGeom prst="rect">
          <a:avLst/>
        </a:prstGeom>
        <a:solidFill>
          <a:schemeClr val="bg1"/>
        </a:solidFill>
        <a:ln w="19050" cap="flat" cmpd="sng" algn="ctr">
          <a:solidFill>
            <a:schemeClr val="accent1"/>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en-US" sz="1400" kern="1200" dirty="0">
              <a:solidFill>
                <a:schemeClr val="tx1"/>
              </a:solidFill>
            </a:rPr>
            <a:t>Enrolled</a:t>
          </a:r>
        </a:p>
        <a:p>
          <a:pPr marL="0" lvl="0" indent="0" algn="ctr" defTabSz="622300">
            <a:lnSpc>
              <a:spcPct val="100000"/>
            </a:lnSpc>
            <a:spcBef>
              <a:spcPct val="0"/>
            </a:spcBef>
            <a:spcAft>
              <a:spcPts val="0"/>
            </a:spcAft>
            <a:buNone/>
          </a:pPr>
          <a:r>
            <a:rPr lang="en-US" sz="1400" kern="1200" dirty="0">
              <a:solidFill>
                <a:schemeClr val="tx1"/>
              </a:solidFill>
            </a:rPr>
            <a:t>N=224</a:t>
          </a:r>
        </a:p>
      </dsp:txBody>
      <dsp:txXfrm>
        <a:off x="1626874" y="32160"/>
        <a:ext cx="1344268" cy="672134"/>
      </dsp:txXfrm>
    </dsp:sp>
    <dsp:sp modelId="{89F3643C-BB78-47BE-8D64-25BEC2143222}">
      <dsp:nvSpPr>
        <dsp:cNvPr id="0" name=""/>
        <dsp:cNvSpPr/>
      </dsp:nvSpPr>
      <dsp:spPr>
        <a:xfrm>
          <a:off x="308" y="986591"/>
          <a:ext cx="1344268" cy="672134"/>
        </a:xfrm>
        <a:prstGeom prst="rect">
          <a:avLst/>
        </a:prstGeom>
        <a:solidFill>
          <a:schemeClr val="accent4">
            <a:lumMod val="40000"/>
            <a:lumOff val="60000"/>
          </a:schemeClr>
        </a:solidFill>
        <a:ln w="1905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en-US" sz="1400" b="1" kern="1200" dirty="0"/>
            <a:t>DCB (</a:t>
          </a:r>
          <a:r>
            <a:rPr lang="en-US" sz="1400" b="1" kern="1200" dirty="0" err="1"/>
            <a:t>SeQuent</a:t>
          </a:r>
          <a:r>
            <a:rPr lang="en-US" sz="1400" b="1" kern="1200" dirty="0"/>
            <a:t> </a:t>
          </a:r>
          <a:r>
            <a:rPr lang="en-US" sz="1400" b="1" kern="1200" dirty="0" err="1"/>
            <a:t>Please</a:t>
          </a:r>
          <a:r>
            <a:rPr lang="en-US" sz="1400" b="1" kern="1200" baseline="30000" dirty="0" err="1"/>
            <a:t>TM</a:t>
          </a:r>
          <a:r>
            <a:rPr lang="en-US" sz="1400" b="1" kern="1200" dirty="0"/>
            <a:t> OTW)</a:t>
          </a:r>
          <a:r>
            <a:rPr lang="en-US" sz="1400" kern="1200" dirty="0"/>
            <a:t> </a:t>
          </a:r>
        </a:p>
        <a:p>
          <a:pPr marL="0" lvl="0" indent="0" algn="ctr" defTabSz="622300">
            <a:lnSpc>
              <a:spcPct val="100000"/>
            </a:lnSpc>
            <a:spcBef>
              <a:spcPct val="0"/>
            </a:spcBef>
            <a:spcAft>
              <a:spcPts val="0"/>
            </a:spcAft>
            <a:buNone/>
          </a:pPr>
          <a:r>
            <a:rPr lang="en-US" sz="1400" kern="1200" dirty="0"/>
            <a:t>N=74</a:t>
          </a:r>
        </a:p>
      </dsp:txBody>
      <dsp:txXfrm>
        <a:off x="308" y="986591"/>
        <a:ext cx="1344268" cy="672134"/>
      </dsp:txXfrm>
    </dsp:sp>
    <dsp:sp modelId="{B63E58F3-489C-4C05-B659-F8356409F203}">
      <dsp:nvSpPr>
        <dsp:cNvPr id="0" name=""/>
        <dsp:cNvSpPr/>
      </dsp:nvSpPr>
      <dsp:spPr>
        <a:xfrm>
          <a:off x="1626874" y="986591"/>
          <a:ext cx="1344268" cy="672134"/>
        </a:xfrm>
        <a:prstGeom prst="rect">
          <a:avLst/>
        </a:prstGeom>
        <a:solidFill>
          <a:schemeClr val="bg1">
            <a:lumMod val="50000"/>
          </a:schemeClr>
        </a:solidFill>
        <a:ln w="1905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en-US" sz="1400" b="1" kern="1200" dirty="0"/>
            <a:t>BNS</a:t>
          </a:r>
          <a:r>
            <a:rPr lang="en-US" sz="1400" kern="1200" dirty="0"/>
            <a:t> </a:t>
          </a:r>
        </a:p>
        <a:p>
          <a:pPr marL="0" lvl="0" indent="0" algn="ctr" defTabSz="622300">
            <a:lnSpc>
              <a:spcPct val="100000"/>
            </a:lnSpc>
            <a:spcBef>
              <a:spcPct val="0"/>
            </a:spcBef>
            <a:spcAft>
              <a:spcPts val="0"/>
            </a:spcAft>
            <a:buNone/>
          </a:pPr>
          <a:r>
            <a:rPr lang="en-US" sz="1400" kern="1200" dirty="0"/>
            <a:t>N=76</a:t>
          </a:r>
        </a:p>
      </dsp:txBody>
      <dsp:txXfrm>
        <a:off x="1626874" y="986591"/>
        <a:ext cx="1344268" cy="672134"/>
      </dsp:txXfrm>
    </dsp:sp>
    <dsp:sp modelId="{B6258900-FC86-4151-9A6F-30FB84C89D8E}">
      <dsp:nvSpPr>
        <dsp:cNvPr id="0" name=""/>
        <dsp:cNvSpPr/>
      </dsp:nvSpPr>
      <dsp:spPr>
        <a:xfrm>
          <a:off x="3253439" y="986591"/>
          <a:ext cx="1344268" cy="672134"/>
        </a:xfrm>
        <a:prstGeom prst="rect">
          <a:avLst/>
        </a:prstGeom>
        <a:solidFill>
          <a:schemeClr val="accent3"/>
        </a:solidFill>
        <a:ln w="19050" cap="flat" cmpd="sng" algn="ctr">
          <a:solidFill>
            <a:schemeClr val="lt1">
              <a:hueOff val="0"/>
              <a:satOff val="0"/>
              <a:lumOff val="0"/>
              <a:alphaOff val="0"/>
            </a:schemeClr>
          </a:solid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100000"/>
            </a:lnSpc>
            <a:spcBef>
              <a:spcPct val="0"/>
            </a:spcBef>
            <a:spcAft>
              <a:spcPts val="0"/>
            </a:spcAft>
            <a:buNone/>
          </a:pPr>
          <a:r>
            <a:rPr lang="en-US" sz="1400" b="1" kern="1200" dirty="0"/>
            <a:t>DES (</a:t>
          </a:r>
          <a:r>
            <a:rPr lang="en-US" sz="1400" b="1" kern="1200" dirty="0" err="1"/>
            <a:t>Eluvia</a:t>
          </a:r>
          <a:r>
            <a:rPr lang="en-US" sz="1400" b="1" kern="1200" baseline="30000" dirty="0" err="1"/>
            <a:t>TM</a:t>
          </a:r>
          <a:r>
            <a:rPr lang="en-US" sz="1400" b="1" kern="1200" dirty="0"/>
            <a:t>)</a:t>
          </a:r>
          <a:r>
            <a:rPr lang="en-US" sz="1400" kern="1200" dirty="0"/>
            <a:t> </a:t>
          </a:r>
        </a:p>
        <a:p>
          <a:pPr marL="0" lvl="0" indent="0" algn="ctr" defTabSz="622300">
            <a:lnSpc>
              <a:spcPct val="100000"/>
            </a:lnSpc>
            <a:spcBef>
              <a:spcPct val="0"/>
            </a:spcBef>
            <a:spcAft>
              <a:spcPts val="0"/>
            </a:spcAft>
            <a:buNone/>
          </a:pPr>
          <a:r>
            <a:rPr lang="en-US" sz="1400" kern="1200" dirty="0"/>
            <a:t>N=74</a:t>
          </a:r>
        </a:p>
      </dsp:txBody>
      <dsp:txXfrm>
        <a:off x="3253439" y="986591"/>
        <a:ext cx="1344268" cy="67213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D933E6-80CF-0441-8DB4-9E06E6A2A9B3}" type="datetimeFigureOut">
              <a:rPr lang="fr-FR" smtClean="0"/>
              <a:t>10/10/2026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9C8749-C6EC-A14E-B459-7727042E8179}" type="slidenum">
              <a:rPr lang="fr-FR" smtClean="0"/>
              <a:t>‹N°›</a:t>
            </a:fld>
            <a:endParaRPr lang="fr-FR"/>
          </a:p>
        </p:txBody>
      </p:sp>
    </p:spTree>
    <p:extLst>
      <p:ext uri="{BB962C8B-B14F-4D97-AF65-F5344CB8AC3E}">
        <p14:creationId xmlns:p14="http://schemas.microsoft.com/office/powerpoint/2010/main" val="696012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Guidelines </a:t>
            </a:r>
          </a:p>
          <a:p>
            <a:r>
              <a:rPr lang="fr-FR" dirty="0" err="1"/>
              <a:t>We</a:t>
            </a:r>
            <a:r>
              <a:rPr lang="fr-FR" dirty="0"/>
              <a:t> </a:t>
            </a:r>
            <a:r>
              <a:rPr lang="fr-FR" dirty="0" err="1"/>
              <a:t>want</a:t>
            </a:r>
            <a:r>
              <a:rPr lang="fr-FR" dirty="0"/>
              <a:t> to </a:t>
            </a:r>
            <a:r>
              <a:rPr lang="fr-FR" dirty="0" err="1"/>
              <a:t>extend</a:t>
            </a:r>
            <a:r>
              <a:rPr lang="fr-FR" dirty="0"/>
              <a:t> the </a:t>
            </a:r>
            <a:r>
              <a:rPr lang="fr-FR" dirty="0" err="1"/>
              <a:t>endo</a:t>
            </a:r>
            <a:r>
              <a:rPr lang="fr-FR" dirty="0"/>
              <a:t> </a:t>
            </a:r>
            <a:r>
              <a:rPr lang="fr-FR" dirty="0" err="1"/>
              <a:t>ttt</a:t>
            </a:r>
            <a:endParaRPr lang="fr-FR" dirty="0"/>
          </a:p>
          <a:p>
            <a:r>
              <a:rPr lang="fr-FR" dirty="0" err="1"/>
              <a:t>Surgery</a:t>
            </a:r>
            <a:r>
              <a:rPr lang="fr-FR" dirty="0"/>
              <a:t> has a </a:t>
            </a:r>
            <a:r>
              <a:rPr lang="fr-FR" dirty="0" err="1"/>
              <a:t>low</a:t>
            </a:r>
            <a:r>
              <a:rPr lang="fr-FR" dirty="0"/>
              <a:t> </a:t>
            </a:r>
            <a:r>
              <a:rPr lang="fr-FR" dirty="0" err="1"/>
              <a:t>co</a:t>
            </a:r>
            <a:r>
              <a:rPr lang="fr-FR" dirty="0"/>
              <a:t> </a:t>
            </a:r>
            <a:r>
              <a:rPr lang="fr-FR" dirty="0" err="1"/>
              <a:t>morbidity</a:t>
            </a:r>
            <a:r>
              <a:rPr lang="fr-FR" dirty="0"/>
              <a:t> rates</a:t>
            </a:r>
          </a:p>
          <a:p>
            <a:r>
              <a:rPr lang="fr-FR" dirty="0" err="1"/>
              <a:t>Endo</a:t>
            </a:r>
            <a:r>
              <a:rPr lang="fr-FR" dirty="0"/>
              <a:t> has a </a:t>
            </a:r>
            <a:r>
              <a:rPr lang="fr-FR" dirty="0" err="1"/>
              <a:t>lower</a:t>
            </a:r>
            <a:r>
              <a:rPr lang="fr-FR" dirty="0"/>
              <a:t> </a:t>
            </a:r>
            <a:r>
              <a:rPr lang="fr-FR" dirty="0" err="1"/>
              <a:t>co</a:t>
            </a:r>
            <a:r>
              <a:rPr lang="fr-FR" dirty="0"/>
              <a:t> </a:t>
            </a:r>
            <a:r>
              <a:rPr lang="fr-FR" dirty="0" err="1"/>
              <a:t>morbidity</a:t>
            </a:r>
            <a:r>
              <a:rPr lang="fr-FR" dirty="0"/>
              <a:t> rates</a:t>
            </a:r>
          </a:p>
          <a:p>
            <a:r>
              <a:rPr lang="fr-FR" dirty="0" err="1"/>
              <a:t>However</a:t>
            </a:r>
            <a:r>
              <a:rPr lang="fr-FR" dirty="0"/>
              <a:t> </a:t>
            </a:r>
            <a:r>
              <a:rPr lang="fr-FR" dirty="0" err="1"/>
              <a:t>assessment</a:t>
            </a:r>
            <a:r>
              <a:rPr lang="fr-FR" dirty="0"/>
              <a:t> </a:t>
            </a:r>
            <a:r>
              <a:rPr lang="fr-FR" dirty="0" err="1"/>
              <a:t>was</a:t>
            </a:r>
            <a:r>
              <a:rPr lang="fr-FR" dirty="0"/>
              <a:t> </a:t>
            </a:r>
            <a:r>
              <a:rPr lang="fr-FR" dirty="0" err="1"/>
              <a:t>based</a:t>
            </a:r>
            <a:r>
              <a:rPr lang="fr-FR" dirty="0"/>
              <a:t> on TASC and TASC mix the CTO (</a:t>
            </a:r>
            <a:r>
              <a:rPr lang="fr-FR" dirty="0" err="1"/>
              <a:t>most</a:t>
            </a:r>
            <a:r>
              <a:rPr lang="fr-FR" dirty="0"/>
              <a:t> </a:t>
            </a:r>
            <a:r>
              <a:rPr lang="fr-FR" dirty="0" err="1"/>
              <a:t>challenging</a:t>
            </a:r>
            <a:r>
              <a:rPr lang="fr-FR" dirty="0"/>
              <a:t> </a:t>
            </a:r>
            <a:r>
              <a:rPr lang="fr-FR" dirty="0" err="1"/>
              <a:t>lesions</a:t>
            </a:r>
            <a:r>
              <a:rPr lang="fr-FR" dirty="0"/>
              <a:t>) </a:t>
            </a:r>
            <a:r>
              <a:rPr lang="fr-FR" dirty="0" err="1"/>
              <a:t>with</a:t>
            </a:r>
            <a:r>
              <a:rPr lang="fr-FR" dirty="0"/>
              <a:t> </a:t>
            </a:r>
            <a:r>
              <a:rPr lang="fr-FR" dirty="0" err="1"/>
              <a:t>stenosis</a:t>
            </a:r>
            <a:endParaRPr lang="fr-FR" dirty="0"/>
          </a:p>
          <a:p>
            <a:r>
              <a:rPr lang="fr-FR" dirty="0"/>
              <a:t>CTO good </a:t>
            </a:r>
            <a:r>
              <a:rPr lang="fr-FR" dirty="0" err="1"/>
              <a:t>tk</a:t>
            </a:r>
            <a:r>
              <a:rPr lang="fr-FR" dirty="0"/>
              <a:t> </a:t>
            </a:r>
            <a:r>
              <a:rPr lang="fr-FR" dirty="0" err="1"/>
              <a:t>success</a:t>
            </a:r>
            <a:endParaRPr lang="fr-FR" dirty="0"/>
          </a:p>
          <a:p>
            <a:r>
              <a:rPr lang="fr-FR" dirty="0"/>
              <a:t>CTO </a:t>
            </a:r>
            <a:r>
              <a:rPr lang="fr-FR" dirty="0" err="1"/>
              <a:t>with</a:t>
            </a:r>
            <a:r>
              <a:rPr lang="fr-FR" dirty="0"/>
              <a:t> </a:t>
            </a:r>
            <a:r>
              <a:rPr lang="fr-FR" dirty="0" err="1"/>
              <a:t>covered</a:t>
            </a:r>
            <a:r>
              <a:rPr lang="fr-FR" dirty="0"/>
              <a:t> </a:t>
            </a:r>
            <a:r>
              <a:rPr lang="fr-FR" dirty="0" err="1"/>
              <a:t>stent</a:t>
            </a:r>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7BAEA9E3-2EC7-4BB6-B0E2-3F9B1DFDDA72}" type="slidenum">
              <a:rPr lang="fr-FR" smtClean="0"/>
              <a:t>1</a:t>
            </a:fld>
            <a:endParaRPr lang="fr-FR"/>
          </a:p>
        </p:txBody>
      </p:sp>
    </p:spTree>
    <p:extLst>
      <p:ext uri="{BB962C8B-B14F-4D97-AF65-F5344CB8AC3E}">
        <p14:creationId xmlns:p14="http://schemas.microsoft.com/office/powerpoint/2010/main" val="1362654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E9C8749-C6EC-A14E-B459-7727042E8179}" type="slidenum">
              <a:rPr lang="fr-FR" smtClean="0"/>
              <a:t>16</a:t>
            </a:fld>
            <a:endParaRPr lang="fr-FR"/>
          </a:p>
        </p:txBody>
      </p:sp>
    </p:spTree>
    <p:extLst>
      <p:ext uri="{BB962C8B-B14F-4D97-AF65-F5344CB8AC3E}">
        <p14:creationId xmlns:p14="http://schemas.microsoft.com/office/powerpoint/2010/main" val="2980870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atinLnBrk="0"/>
            <a:r>
              <a:rPr lang="en-US" sz="1200" b="0" i="0" kern="1200" dirty="0">
                <a:solidFill>
                  <a:schemeClr val="tx1"/>
                </a:solidFill>
                <a:effectLst/>
                <a:latin typeface="+mn-lt"/>
                <a:ea typeface="+mn-ea"/>
                <a:cs typeface="+mn-cs"/>
              </a:rPr>
              <a:t>This graph is a little complex, so I'll walk you through it. This looks at the quality of life change over time adjusted for the baseline quality of life. So here in the bottom you can see the 30 day, 12 months and 24 months data.</a:t>
            </a:r>
          </a:p>
          <a:p>
            <a:pPr latinLnBrk="0"/>
            <a:r>
              <a:rPr lang="en-US" sz="1200" b="0" i="0" kern="1200" dirty="0">
                <a:solidFill>
                  <a:schemeClr val="tx1"/>
                </a:solidFill>
                <a:effectLst/>
                <a:latin typeface="+mn-lt"/>
                <a:ea typeface="+mn-ea"/>
                <a:cs typeface="+mn-cs"/>
              </a:rPr>
              <a:t>For each quartile of patients based on their baseline quality of life. So quartile one had the worst baseline quality of life, while quartile 4 had the best baseline quality of life. And what this is showing is that the quality of life improvements Were more profound in patients with the worst baseline. So those patients with the worst baseline quality of life had the greatest improvement, whereas those that started out already doing pretty good didn't really show a significant improvement here. And this is just because this isn't a ceiling effect In the data.</a:t>
            </a:r>
          </a:p>
          <a:p>
            <a:pPr latinLnBrk="0"/>
            <a:r>
              <a:rPr lang="en-US" sz="1200" b="0" i="0" kern="1200" dirty="0">
                <a:solidFill>
                  <a:schemeClr val="tx1"/>
                </a:solidFill>
                <a:effectLst/>
                <a:latin typeface="+mn-lt"/>
                <a:ea typeface="+mn-ea"/>
                <a:cs typeface="+mn-cs"/>
              </a:rPr>
              <a:t> And you can see also with these little heat maps across the top that the disease severity in these patients, not surprisingly those with the worst baseline quality of life tended to be Rutherford five and six patients with critical limb ischemia. Whereas those with the best quality of life at baseline tended to be </a:t>
            </a:r>
            <a:r>
              <a:rPr lang="en-US" sz="1200" b="0" i="0" kern="1200" dirty="0" err="1">
                <a:solidFill>
                  <a:schemeClr val="tx1"/>
                </a:solidFill>
                <a:effectLst/>
                <a:latin typeface="+mn-lt"/>
                <a:ea typeface="+mn-ea"/>
                <a:cs typeface="+mn-cs"/>
              </a:rPr>
              <a:t>claudicant</a:t>
            </a:r>
            <a:r>
              <a:rPr lang="en-US" sz="1200" b="0" i="0" kern="1200" dirty="0">
                <a:solidFill>
                  <a:schemeClr val="tx1"/>
                </a:solidFill>
                <a:effectLst/>
                <a:latin typeface="+mn-lt"/>
                <a:ea typeface="+mn-ea"/>
                <a:cs typeface="+mn-cs"/>
              </a:rPr>
              <a:t> patients here. And the reason this is important is because we've seen recently, if you've heard of the SWEDEPAD study, some studies showing no benefit in terms of quality of life for DCB.</a:t>
            </a:r>
          </a:p>
          <a:p>
            <a:pPr latinLnBrk="0"/>
            <a:r>
              <a:rPr lang="en-US" sz="1200" b="0" i="0" kern="1200" dirty="0">
                <a:solidFill>
                  <a:schemeClr val="tx1"/>
                </a:solidFill>
                <a:effectLst/>
                <a:latin typeface="+mn-lt"/>
                <a:ea typeface="+mn-ea"/>
                <a:cs typeface="+mn-cs"/>
              </a:rPr>
              <a:t>Yet they enrolled primarily </a:t>
            </a:r>
            <a:r>
              <a:rPr lang="en-US" sz="1200" b="0" i="0" kern="1200" dirty="0" err="1">
                <a:solidFill>
                  <a:schemeClr val="tx1"/>
                </a:solidFill>
                <a:effectLst/>
                <a:latin typeface="+mn-lt"/>
                <a:ea typeface="+mn-ea"/>
                <a:cs typeface="+mn-cs"/>
              </a:rPr>
              <a:t>claudicants</a:t>
            </a:r>
            <a:r>
              <a:rPr lang="en-US" sz="1200" b="0" i="0" kern="1200" dirty="0">
                <a:solidFill>
                  <a:schemeClr val="tx1"/>
                </a:solidFill>
                <a:effectLst/>
                <a:latin typeface="+mn-lt"/>
                <a:ea typeface="+mn-ea"/>
                <a:cs typeface="+mn-cs"/>
              </a:rPr>
              <a:t> in their cohort. So the point of this slide is to show that the improvement in quality of life is dependent on the disease severity and how sick your patients are at baseline.</a:t>
            </a:r>
          </a:p>
          <a:p>
            <a:pPr latinLnBrk="0"/>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F4144DD-0FF9-46BA-8E8D-C8412D77507A}" type="slidenum">
              <a:rPr lang="en-US" smtClean="0"/>
              <a:t>18</a:t>
            </a:fld>
            <a:endParaRPr lang="en-US"/>
          </a:p>
        </p:txBody>
      </p:sp>
    </p:spTree>
    <p:extLst>
      <p:ext uri="{BB962C8B-B14F-4D97-AF65-F5344CB8AC3E}">
        <p14:creationId xmlns:p14="http://schemas.microsoft.com/office/powerpoint/2010/main" val="2331337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900F199-C6B7-404D-80C8-CA2338537B3D}" type="slidenum">
              <a:rPr lang="en-GB" smtClean="0"/>
              <a:t>22</a:t>
            </a:fld>
            <a:endParaRPr lang="en-GB"/>
          </a:p>
        </p:txBody>
      </p:sp>
    </p:spTree>
    <p:extLst>
      <p:ext uri="{BB962C8B-B14F-4D97-AF65-F5344CB8AC3E}">
        <p14:creationId xmlns:p14="http://schemas.microsoft.com/office/powerpoint/2010/main" val="2443616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fr-FR" sz="1800" dirty="0" err="1">
                <a:effectLst/>
                <a:latin typeface="AdvOT2986fa51"/>
              </a:rPr>
              <a:t>After</a:t>
            </a:r>
            <a:r>
              <a:rPr lang="fr-FR" sz="1800" dirty="0">
                <a:effectLst/>
                <a:latin typeface="AdvOT2986fa51"/>
              </a:rPr>
              <a:t> a </a:t>
            </a:r>
            <a:r>
              <a:rPr lang="fr-FR" sz="1800" dirty="0" err="1">
                <a:effectLst/>
                <a:latin typeface="AdvOT2986fa51"/>
              </a:rPr>
              <a:t>median</a:t>
            </a:r>
            <a:r>
              <a:rPr lang="fr-FR" sz="1800" dirty="0">
                <a:effectLst/>
                <a:latin typeface="AdvOT2986fa51"/>
              </a:rPr>
              <a:t> follow-up of 4.1 </a:t>
            </a:r>
            <a:r>
              <a:rPr lang="fr-FR" sz="1800" dirty="0" err="1">
                <a:effectLst/>
                <a:latin typeface="AdvOT2986fa51"/>
              </a:rPr>
              <a:t>years</a:t>
            </a:r>
            <a:r>
              <a:rPr lang="fr-FR" sz="1800" dirty="0">
                <a:effectLst/>
                <a:latin typeface="AdvOT2986fa51"/>
              </a:rPr>
              <a:t> (Q1-Q3: 2.3-6.4 </a:t>
            </a:r>
            <a:r>
              <a:rPr lang="fr-FR" sz="1800" dirty="0" err="1">
                <a:effectLst/>
                <a:latin typeface="AdvOT2986fa51"/>
              </a:rPr>
              <a:t>years</a:t>
            </a:r>
            <a:r>
              <a:rPr lang="fr-FR" sz="1800" dirty="0">
                <a:effectLst/>
                <a:latin typeface="AdvOT2986fa51"/>
              </a:rPr>
              <a:t>), a total of 5,385 </a:t>
            </a:r>
            <a:r>
              <a:rPr lang="fr-FR" sz="1800" dirty="0" err="1">
                <a:effectLst/>
                <a:latin typeface="AdvOT2986fa51"/>
              </a:rPr>
              <a:t>deaths</a:t>
            </a:r>
            <a:r>
              <a:rPr lang="fr-FR" sz="1800" dirty="0">
                <a:effectLst/>
                <a:latin typeface="AdvOT2986fa51"/>
              </a:rPr>
              <a:t>/73,923 </a:t>
            </a:r>
            <a:r>
              <a:rPr lang="fr-FR" sz="1800" dirty="0" err="1">
                <a:effectLst/>
                <a:highlight>
                  <a:srgbClr val="FFFF00"/>
                </a:highlight>
                <a:latin typeface="AdvOT2986fa51"/>
              </a:rPr>
              <a:t>person-years</a:t>
            </a:r>
            <a:r>
              <a:rPr lang="fr-FR" sz="1800" dirty="0">
                <a:effectLst/>
                <a:highlight>
                  <a:srgbClr val="FFFF00"/>
                </a:highlight>
                <a:latin typeface="AdvOT2986fa51"/>
              </a:rPr>
              <a:t> (PY</a:t>
            </a:r>
            <a:r>
              <a:rPr lang="fr-FR" sz="1800" dirty="0">
                <a:effectLst/>
                <a:latin typeface="AdvOT2986fa51"/>
              </a:rPr>
              <a:t>) (7.3/100 PY) and 109,844 </a:t>
            </a:r>
            <a:r>
              <a:rPr lang="fr-FR" sz="1800" dirty="0" err="1">
                <a:effectLst/>
                <a:latin typeface="AdvOT2986fa51"/>
              </a:rPr>
              <a:t>deaths</a:t>
            </a:r>
            <a:r>
              <a:rPr lang="fr-FR" sz="1800" dirty="0">
                <a:effectLst/>
                <a:latin typeface="AdvOT2986fa51"/>
              </a:rPr>
              <a:t>/ 1,060,513 PY (10.4/100 PY) </a:t>
            </a:r>
            <a:r>
              <a:rPr lang="fr-FR" sz="1800" dirty="0" err="1">
                <a:effectLst/>
                <a:latin typeface="AdvOT2986fa51"/>
              </a:rPr>
              <a:t>were</a:t>
            </a:r>
            <a:r>
              <a:rPr lang="fr-FR" sz="1800" dirty="0">
                <a:effectLst/>
                <a:latin typeface="AdvOT2986fa51"/>
              </a:rPr>
              <a:t> </a:t>
            </a:r>
            <a:r>
              <a:rPr lang="fr-FR" sz="1800" dirty="0" err="1">
                <a:effectLst/>
                <a:latin typeface="AdvOT2986fa51"/>
              </a:rPr>
              <a:t>observed</a:t>
            </a:r>
            <a:r>
              <a:rPr lang="fr-FR" sz="1800" dirty="0">
                <a:effectLst/>
                <a:latin typeface="AdvOT2986fa51"/>
              </a:rPr>
              <a:t> in the PCD and control groups, </a:t>
            </a:r>
            <a:r>
              <a:rPr lang="fr-FR" sz="1800" dirty="0" err="1">
                <a:effectLst/>
                <a:latin typeface="AdvOT2986fa51"/>
              </a:rPr>
              <a:t>respectively</a:t>
            </a:r>
            <a:r>
              <a:rPr lang="fr-FR" sz="1800" dirty="0">
                <a:effectLst/>
                <a:latin typeface="AdvOT2986fa51"/>
              </a:rPr>
              <a:t>. </a:t>
            </a:r>
            <a:r>
              <a:rPr lang="fr-FR" sz="1800" dirty="0" err="1">
                <a:effectLst/>
                <a:latin typeface="AdvOT2986fa51"/>
              </a:rPr>
              <a:t>After</a:t>
            </a:r>
            <a:r>
              <a:rPr lang="fr-FR" sz="1800" dirty="0">
                <a:effectLst/>
                <a:latin typeface="AdvOT2986fa51"/>
              </a:rPr>
              <a:t> </a:t>
            </a:r>
            <a:r>
              <a:rPr lang="fr-FR" sz="1800" dirty="0" err="1">
                <a:effectLst/>
                <a:latin typeface="AdvOT2986fa51"/>
              </a:rPr>
              <a:t>adjustment</a:t>
            </a:r>
            <a:r>
              <a:rPr lang="fr-FR" sz="1800" dirty="0">
                <a:effectLst/>
                <a:latin typeface="AdvOT2986fa51"/>
              </a:rPr>
              <a:t> for </a:t>
            </a:r>
            <a:r>
              <a:rPr lang="fr-FR" sz="1800" dirty="0" err="1">
                <a:effectLst/>
                <a:latin typeface="AdvOT2986fa51"/>
              </a:rPr>
              <a:t>confounding</a:t>
            </a:r>
            <a:r>
              <a:rPr lang="fr-FR" sz="1800" dirty="0">
                <a:effectLst/>
                <a:latin typeface="AdvOT2986fa51"/>
              </a:rPr>
              <a:t> </a:t>
            </a:r>
            <a:r>
              <a:rPr lang="fr-FR" sz="1800" dirty="0" err="1">
                <a:effectLst/>
                <a:latin typeface="AdvOT2986fa51"/>
              </a:rPr>
              <a:t>factors</a:t>
            </a:r>
            <a:r>
              <a:rPr lang="fr-FR" sz="1800" dirty="0">
                <a:effectLst/>
                <a:latin typeface="AdvOT2986fa51"/>
              </a:rPr>
              <a:t>, PCD </a:t>
            </a:r>
            <a:r>
              <a:rPr lang="fr-FR" sz="1800" dirty="0" err="1">
                <a:effectLst/>
                <a:latin typeface="AdvOT2986fa51"/>
              </a:rPr>
              <a:t>treatment</a:t>
            </a:r>
            <a:r>
              <a:rPr lang="fr-FR" sz="1800" dirty="0">
                <a:effectLst/>
                <a:latin typeface="AdvOT2986fa51"/>
              </a:rPr>
              <a:t> </a:t>
            </a:r>
            <a:r>
              <a:rPr lang="fr-FR" sz="1800" dirty="0" err="1">
                <a:effectLst/>
                <a:latin typeface="AdvOT2986fa51"/>
              </a:rPr>
              <a:t>was</a:t>
            </a:r>
            <a:r>
              <a:rPr lang="fr-FR" sz="1800" dirty="0">
                <a:effectLst/>
                <a:latin typeface="AdvOT2986fa51"/>
              </a:rPr>
              <a:t> </a:t>
            </a:r>
            <a:r>
              <a:rPr lang="fr-FR" sz="1800" dirty="0" err="1">
                <a:effectLst/>
                <a:latin typeface="AdvOT2986fa51"/>
              </a:rPr>
              <a:t>associated</a:t>
            </a:r>
            <a:r>
              <a:rPr lang="fr-FR" sz="1800" dirty="0">
                <a:effectLst/>
                <a:latin typeface="AdvOT2986fa51"/>
              </a:rPr>
              <a:t> </a:t>
            </a:r>
            <a:r>
              <a:rPr lang="fr-FR" sz="1800" dirty="0" err="1">
                <a:effectLst/>
                <a:latin typeface="AdvOT2986fa51"/>
              </a:rPr>
              <a:t>with</a:t>
            </a:r>
            <a:r>
              <a:rPr lang="fr-FR" sz="1800" dirty="0">
                <a:effectLst/>
                <a:latin typeface="AdvOT2986fa51"/>
              </a:rPr>
              <a:t> a </a:t>
            </a:r>
            <a:r>
              <a:rPr lang="fr-FR" sz="1800" dirty="0" err="1">
                <a:effectLst/>
                <a:latin typeface="AdvOT2986fa51"/>
              </a:rPr>
              <a:t>lower</a:t>
            </a:r>
            <a:r>
              <a:rPr lang="fr-FR" sz="1800" dirty="0">
                <a:effectLst/>
                <a:latin typeface="AdvOT2986fa51"/>
              </a:rPr>
              <a:t> </a:t>
            </a:r>
            <a:r>
              <a:rPr lang="fr-FR" sz="1800" dirty="0" err="1">
                <a:effectLst/>
                <a:latin typeface="AdvOT2986fa51"/>
              </a:rPr>
              <a:t>risk</a:t>
            </a:r>
            <a:r>
              <a:rPr lang="fr-FR" sz="1800" dirty="0">
                <a:effectLst/>
                <a:latin typeface="AdvOT2986fa51"/>
              </a:rPr>
              <a:t> of </a:t>
            </a:r>
            <a:r>
              <a:rPr lang="fr-FR" sz="1800" dirty="0" err="1">
                <a:effectLst/>
                <a:latin typeface="AdvOT2986fa51"/>
              </a:rPr>
              <a:t>mortality</a:t>
            </a:r>
            <a:r>
              <a:rPr lang="fr-FR" sz="1800" dirty="0">
                <a:effectLst/>
                <a:latin typeface="AdvOT2986fa51"/>
              </a:rPr>
              <a:t> in multivariable Cox analyses (HR: 0.86; 95% CI: 0.84-0.89; </a:t>
            </a:r>
            <a:r>
              <a:rPr lang="fr-FR" sz="1800" dirty="0">
                <a:effectLst/>
                <a:latin typeface="AdvOTd9ad3ae4.I"/>
              </a:rPr>
              <a:t>P </a:t>
            </a:r>
            <a:r>
              <a:rPr lang="fr-FR" sz="1800" dirty="0">
                <a:effectLst/>
                <a:latin typeface="AdvP4C4E51"/>
              </a:rPr>
              <a:t>&lt; </a:t>
            </a:r>
            <a:r>
              <a:rPr lang="fr-FR" sz="1800" dirty="0">
                <a:effectLst/>
                <a:latin typeface="AdvOT2986fa51"/>
              </a:rPr>
              <a:t>0.001). </a:t>
            </a:r>
            <a:r>
              <a:rPr lang="fr-FR" sz="1800" dirty="0" err="1">
                <a:effectLst/>
                <a:latin typeface="AdvOT2986fa51"/>
              </a:rPr>
              <a:t>Similar</a:t>
            </a:r>
            <a:r>
              <a:rPr lang="fr-FR" sz="1800" dirty="0">
                <a:effectLst/>
                <a:latin typeface="AdvOT2986fa51"/>
              </a:rPr>
              <a:t> </a:t>
            </a:r>
            <a:r>
              <a:rPr lang="fr-FR" sz="1800" dirty="0" err="1">
                <a:effectLst/>
                <a:latin typeface="AdvOT2986fa51"/>
              </a:rPr>
              <a:t>results</a:t>
            </a:r>
            <a:r>
              <a:rPr lang="fr-FR" sz="1800" dirty="0">
                <a:effectLst/>
                <a:latin typeface="AdvOT2986fa51"/>
              </a:rPr>
              <a:t> </a:t>
            </a:r>
            <a:r>
              <a:rPr lang="fr-FR" sz="1800" dirty="0" err="1">
                <a:effectLst/>
                <a:latin typeface="AdvOT2986fa51"/>
              </a:rPr>
              <a:t>were</a:t>
            </a:r>
            <a:r>
              <a:rPr lang="fr-FR" sz="1800" dirty="0">
                <a:effectLst/>
                <a:latin typeface="AdvOT2986fa51"/>
              </a:rPr>
              <a:t> </a:t>
            </a:r>
            <a:r>
              <a:rPr lang="fr-FR" sz="1800" dirty="0" err="1">
                <a:effectLst/>
                <a:latin typeface="AdvOT2986fa51"/>
              </a:rPr>
              <a:t>observed</a:t>
            </a:r>
            <a:r>
              <a:rPr lang="fr-FR" sz="1800" dirty="0">
                <a:effectLst/>
                <a:latin typeface="AdvOT2986fa51"/>
              </a:rPr>
              <a:t> </a:t>
            </a:r>
            <a:r>
              <a:rPr lang="fr-FR" sz="1800" dirty="0" err="1">
                <a:effectLst/>
                <a:latin typeface="AdvOT2986fa51"/>
              </a:rPr>
              <a:t>using</a:t>
            </a:r>
            <a:r>
              <a:rPr lang="fr-FR" sz="1800" dirty="0">
                <a:effectLst/>
                <a:latin typeface="AdvOT2986fa51"/>
              </a:rPr>
              <a:t> </a:t>
            </a:r>
            <a:r>
              <a:rPr lang="fr-FR" sz="1800" dirty="0" err="1">
                <a:effectLst/>
                <a:latin typeface="AdvOT2986fa51"/>
              </a:rPr>
              <a:t>propensity</a:t>
            </a:r>
            <a:r>
              <a:rPr lang="fr-FR" sz="1800" dirty="0">
                <a:effectLst/>
                <a:latin typeface="AdvOT2986fa51"/>
              </a:rPr>
              <a:t> score </a:t>
            </a:r>
            <a:r>
              <a:rPr lang="fr-FR" sz="1800" dirty="0" err="1">
                <a:effectLst/>
                <a:latin typeface="AdvOT2986fa51"/>
              </a:rPr>
              <a:t>matching</a:t>
            </a:r>
            <a:r>
              <a:rPr lang="fr-FR" sz="1800" dirty="0">
                <a:effectLst/>
                <a:latin typeface="AdvOT2986fa51"/>
              </a:rPr>
              <a:t> </a:t>
            </a:r>
            <a:r>
              <a:rPr lang="fr-FR" sz="1800" dirty="0" err="1">
                <a:effectLst/>
                <a:latin typeface="AdvOT2986fa51"/>
              </a:rPr>
              <a:t>approaches</a:t>
            </a:r>
            <a:r>
              <a:rPr lang="fr-FR" sz="1800" dirty="0">
                <a:effectLst/>
                <a:latin typeface="AdvOT2986fa51"/>
              </a:rPr>
              <a:t> </a:t>
            </a:r>
            <a:r>
              <a:rPr lang="fr-FR" sz="1800" dirty="0" err="1">
                <a:effectLst/>
                <a:latin typeface="AdvOT2986fa51"/>
              </a:rPr>
              <a:t>based</a:t>
            </a:r>
            <a:r>
              <a:rPr lang="fr-FR" sz="1800" dirty="0">
                <a:effectLst/>
                <a:latin typeface="AdvOT2986fa51"/>
              </a:rPr>
              <a:t> on </a:t>
            </a:r>
            <a:r>
              <a:rPr lang="fr-FR" sz="1800" dirty="0" err="1">
                <a:effectLst/>
                <a:latin typeface="AdvOT2986fa51"/>
              </a:rPr>
              <a:t>either</a:t>
            </a:r>
            <a:r>
              <a:rPr lang="fr-FR" sz="1800" dirty="0">
                <a:effectLst/>
                <a:latin typeface="AdvOT2986fa51"/>
              </a:rPr>
              <a:t> </a:t>
            </a:r>
            <a:r>
              <a:rPr lang="fr-FR" sz="1800" dirty="0" err="1">
                <a:effectLst/>
                <a:latin typeface="AdvOT2986fa51"/>
              </a:rPr>
              <a:t>nearest-neighbor</a:t>
            </a:r>
            <a:r>
              <a:rPr lang="fr-FR" sz="1800" dirty="0">
                <a:effectLst/>
                <a:latin typeface="AdvOT2986fa51"/>
              </a:rPr>
              <a:t> or exact </a:t>
            </a:r>
            <a:r>
              <a:rPr lang="fr-FR" sz="1800" dirty="0" err="1">
                <a:effectLst/>
                <a:latin typeface="AdvOT2986fa51"/>
              </a:rPr>
              <a:t>matching</a:t>
            </a:r>
            <a:r>
              <a:rPr lang="fr-FR" sz="1800" dirty="0">
                <a:effectLst/>
                <a:latin typeface="AdvOT2986fa51"/>
              </a:rPr>
              <a:t>. </a:t>
            </a:r>
          </a:p>
          <a:p>
            <a:pPr marL="0" marR="0" lvl="0" indent="0" algn="l" defTabSz="1097280" rtl="0" eaLnBrk="1" fontAlgn="auto" latinLnBrk="0" hangingPunct="1">
              <a:lnSpc>
                <a:spcPct val="100000"/>
              </a:lnSpc>
              <a:spcBef>
                <a:spcPts val="0"/>
              </a:spcBef>
              <a:spcAft>
                <a:spcPts val="0"/>
              </a:spcAft>
              <a:buClrTx/>
              <a:buSzTx/>
              <a:buFontTx/>
              <a:buNone/>
              <a:tabLst/>
              <a:defRPr/>
            </a:pPr>
            <a:endParaRPr lang="fr-FR" sz="1800" dirty="0">
              <a:effectLst/>
              <a:latin typeface="AdvOT2986fa51"/>
            </a:endParaRPr>
          </a:p>
          <a:p>
            <a:pPr marL="0" marR="0" lvl="0" indent="0" algn="l" defTabSz="1097280" rtl="0" eaLnBrk="1" fontAlgn="auto" latinLnBrk="0" hangingPunct="1">
              <a:lnSpc>
                <a:spcPct val="100000"/>
              </a:lnSpc>
              <a:spcBef>
                <a:spcPts val="0"/>
              </a:spcBef>
              <a:spcAft>
                <a:spcPts val="0"/>
              </a:spcAft>
              <a:buClrTx/>
              <a:buSzTx/>
              <a:buFontTx/>
              <a:buNone/>
              <a:tabLst/>
              <a:defRPr/>
            </a:pPr>
            <a:r>
              <a:rPr lang="fr-FR" sz="1800" dirty="0">
                <a:effectLst/>
                <a:latin typeface="AdvOT2986fa51"/>
              </a:rPr>
              <a:t>PY = Person </a:t>
            </a:r>
            <a:r>
              <a:rPr lang="fr-FR" sz="1800" dirty="0" err="1">
                <a:effectLst/>
                <a:latin typeface="AdvOT2986fa51"/>
              </a:rPr>
              <a:t>Year</a:t>
            </a:r>
            <a:endParaRPr lang="fr-FR" sz="1800" dirty="0">
              <a:effectLst/>
            </a:endParaRPr>
          </a:p>
        </p:txBody>
      </p:sp>
      <p:sp>
        <p:nvSpPr>
          <p:cNvPr id="4" name="Espace réservé du numéro de diapositive 3"/>
          <p:cNvSpPr>
            <a:spLocks noGrp="1"/>
          </p:cNvSpPr>
          <p:nvPr>
            <p:ph type="sldNum" sz="quarter" idx="5"/>
          </p:nvPr>
        </p:nvSpPr>
        <p:spPr/>
        <p:txBody>
          <a:bodyPr/>
          <a:lstStyle/>
          <a:p>
            <a:fld id="{A44D8AE5-2303-47CF-AFAC-DF9AEBF7D7B2}" type="slidenum">
              <a:rPr lang="en-US" smtClean="0"/>
              <a:t>26</a:t>
            </a:fld>
            <a:endParaRPr lang="en-US" dirty="0"/>
          </a:p>
        </p:txBody>
      </p:sp>
    </p:spTree>
    <p:extLst>
      <p:ext uri="{BB962C8B-B14F-4D97-AF65-F5344CB8AC3E}">
        <p14:creationId xmlns:p14="http://schemas.microsoft.com/office/powerpoint/2010/main" val="140390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Amputation free </a:t>
            </a:r>
            <a:r>
              <a:rPr lang="fr-FR" sz="1200" kern="1200" dirty="0" err="1">
                <a:solidFill>
                  <a:schemeClr val="tx1"/>
                </a:solidFill>
                <a:effectLst/>
                <a:latin typeface="+mn-lt"/>
                <a:ea typeface="+mn-ea"/>
                <a:cs typeface="+mn-cs"/>
              </a:rPr>
              <a:t>survival</a:t>
            </a:r>
            <a:r>
              <a:rPr lang="fr-FR" sz="1200" kern="1200" dirty="0">
                <a:solidFill>
                  <a:schemeClr val="tx1"/>
                </a:solidFill>
                <a:effectLst/>
                <a:latin typeface="+mn-lt"/>
                <a:ea typeface="+mn-ea"/>
                <a:cs typeface="+mn-cs"/>
              </a:rPr>
              <a:t> (AFS) Kaplan-Meier plot and </a:t>
            </a:r>
            <a:r>
              <a:rPr lang="fr-FR" sz="1200" kern="1200" dirty="0" err="1">
                <a:solidFill>
                  <a:schemeClr val="tx1"/>
                </a:solidFill>
                <a:effectLst/>
                <a:latin typeface="+mn-lt"/>
                <a:ea typeface="+mn-ea"/>
                <a:cs typeface="+mn-cs"/>
              </a:rPr>
              <a:t>hazard</a:t>
            </a:r>
            <a:r>
              <a:rPr lang="fr-FR" sz="1200" kern="1200" dirty="0">
                <a:solidFill>
                  <a:schemeClr val="tx1"/>
                </a:solidFill>
                <a:effectLst/>
                <a:latin typeface="+mn-lt"/>
                <a:ea typeface="+mn-ea"/>
                <a:cs typeface="+mn-cs"/>
              </a:rPr>
              <a:t> ratio over time </a:t>
            </a:r>
            <a:r>
              <a:rPr lang="fr-FR" sz="1200" kern="1200" dirty="0" err="1">
                <a:solidFill>
                  <a:schemeClr val="tx1"/>
                </a:solidFill>
                <a:effectLst/>
                <a:latin typeface="+mn-lt"/>
                <a:ea typeface="+mn-ea"/>
                <a:cs typeface="+mn-cs"/>
              </a:rPr>
              <a:t>fitted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assuming</a:t>
            </a:r>
            <a:r>
              <a:rPr lang="fr-FR" sz="1200" kern="1200" dirty="0">
                <a:solidFill>
                  <a:schemeClr val="tx1"/>
                </a:solidFill>
                <a:effectLst/>
                <a:latin typeface="+mn-lt"/>
                <a:ea typeface="+mn-ea"/>
                <a:cs typeface="+mn-cs"/>
              </a:rPr>
              <a:t> non-</a:t>
            </a:r>
            <a:r>
              <a:rPr lang="fr-FR" sz="1200" kern="1200" dirty="0" err="1">
                <a:solidFill>
                  <a:schemeClr val="tx1"/>
                </a:solidFill>
                <a:effectLst/>
                <a:latin typeface="+mn-lt"/>
                <a:ea typeface="+mn-ea"/>
                <a:cs typeface="+mn-cs"/>
              </a:rPr>
              <a:t>proportional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hazards</a:t>
            </a:r>
            <a:r>
              <a:rPr lang="fr-FR" sz="1200" kern="1200" dirty="0">
                <a:solidFill>
                  <a:schemeClr val="tx1"/>
                </a:solidFill>
                <a:effectLst/>
                <a:latin typeface="+mn-lt"/>
                <a:ea typeface="+mn-ea"/>
                <a:cs typeface="+mn-cs"/>
              </a:rPr>
              <a:t> (intention-to-</a:t>
            </a:r>
            <a:r>
              <a:rPr lang="fr-FR" sz="1200" kern="1200" dirty="0" err="1">
                <a:solidFill>
                  <a:schemeClr val="tx1"/>
                </a:solidFill>
                <a:effectLst/>
                <a:latin typeface="+mn-lt"/>
                <a:ea typeface="+mn-ea"/>
                <a:cs typeface="+mn-cs"/>
              </a:rPr>
              <a:t>treat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analysis</a:t>
            </a:r>
            <a:r>
              <a:rPr lang="fr-FR" sz="1200" kern="1200" dirty="0">
                <a:solidFill>
                  <a:schemeClr val="tx1"/>
                </a:solidFill>
                <a:effectLst/>
                <a:latin typeface="+mn-lt"/>
                <a:ea typeface="+mn-ea"/>
                <a:cs typeface="+mn-cs"/>
              </a:rPr>
              <a:t>). CI=confidence </a:t>
            </a:r>
            <a:r>
              <a:rPr lang="fr-FR" sz="1200" kern="1200" dirty="0" err="1">
                <a:solidFill>
                  <a:schemeClr val="tx1"/>
                </a:solidFill>
                <a:effectLst/>
                <a:latin typeface="+mn-lt"/>
                <a:ea typeface="+mn-ea"/>
                <a:cs typeface="+mn-cs"/>
              </a:rPr>
              <a:t>interval</a:t>
            </a:r>
            <a:r>
              <a:rPr lang="fr-FR" sz="1200" kern="1200" dirty="0">
                <a:solidFill>
                  <a:schemeClr val="tx1"/>
                </a:solidFill>
                <a:effectLst/>
                <a:latin typeface="+mn-lt"/>
                <a:ea typeface="+mn-ea"/>
                <a:cs typeface="+mn-cs"/>
              </a:rPr>
              <a:t> </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7BAEA9E3-2EC7-4BB6-B0E2-3F9B1DFDDA72}" type="slidenum">
              <a:rPr lang="fr-FR" smtClean="0"/>
              <a:t>29</a:t>
            </a:fld>
            <a:endParaRPr lang="fr-FR"/>
          </a:p>
        </p:txBody>
      </p:sp>
    </p:spTree>
    <p:extLst>
      <p:ext uri="{BB962C8B-B14F-4D97-AF65-F5344CB8AC3E}">
        <p14:creationId xmlns:p14="http://schemas.microsoft.com/office/powerpoint/2010/main" val="135664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Guidelines </a:t>
            </a:r>
          </a:p>
          <a:p>
            <a:r>
              <a:rPr lang="fr-FR" dirty="0" err="1"/>
              <a:t>We</a:t>
            </a:r>
            <a:r>
              <a:rPr lang="fr-FR" dirty="0"/>
              <a:t> </a:t>
            </a:r>
            <a:r>
              <a:rPr lang="fr-FR" dirty="0" err="1"/>
              <a:t>want</a:t>
            </a:r>
            <a:r>
              <a:rPr lang="fr-FR" dirty="0"/>
              <a:t> to </a:t>
            </a:r>
            <a:r>
              <a:rPr lang="fr-FR" dirty="0" err="1"/>
              <a:t>extend</a:t>
            </a:r>
            <a:r>
              <a:rPr lang="fr-FR" dirty="0"/>
              <a:t> the </a:t>
            </a:r>
            <a:r>
              <a:rPr lang="fr-FR" dirty="0" err="1"/>
              <a:t>endo</a:t>
            </a:r>
            <a:r>
              <a:rPr lang="fr-FR" dirty="0"/>
              <a:t> </a:t>
            </a:r>
            <a:r>
              <a:rPr lang="fr-FR" dirty="0" err="1"/>
              <a:t>ttt</a:t>
            </a:r>
            <a:endParaRPr lang="fr-FR" dirty="0"/>
          </a:p>
          <a:p>
            <a:r>
              <a:rPr lang="fr-FR" dirty="0" err="1"/>
              <a:t>Surgery</a:t>
            </a:r>
            <a:r>
              <a:rPr lang="fr-FR" dirty="0"/>
              <a:t> has a </a:t>
            </a:r>
            <a:r>
              <a:rPr lang="fr-FR" dirty="0" err="1"/>
              <a:t>low</a:t>
            </a:r>
            <a:r>
              <a:rPr lang="fr-FR" dirty="0"/>
              <a:t> </a:t>
            </a:r>
            <a:r>
              <a:rPr lang="fr-FR" dirty="0" err="1"/>
              <a:t>co</a:t>
            </a:r>
            <a:r>
              <a:rPr lang="fr-FR" dirty="0"/>
              <a:t> </a:t>
            </a:r>
            <a:r>
              <a:rPr lang="fr-FR" dirty="0" err="1"/>
              <a:t>morbidity</a:t>
            </a:r>
            <a:r>
              <a:rPr lang="fr-FR" dirty="0"/>
              <a:t> rates</a:t>
            </a:r>
          </a:p>
          <a:p>
            <a:r>
              <a:rPr lang="fr-FR" dirty="0" err="1"/>
              <a:t>Endo</a:t>
            </a:r>
            <a:r>
              <a:rPr lang="fr-FR" dirty="0"/>
              <a:t> has a </a:t>
            </a:r>
            <a:r>
              <a:rPr lang="fr-FR" dirty="0" err="1"/>
              <a:t>lower</a:t>
            </a:r>
            <a:r>
              <a:rPr lang="fr-FR" dirty="0"/>
              <a:t> </a:t>
            </a:r>
            <a:r>
              <a:rPr lang="fr-FR" dirty="0" err="1"/>
              <a:t>co</a:t>
            </a:r>
            <a:r>
              <a:rPr lang="fr-FR" dirty="0"/>
              <a:t> </a:t>
            </a:r>
            <a:r>
              <a:rPr lang="fr-FR" dirty="0" err="1"/>
              <a:t>morbidity</a:t>
            </a:r>
            <a:r>
              <a:rPr lang="fr-FR" dirty="0"/>
              <a:t> rates</a:t>
            </a:r>
          </a:p>
          <a:p>
            <a:r>
              <a:rPr lang="fr-FR" dirty="0" err="1"/>
              <a:t>However</a:t>
            </a:r>
            <a:r>
              <a:rPr lang="fr-FR" dirty="0"/>
              <a:t> </a:t>
            </a:r>
            <a:r>
              <a:rPr lang="fr-FR" dirty="0" err="1"/>
              <a:t>assessment</a:t>
            </a:r>
            <a:r>
              <a:rPr lang="fr-FR" dirty="0"/>
              <a:t> </a:t>
            </a:r>
            <a:r>
              <a:rPr lang="fr-FR" dirty="0" err="1"/>
              <a:t>was</a:t>
            </a:r>
            <a:r>
              <a:rPr lang="fr-FR" dirty="0"/>
              <a:t> </a:t>
            </a:r>
            <a:r>
              <a:rPr lang="fr-FR" dirty="0" err="1"/>
              <a:t>based</a:t>
            </a:r>
            <a:r>
              <a:rPr lang="fr-FR" dirty="0"/>
              <a:t> on TASC and TASC mix the CTO (</a:t>
            </a:r>
            <a:r>
              <a:rPr lang="fr-FR" dirty="0" err="1"/>
              <a:t>most</a:t>
            </a:r>
            <a:r>
              <a:rPr lang="fr-FR" dirty="0"/>
              <a:t> </a:t>
            </a:r>
            <a:r>
              <a:rPr lang="fr-FR" dirty="0" err="1"/>
              <a:t>challenging</a:t>
            </a:r>
            <a:r>
              <a:rPr lang="fr-FR" dirty="0"/>
              <a:t> </a:t>
            </a:r>
            <a:r>
              <a:rPr lang="fr-FR" dirty="0" err="1"/>
              <a:t>lesions</a:t>
            </a:r>
            <a:r>
              <a:rPr lang="fr-FR" dirty="0"/>
              <a:t>) </a:t>
            </a:r>
            <a:r>
              <a:rPr lang="fr-FR" dirty="0" err="1"/>
              <a:t>with</a:t>
            </a:r>
            <a:r>
              <a:rPr lang="fr-FR" dirty="0"/>
              <a:t> </a:t>
            </a:r>
            <a:r>
              <a:rPr lang="fr-FR" dirty="0" err="1"/>
              <a:t>stenosis</a:t>
            </a:r>
            <a:endParaRPr lang="fr-FR" dirty="0"/>
          </a:p>
          <a:p>
            <a:r>
              <a:rPr lang="fr-FR" dirty="0"/>
              <a:t>CTO good </a:t>
            </a:r>
            <a:r>
              <a:rPr lang="fr-FR" dirty="0" err="1"/>
              <a:t>tk</a:t>
            </a:r>
            <a:r>
              <a:rPr lang="fr-FR" dirty="0"/>
              <a:t> </a:t>
            </a:r>
            <a:r>
              <a:rPr lang="fr-FR" dirty="0" err="1"/>
              <a:t>success</a:t>
            </a:r>
            <a:endParaRPr lang="fr-FR" dirty="0"/>
          </a:p>
          <a:p>
            <a:r>
              <a:rPr lang="fr-FR" dirty="0"/>
              <a:t>CTO </a:t>
            </a:r>
            <a:r>
              <a:rPr lang="fr-FR" dirty="0" err="1"/>
              <a:t>with</a:t>
            </a:r>
            <a:r>
              <a:rPr lang="fr-FR" dirty="0"/>
              <a:t> </a:t>
            </a:r>
            <a:r>
              <a:rPr lang="fr-FR" dirty="0" err="1"/>
              <a:t>covered</a:t>
            </a:r>
            <a:r>
              <a:rPr lang="fr-FR" dirty="0"/>
              <a:t> </a:t>
            </a:r>
            <a:r>
              <a:rPr lang="fr-FR" dirty="0" err="1"/>
              <a:t>stent</a:t>
            </a:r>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7BAEA9E3-2EC7-4BB6-B0E2-3F9B1DFDDA72}" type="slidenum">
              <a:rPr lang="fr-FR" smtClean="0"/>
              <a:t>31</a:t>
            </a:fld>
            <a:endParaRPr lang="fr-FR"/>
          </a:p>
        </p:txBody>
      </p:sp>
    </p:spTree>
    <p:extLst>
      <p:ext uri="{BB962C8B-B14F-4D97-AF65-F5344CB8AC3E}">
        <p14:creationId xmlns:p14="http://schemas.microsoft.com/office/powerpoint/2010/main" val="1384551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r>
              <a:rPr lang="en-US" sz="1200" b="0" i="0" kern="1200">
                <a:solidFill>
                  <a:schemeClr val="tx1"/>
                </a:solidFill>
                <a:effectLst/>
                <a:latin typeface="+mn-lt"/>
                <a:ea typeface="+mn-ea"/>
                <a:cs typeface="+mn-cs"/>
              </a:rPr>
              <a:t>This graph is a little complex, so I'll walk you through it. This looks at the quality of life change over time adjusted for the baseline quality of life. So here in the bottom you can see the 30 day, 12 months and 24 months data.</a:t>
            </a:r>
          </a:p>
          <a:p>
            <a:pPr latinLnBrk="0"/>
            <a:r>
              <a:rPr lang="en-US" sz="1200" b="0" i="0" kern="1200">
                <a:solidFill>
                  <a:schemeClr val="tx1"/>
                </a:solidFill>
                <a:effectLst/>
                <a:latin typeface="+mn-lt"/>
                <a:ea typeface="+mn-ea"/>
                <a:cs typeface="+mn-cs"/>
              </a:rPr>
              <a:t>For each quartile of patients based on their baseline quality of life. So quartile one had the worst baseline quality of life, while quartile 4 had the best baseline quality of life. And what this is showing is that the quality of life improvements Were more profound in patients with the worst baseline. So those patients with the worst baseline quality of life had the greatest improvement, whereas those that started out already doing pretty good didn't really show a significant improvement here. And this is just because this isn't a ceiling effect In the data.</a:t>
            </a:r>
          </a:p>
          <a:p>
            <a:pPr latinLnBrk="0"/>
            <a:r>
              <a:rPr lang="en-US" sz="1200" b="0" i="0" kern="1200">
                <a:solidFill>
                  <a:schemeClr val="tx1"/>
                </a:solidFill>
                <a:effectLst/>
                <a:latin typeface="+mn-lt"/>
                <a:ea typeface="+mn-ea"/>
                <a:cs typeface="+mn-cs"/>
              </a:rPr>
              <a:t> And you can see also with these little heat maps across the top that the disease severity in these patients, not surprisingly those with the worst baseline quality of life tended to be Rutherford five and six patients with critical limb ischemia. Whereas those with the best quality of life at baseline tended to be </a:t>
            </a:r>
            <a:r>
              <a:rPr lang="en-US" sz="1200" b="0" i="0" kern="1200" err="1">
                <a:solidFill>
                  <a:schemeClr val="tx1"/>
                </a:solidFill>
                <a:effectLst/>
                <a:latin typeface="+mn-lt"/>
                <a:ea typeface="+mn-ea"/>
                <a:cs typeface="+mn-cs"/>
              </a:rPr>
              <a:t>claudicant</a:t>
            </a:r>
            <a:r>
              <a:rPr lang="en-US" sz="1200" b="0" i="0" kern="1200">
                <a:solidFill>
                  <a:schemeClr val="tx1"/>
                </a:solidFill>
                <a:effectLst/>
                <a:latin typeface="+mn-lt"/>
                <a:ea typeface="+mn-ea"/>
                <a:cs typeface="+mn-cs"/>
              </a:rPr>
              <a:t> patients here. And the reason this is important is because we've seen recently, if you've heard of the SWEDEPAD study, some studies showing no benefit in terms of quality of life for DCB.</a:t>
            </a:r>
          </a:p>
          <a:p>
            <a:pPr latinLnBrk="0"/>
            <a:r>
              <a:rPr lang="en-US" sz="1200" b="0" i="0" kern="1200">
                <a:solidFill>
                  <a:schemeClr val="tx1"/>
                </a:solidFill>
                <a:effectLst/>
                <a:latin typeface="+mn-lt"/>
                <a:ea typeface="+mn-ea"/>
                <a:cs typeface="+mn-cs"/>
              </a:rPr>
              <a:t>Yet they enrolled primarily </a:t>
            </a:r>
            <a:r>
              <a:rPr lang="en-US" sz="1200" b="0" i="0" kern="1200" err="1">
                <a:solidFill>
                  <a:schemeClr val="tx1"/>
                </a:solidFill>
                <a:effectLst/>
                <a:latin typeface="+mn-lt"/>
                <a:ea typeface="+mn-ea"/>
                <a:cs typeface="+mn-cs"/>
              </a:rPr>
              <a:t>claudicants</a:t>
            </a:r>
            <a:r>
              <a:rPr lang="en-US" sz="1200" b="0" i="0" kern="1200">
                <a:solidFill>
                  <a:schemeClr val="tx1"/>
                </a:solidFill>
                <a:effectLst/>
                <a:latin typeface="+mn-lt"/>
                <a:ea typeface="+mn-ea"/>
                <a:cs typeface="+mn-cs"/>
              </a:rPr>
              <a:t> in their cohort. So the point of this slide is to show that the improvement in quality of life is dependent on the disease severity and how sick your patients are at baseline.</a:t>
            </a:r>
          </a:p>
          <a:p>
            <a:pPr latinLnBrk="0"/>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144DD-0FF9-46BA-8E8D-C8412D77507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0846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8F148EB-E4BD-5C48-8733-93E7DB1912A8}" type="slidenum">
              <a:rPr lang="fr-FR" smtClean="0"/>
              <a:t>41</a:t>
            </a:fld>
            <a:endParaRPr lang="fr-FR"/>
          </a:p>
        </p:txBody>
      </p:sp>
    </p:spTree>
    <p:extLst>
      <p:ext uri="{BB962C8B-B14F-4D97-AF65-F5344CB8AC3E}">
        <p14:creationId xmlns:p14="http://schemas.microsoft.com/office/powerpoint/2010/main" val="615690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Amputation free </a:t>
            </a:r>
            <a:r>
              <a:rPr lang="fr-FR" sz="1200" kern="1200" dirty="0" err="1">
                <a:solidFill>
                  <a:schemeClr val="tx1"/>
                </a:solidFill>
                <a:effectLst/>
                <a:latin typeface="+mn-lt"/>
                <a:ea typeface="+mn-ea"/>
                <a:cs typeface="+mn-cs"/>
              </a:rPr>
              <a:t>survival</a:t>
            </a:r>
            <a:r>
              <a:rPr lang="fr-FR" sz="1200" kern="1200" dirty="0">
                <a:solidFill>
                  <a:schemeClr val="tx1"/>
                </a:solidFill>
                <a:effectLst/>
                <a:latin typeface="+mn-lt"/>
                <a:ea typeface="+mn-ea"/>
                <a:cs typeface="+mn-cs"/>
              </a:rPr>
              <a:t> (AFS) Kaplan-Meier plot and </a:t>
            </a:r>
            <a:r>
              <a:rPr lang="fr-FR" sz="1200" kern="1200" dirty="0" err="1">
                <a:solidFill>
                  <a:schemeClr val="tx1"/>
                </a:solidFill>
                <a:effectLst/>
                <a:latin typeface="+mn-lt"/>
                <a:ea typeface="+mn-ea"/>
                <a:cs typeface="+mn-cs"/>
              </a:rPr>
              <a:t>hazard</a:t>
            </a:r>
            <a:r>
              <a:rPr lang="fr-FR" sz="1200" kern="1200" dirty="0">
                <a:solidFill>
                  <a:schemeClr val="tx1"/>
                </a:solidFill>
                <a:effectLst/>
                <a:latin typeface="+mn-lt"/>
                <a:ea typeface="+mn-ea"/>
                <a:cs typeface="+mn-cs"/>
              </a:rPr>
              <a:t> ratio over time </a:t>
            </a:r>
            <a:r>
              <a:rPr lang="fr-FR" sz="1200" kern="1200" dirty="0" err="1">
                <a:solidFill>
                  <a:schemeClr val="tx1"/>
                </a:solidFill>
                <a:effectLst/>
                <a:latin typeface="+mn-lt"/>
                <a:ea typeface="+mn-ea"/>
                <a:cs typeface="+mn-cs"/>
              </a:rPr>
              <a:t>fitted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assuming</a:t>
            </a:r>
            <a:r>
              <a:rPr lang="fr-FR" sz="1200" kern="1200" dirty="0">
                <a:solidFill>
                  <a:schemeClr val="tx1"/>
                </a:solidFill>
                <a:effectLst/>
                <a:latin typeface="+mn-lt"/>
                <a:ea typeface="+mn-ea"/>
                <a:cs typeface="+mn-cs"/>
              </a:rPr>
              <a:t> non-</a:t>
            </a:r>
            <a:r>
              <a:rPr lang="fr-FR" sz="1200" kern="1200" dirty="0" err="1">
                <a:solidFill>
                  <a:schemeClr val="tx1"/>
                </a:solidFill>
                <a:effectLst/>
                <a:latin typeface="+mn-lt"/>
                <a:ea typeface="+mn-ea"/>
                <a:cs typeface="+mn-cs"/>
              </a:rPr>
              <a:t>proportional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hazards</a:t>
            </a:r>
            <a:r>
              <a:rPr lang="fr-FR" sz="1200" kern="1200" dirty="0">
                <a:solidFill>
                  <a:schemeClr val="tx1"/>
                </a:solidFill>
                <a:effectLst/>
                <a:latin typeface="+mn-lt"/>
                <a:ea typeface="+mn-ea"/>
                <a:cs typeface="+mn-cs"/>
              </a:rPr>
              <a:t> (intention-to-</a:t>
            </a:r>
            <a:r>
              <a:rPr lang="fr-FR" sz="1200" kern="1200" dirty="0" err="1">
                <a:solidFill>
                  <a:schemeClr val="tx1"/>
                </a:solidFill>
                <a:effectLst/>
                <a:latin typeface="+mn-lt"/>
                <a:ea typeface="+mn-ea"/>
                <a:cs typeface="+mn-cs"/>
              </a:rPr>
              <a:t>treat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analysis</a:t>
            </a:r>
            <a:r>
              <a:rPr lang="fr-FR" sz="1200" kern="1200" dirty="0">
                <a:solidFill>
                  <a:schemeClr val="tx1"/>
                </a:solidFill>
                <a:effectLst/>
                <a:latin typeface="+mn-lt"/>
                <a:ea typeface="+mn-ea"/>
                <a:cs typeface="+mn-cs"/>
              </a:rPr>
              <a:t>). CI=confidence </a:t>
            </a:r>
            <a:r>
              <a:rPr lang="fr-FR" sz="1200" kern="1200" dirty="0" err="1">
                <a:solidFill>
                  <a:schemeClr val="tx1"/>
                </a:solidFill>
                <a:effectLst/>
                <a:latin typeface="+mn-lt"/>
                <a:ea typeface="+mn-ea"/>
                <a:cs typeface="+mn-cs"/>
              </a:rPr>
              <a:t>interval</a:t>
            </a:r>
            <a:r>
              <a:rPr lang="fr-FR" sz="1200" kern="1200" dirty="0">
                <a:solidFill>
                  <a:schemeClr val="tx1"/>
                </a:solidFill>
                <a:effectLst/>
                <a:latin typeface="+mn-lt"/>
                <a:ea typeface="+mn-ea"/>
                <a:cs typeface="+mn-cs"/>
              </a:rPr>
              <a:t> </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7BAEA9E3-2EC7-4BB6-B0E2-3F9B1DFDDA72}" type="slidenum">
              <a:rPr lang="fr-FR" smtClean="0"/>
              <a:t>43</a:t>
            </a:fld>
            <a:endParaRPr lang="fr-FR"/>
          </a:p>
        </p:txBody>
      </p:sp>
    </p:spTree>
    <p:extLst>
      <p:ext uri="{BB962C8B-B14F-4D97-AF65-F5344CB8AC3E}">
        <p14:creationId xmlns:p14="http://schemas.microsoft.com/office/powerpoint/2010/main" val="2600691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378F98-4ABD-7CBF-625E-7F5F184FE31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5F8B1E0-5702-1E83-E73A-5C19F503BB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3940BAF-E5FA-633E-CDE7-91F166F8740C}"/>
              </a:ext>
            </a:extLst>
          </p:cNvPr>
          <p:cNvSpPr>
            <a:spLocks noGrp="1"/>
          </p:cNvSpPr>
          <p:nvPr>
            <p:ph type="dt" sz="half" idx="10"/>
          </p:nvPr>
        </p:nvSpPr>
        <p:spPr/>
        <p:txBody>
          <a:bodyPr/>
          <a:lstStyle/>
          <a:p>
            <a:fld id="{FBE473B7-309F-DE4B-B0A8-E534D0EC1006}" type="datetimeFigureOut">
              <a:rPr lang="fr-FR" smtClean="0"/>
              <a:t>10/10/2026</a:t>
            </a:fld>
            <a:endParaRPr lang="fr-FR"/>
          </a:p>
        </p:txBody>
      </p:sp>
      <p:sp>
        <p:nvSpPr>
          <p:cNvPr id="5" name="Espace réservé du pied de page 4">
            <a:extLst>
              <a:ext uri="{FF2B5EF4-FFF2-40B4-BE49-F238E27FC236}">
                <a16:creationId xmlns:a16="http://schemas.microsoft.com/office/drawing/2014/main" id="{1851CEED-CC21-0C47-8453-A0394A6BC6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189632E-1852-158F-2315-273C8452D043}"/>
              </a:ext>
            </a:extLst>
          </p:cNvPr>
          <p:cNvSpPr>
            <a:spLocks noGrp="1"/>
          </p:cNvSpPr>
          <p:nvPr>
            <p:ph type="sldNum" sz="quarter" idx="12"/>
          </p:nvPr>
        </p:nvSpPr>
        <p:spPr/>
        <p:txBody>
          <a:bodyPr/>
          <a:lstStyle/>
          <a:p>
            <a:fld id="{7C7A77D1-F15C-404A-A889-8B36CC938182}" type="slidenum">
              <a:rPr lang="fr-FR" smtClean="0"/>
              <a:t>‹N°›</a:t>
            </a:fld>
            <a:endParaRPr lang="fr-FR"/>
          </a:p>
        </p:txBody>
      </p:sp>
    </p:spTree>
    <p:extLst>
      <p:ext uri="{BB962C8B-B14F-4D97-AF65-F5344CB8AC3E}">
        <p14:creationId xmlns:p14="http://schemas.microsoft.com/office/powerpoint/2010/main" val="49708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043B04-F32C-141F-D8BF-C2DC9A7299D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F0D9C0E-8643-E815-6D6F-1945B9A3E1A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10FAA54-772B-2BD0-AE20-65AA80FBC573}"/>
              </a:ext>
            </a:extLst>
          </p:cNvPr>
          <p:cNvSpPr>
            <a:spLocks noGrp="1"/>
          </p:cNvSpPr>
          <p:nvPr>
            <p:ph type="dt" sz="half" idx="10"/>
          </p:nvPr>
        </p:nvSpPr>
        <p:spPr/>
        <p:txBody>
          <a:bodyPr/>
          <a:lstStyle/>
          <a:p>
            <a:fld id="{FBE473B7-309F-DE4B-B0A8-E534D0EC1006}" type="datetimeFigureOut">
              <a:rPr lang="fr-FR" smtClean="0"/>
              <a:t>10/10/2026</a:t>
            </a:fld>
            <a:endParaRPr lang="fr-FR"/>
          </a:p>
        </p:txBody>
      </p:sp>
      <p:sp>
        <p:nvSpPr>
          <p:cNvPr id="5" name="Espace réservé du pied de page 4">
            <a:extLst>
              <a:ext uri="{FF2B5EF4-FFF2-40B4-BE49-F238E27FC236}">
                <a16:creationId xmlns:a16="http://schemas.microsoft.com/office/drawing/2014/main" id="{0CA86304-F194-96FD-4834-B0BEDCBD25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60DE8BE-2347-D408-13EC-3DAADF3C8534}"/>
              </a:ext>
            </a:extLst>
          </p:cNvPr>
          <p:cNvSpPr>
            <a:spLocks noGrp="1"/>
          </p:cNvSpPr>
          <p:nvPr>
            <p:ph type="sldNum" sz="quarter" idx="12"/>
          </p:nvPr>
        </p:nvSpPr>
        <p:spPr/>
        <p:txBody>
          <a:bodyPr/>
          <a:lstStyle/>
          <a:p>
            <a:fld id="{7C7A77D1-F15C-404A-A889-8B36CC938182}" type="slidenum">
              <a:rPr lang="fr-FR" smtClean="0"/>
              <a:t>‹N°›</a:t>
            </a:fld>
            <a:endParaRPr lang="fr-FR"/>
          </a:p>
        </p:txBody>
      </p:sp>
    </p:spTree>
    <p:extLst>
      <p:ext uri="{BB962C8B-B14F-4D97-AF65-F5344CB8AC3E}">
        <p14:creationId xmlns:p14="http://schemas.microsoft.com/office/powerpoint/2010/main" val="1434582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D684F9-AA81-9C67-4749-744878944AA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4367DAB-E3C7-B319-9248-83A4AC55B9D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F587D0C-F415-A1F7-2696-09C386CE7668}"/>
              </a:ext>
            </a:extLst>
          </p:cNvPr>
          <p:cNvSpPr>
            <a:spLocks noGrp="1"/>
          </p:cNvSpPr>
          <p:nvPr>
            <p:ph type="dt" sz="half" idx="10"/>
          </p:nvPr>
        </p:nvSpPr>
        <p:spPr/>
        <p:txBody>
          <a:bodyPr/>
          <a:lstStyle/>
          <a:p>
            <a:fld id="{FBE473B7-309F-DE4B-B0A8-E534D0EC1006}" type="datetimeFigureOut">
              <a:rPr lang="fr-FR" smtClean="0"/>
              <a:t>10/10/2026</a:t>
            </a:fld>
            <a:endParaRPr lang="fr-FR"/>
          </a:p>
        </p:txBody>
      </p:sp>
      <p:sp>
        <p:nvSpPr>
          <p:cNvPr id="5" name="Espace réservé du pied de page 4">
            <a:extLst>
              <a:ext uri="{FF2B5EF4-FFF2-40B4-BE49-F238E27FC236}">
                <a16:creationId xmlns:a16="http://schemas.microsoft.com/office/drawing/2014/main" id="{3DFC275A-CD8D-0C4A-13A9-07D32772977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373273F-687A-FAEF-FEA0-F7668331BAE2}"/>
              </a:ext>
            </a:extLst>
          </p:cNvPr>
          <p:cNvSpPr>
            <a:spLocks noGrp="1"/>
          </p:cNvSpPr>
          <p:nvPr>
            <p:ph type="sldNum" sz="quarter" idx="12"/>
          </p:nvPr>
        </p:nvSpPr>
        <p:spPr/>
        <p:txBody>
          <a:bodyPr/>
          <a:lstStyle/>
          <a:p>
            <a:fld id="{7C7A77D1-F15C-404A-A889-8B36CC938182}" type="slidenum">
              <a:rPr lang="fr-FR" smtClean="0"/>
              <a:t>‹N°›</a:t>
            </a:fld>
            <a:endParaRPr lang="fr-FR"/>
          </a:p>
        </p:txBody>
      </p:sp>
    </p:spTree>
    <p:extLst>
      <p:ext uri="{BB962C8B-B14F-4D97-AF65-F5344CB8AC3E}">
        <p14:creationId xmlns:p14="http://schemas.microsoft.com/office/powerpoint/2010/main" val="3707670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795776-60A2-AB11-F6D0-E0E57F223E7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14D4B7-32E3-3C6E-411F-D11C906522C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D87EC87-CA00-BD60-89DE-56CE52C2E09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983BFF6-1567-7859-75F2-D4B5770DAE18}"/>
              </a:ext>
            </a:extLst>
          </p:cNvPr>
          <p:cNvSpPr>
            <a:spLocks noGrp="1"/>
          </p:cNvSpPr>
          <p:nvPr>
            <p:ph type="dt" sz="half" idx="10"/>
          </p:nvPr>
        </p:nvSpPr>
        <p:spPr/>
        <p:txBody>
          <a:bodyPr/>
          <a:lstStyle/>
          <a:p>
            <a:fld id="{FBE473B7-309F-DE4B-B0A8-E534D0EC1006}" type="datetimeFigureOut">
              <a:rPr lang="fr-FR" smtClean="0"/>
              <a:t>10/10/2026</a:t>
            </a:fld>
            <a:endParaRPr lang="fr-FR"/>
          </a:p>
        </p:txBody>
      </p:sp>
      <p:sp>
        <p:nvSpPr>
          <p:cNvPr id="6" name="Espace réservé du pied de page 5">
            <a:extLst>
              <a:ext uri="{FF2B5EF4-FFF2-40B4-BE49-F238E27FC236}">
                <a16:creationId xmlns:a16="http://schemas.microsoft.com/office/drawing/2014/main" id="{BB70C0BE-3E71-07AE-D368-AA4F27FD93E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49B5488-88FD-2214-B214-B5648533EF92}"/>
              </a:ext>
            </a:extLst>
          </p:cNvPr>
          <p:cNvSpPr>
            <a:spLocks noGrp="1"/>
          </p:cNvSpPr>
          <p:nvPr>
            <p:ph type="sldNum" sz="quarter" idx="12"/>
          </p:nvPr>
        </p:nvSpPr>
        <p:spPr/>
        <p:txBody>
          <a:bodyPr/>
          <a:lstStyle/>
          <a:p>
            <a:fld id="{7C7A77D1-F15C-404A-A889-8B36CC938182}" type="slidenum">
              <a:rPr lang="fr-FR" smtClean="0"/>
              <a:t>‹N°›</a:t>
            </a:fld>
            <a:endParaRPr lang="fr-FR"/>
          </a:p>
        </p:txBody>
      </p:sp>
    </p:spTree>
    <p:extLst>
      <p:ext uri="{BB962C8B-B14F-4D97-AF65-F5344CB8AC3E}">
        <p14:creationId xmlns:p14="http://schemas.microsoft.com/office/powerpoint/2010/main" val="417222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4CDCF7-996E-F5CE-DB4B-AD88F59F660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482BC19-534B-D226-7E0B-C141F28B15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C072695-D034-345F-6EDB-8168D4F1BAB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7F997C1-0186-4C14-9CFF-BA51911548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3FBBFE9-24CF-8C7A-C1C5-299C2E07D7C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E6233D9-4276-F992-F910-E42B2B3A297D}"/>
              </a:ext>
            </a:extLst>
          </p:cNvPr>
          <p:cNvSpPr>
            <a:spLocks noGrp="1"/>
          </p:cNvSpPr>
          <p:nvPr>
            <p:ph type="dt" sz="half" idx="10"/>
          </p:nvPr>
        </p:nvSpPr>
        <p:spPr/>
        <p:txBody>
          <a:bodyPr/>
          <a:lstStyle/>
          <a:p>
            <a:fld id="{FBE473B7-309F-DE4B-B0A8-E534D0EC1006}" type="datetimeFigureOut">
              <a:rPr lang="fr-FR" smtClean="0"/>
              <a:t>10/10/2026</a:t>
            </a:fld>
            <a:endParaRPr lang="fr-FR"/>
          </a:p>
        </p:txBody>
      </p:sp>
      <p:sp>
        <p:nvSpPr>
          <p:cNvPr id="8" name="Espace réservé du pied de page 7">
            <a:extLst>
              <a:ext uri="{FF2B5EF4-FFF2-40B4-BE49-F238E27FC236}">
                <a16:creationId xmlns:a16="http://schemas.microsoft.com/office/drawing/2014/main" id="{5A95BF9F-7C37-AC29-8A86-3B26522FF1A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C1CB39A-0BA6-6A61-14F5-3111EE5654CD}"/>
              </a:ext>
            </a:extLst>
          </p:cNvPr>
          <p:cNvSpPr>
            <a:spLocks noGrp="1"/>
          </p:cNvSpPr>
          <p:nvPr>
            <p:ph type="sldNum" sz="quarter" idx="12"/>
          </p:nvPr>
        </p:nvSpPr>
        <p:spPr/>
        <p:txBody>
          <a:bodyPr/>
          <a:lstStyle/>
          <a:p>
            <a:fld id="{7C7A77D1-F15C-404A-A889-8B36CC938182}" type="slidenum">
              <a:rPr lang="fr-FR" smtClean="0"/>
              <a:t>‹N°›</a:t>
            </a:fld>
            <a:endParaRPr lang="fr-FR"/>
          </a:p>
        </p:txBody>
      </p:sp>
    </p:spTree>
    <p:extLst>
      <p:ext uri="{BB962C8B-B14F-4D97-AF65-F5344CB8AC3E}">
        <p14:creationId xmlns:p14="http://schemas.microsoft.com/office/powerpoint/2010/main" val="524423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8F1213-88A6-68E6-1035-4A62EC84687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CABF06C-8128-F171-753A-CD19521817EC}"/>
              </a:ext>
            </a:extLst>
          </p:cNvPr>
          <p:cNvSpPr>
            <a:spLocks noGrp="1"/>
          </p:cNvSpPr>
          <p:nvPr>
            <p:ph type="dt" sz="half" idx="10"/>
          </p:nvPr>
        </p:nvSpPr>
        <p:spPr/>
        <p:txBody>
          <a:bodyPr/>
          <a:lstStyle/>
          <a:p>
            <a:fld id="{FBE473B7-309F-DE4B-B0A8-E534D0EC1006}" type="datetimeFigureOut">
              <a:rPr lang="fr-FR" smtClean="0"/>
              <a:t>10/10/2026</a:t>
            </a:fld>
            <a:endParaRPr lang="fr-FR"/>
          </a:p>
        </p:txBody>
      </p:sp>
      <p:sp>
        <p:nvSpPr>
          <p:cNvPr id="4" name="Espace réservé du pied de page 3">
            <a:extLst>
              <a:ext uri="{FF2B5EF4-FFF2-40B4-BE49-F238E27FC236}">
                <a16:creationId xmlns:a16="http://schemas.microsoft.com/office/drawing/2014/main" id="{3342E5E0-5060-96F7-B80D-9D333D06EDC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E9FE27A-394D-3742-A3BF-10494F8085D7}"/>
              </a:ext>
            </a:extLst>
          </p:cNvPr>
          <p:cNvSpPr>
            <a:spLocks noGrp="1"/>
          </p:cNvSpPr>
          <p:nvPr>
            <p:ph type="sldNum" sz="quarter" idx="12"/>
          </p:nvPr>
        </p:nvSpPr>
        <p:spPr/>
        <p:txBody>
          <a:bodyPr/>
          <a:lstStyle/>
          <a:p>
            <a:fld id="{7C7A77D1-F15C-404A-A889-8B36CC938182}" type="slidenum">
              <a:rPr lang="fr-FR" smtClean="0"/>
              <a:t>‹N°›</a:t>
            </a:fld>
            <a:endParaRPr lang="fr-FR"/>
          </a:p>
        </p:txBody>
      </p:sp>
    </p:spTree>
    <p:extLst>
      <p:ext uri="{BB962C8B-B14F-4D97-AF65-F5344CB8AC3E}">
        <p14:creationId xmlns:p14="http://schemas.microsoft.com/office/powerpoint/2010/main" val="810142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D92D12A-55CE-264C-16D1-70F3D10BBC90}"/>
              </a:ext>
            </a:extLst>
          </p:cNvPr>
          <p:cNvSpPr>
            <a:spLocks noGrp="1"/>
          </p:cNvSpPr>
          <p:nvPr>
            <p:ph type="dt" sz="half" idx="10"/>
          </p:nvPr>
        </p:nvSpPr>
        <p:spPr/>
        <p:txBody>
          <a:bodyPr/>
          <a:lstStyle/>
          <a:p>
            <a:fld id="{FBE473B7-309F-DE4B-B0A8-E534D0EC1006}" type="datetimeFigureOut">
              <a:rPr lang="fr-FR" smtClean="0"/>
              <a:t>10/10/2026</a:t>
            </a:fld>
            <a:endParaRPr lang="fr-FR"/>
          </a:p>
        </p:txBody>
      </p:sp>
      <p:sp>
        <p:nvSpPr>
          <p:cNvPr id="3" name="Espace réservé du pied de page 2">
            <a:extLst>
              <a:ext uri="{FF2B5EF4-FFF2-40B4-BE49-F238E27FC236}">
                <a16:creationId xmlns:a16="http://schemas.microsoft.com/office/drawing/2014/main" id="{235FC0A8-E2E1-7E6C-32C8-FDCC678C349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6E47D44-FAE1-955B-5596-58FC92AC777D}"/>
              </a:ext>
            </a:extLst>
          </p:cNvPr>
          <p:cNvSpPr>
            <a:spLocks noGrp="1"/>
          </p:cNvSpPr>
          <p:nvPr>
            <p:ph type="sldNum" sz="quarter" idx="12"/>
          </p:nvPr>
        </p:nvSpPr>
        <p:spPr/>
        <p:txBody>
          <a:bodyPr/>
          <a:lstStyle/>
          <a:p>
            <a:fld id="{7C7A77D1-F15C-404A-A889-8B36CC938182}" type="slidenum">
              <a:rPr lang="fr-FR" smtClean="0"/>
              <a:t>‹N°›</a:t>
            </a:fld>
            <a:endParaRPr lang="fr-FR"/>
          </a:p>
        </p:txBody>
      </p:sp>
    </p:spTree>
    <p:extLst>
      <p:ext uri="{BB962C8B-B14F-4D97-AF65-F5344CB8AC3E}">
        <p14:creationId xmlns:p14="http://schemas.microsoft.com/office/powerpoint/2010/main" val="1499665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F4D11C-2E13-8469-FFF2-976CF43B4DA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22412F7-A45C-58D7-757B-3BC12081D9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AAAF359-A78A-E5F6-A6B9-1F1E334C24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16B8D7C-D086-73BB-0230-652C4B8E4621}"/>
              </a:ext>
            </a:extLst>
          </p:cNvPr>
          <p:cNvSpPr>
            <a:spLocks noGrp="1"/>
          </p:cNvSpPr>
          <p:nvPr>
            <p:ph type="dt" sz="half" idx="10"/>
          </p:nvPr>
        </p:nvSpPr>
        <p:spPr/>
        <p:txBody>
          <a:bodyPr/>
          <a:lstStyle/>
          <a:p>
            <a:fld id="{FBE473B7-309F-DE4B-B0A8-E534D0EC1006}" type="datetimeFigureOut">
              <a:rPr lang="fr-FR" smtClean="0"/>
              <a:t>10/10/2026</a:t>
            </a:fld>
            <a:endParaRPr lang="fr-FR"/>
          </a:p>
        </p:txBody>
      </p:sp>
      <p:sp>
        <p:nvSpPr>
          <p:cNvPr id="6" name="Espace réservé du pied de page 5">
            <a:extLst>
              <a:ext uri="{FF2B5EF4-FFF2-40B4-BE49-F238E27FC236}">
                <a16:creationId xmlns:a16="http://schemas.microsoft.com/office/drawing/2014/main" id="{0E457C27-979B-F397-DD20-0503246D3E9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29ADF69-0709-D96D-F40E-F34F3009FBD9}"/>
              </a:ext>
            </a:extLst>
          </p:cNvPr>
          <p:cNvSpPr>
            <a:spLocks noGrp="1"/>
          </p:cNvSpPr>
          <p:nvPr>
            <p:ph type="sldNum" sz="quarter" idx="12"/>
          </p:nvPr>
        </p:nvSpPr>
        <p:spPr/>
        <p:txBody>
          <a:bodyPr/>
          <a:lstStyle/>
          <a:p>
            <a:fld id="{7C7A77D1-F15C-404A-A889-8B36CC938182}" type="slidenum">
              <a:rPr lang="fr-FR" smtClean="0"/>
              <a:t>‹N°›</a:t>
            </a:fld>
            <a:endParaRPr lang="fr-FR"/>
          </a:p>
        </p:txBody>
      </p:sp>
    </p:spTree>
    <p:extLst>
      <p:ext uri="{BB962C8B-B14F-4D97-AF65-F5344CB8AC3E}">
        <p14:creationId xmlns:p14="http://schemas.microsoft.com/office/powerpoint/2010/main" val="2234213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195B37-E0D8-448F-82B1-90E9C191030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49A8CFD-71E3-A9BC-4F3C-B86E9CB98F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2A8521F-E97F-B85E-1B6E-A3F08BBDEB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6EC59E-90EE-3D08-3C13-28987036CC30}"/>
              </a:ext>
            </a:extLst>
          </p:cNvPr>
          <p:cNvSpPr>
            <a:spLocks noGrp="1"/>
          </p:cNvSpPr>
          <p:nvPr>
            <p:ph type="dt" sz="half" idx="10"/>
          </p:nvPr>
        </p:nvSpPr>
        <p:spPr/>
        <p:txBody>
          <a:bodyPr/>
          <a:lstStyle/>
          <a:p>
            <a:fld id="{FBE473B7-309F-DE4B-B0A8-E534D0EC1006}" type="datetimeFigureOut">
              <a:rPr lang="fr-FR" smtClean="0"/>
              <a:t>10/10/2026</a:t>
            </a:fld>
            <a:endParaRPr lang="fr-FR"/>
          </a:p>
        </p:txBody>
      </p:sp>
      <p:sp>
        <p:nvSpPr>
          <p:cNvPr id="6" name="Espace réservé du pied de page 5">
            <a:extLst>
              <a:ext uri="{FF2B5EF4-FFF2-40B4-BE49-F238E27FC236}">
                <a16:creationId xmlns:a16="http://schemas.microsoft.com/office/drawing/2014/main" id="{2D5E706E-38E1-36C1-E0A2-D641569947A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63CCEF1-61E6-4159-1ABB-2D881DDCDCE7}"/>
              </a:ext>
            </a:extLst>
          </p:cNvPr>
          <p:cNvSpPr>
            <a:spLocks noGrp="1"/>
          </p:cNvSpPr>
          <p:nvPr>
            <p:ph type="sldNum" sz="quarter" idx="12"/>
          </p:nvPr>
        </p:nvSpPr>
        <p:spPr/>
        <p:txBody>
          <a:bodyPr/>
          <a:lstStyle/>
          <a:p>
            <a:fld id="{7C7A77D1-F15C-404A-A889-8B36CC938182}" type="slidenum">
              <a:rPr lang="fr-FR" smtClean="0"/>
              <a:t>‹N°›</a:t>
            </a:fld>
            <a:endParaRPr lang="fr-FR"/>
          </a:p>
        </p:txBody>
      </p:sp>
    </p:spTree>
    <p:extLst>
      <p:ext uri="{BB962C8B-B14F-4D97-AF65-F5344CB8AC3E}">
        <p14:creationId xmlns:p14="http://schemas.microsoft.com/office/powerpoint/2010/main" val="83103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526FA5-5840-A4C6-C2A5-611985DAA28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73D311B-879E-9B43-67B6-5B87A18957E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1ADCA04-8229-19B5-0ADE-4DFB6F94F52A}"/>
              </a:ext>
            </a:extLst>
          </p:cNvPr>
          <p:cNvSpPr>
            <a:spLocks noGrp="1"/>
          </p:cNvSpPr>
          <p:nvPr>
            <p:ph type="dt" sz="half" idx="10"/>
          </p:nvPr>
        </p:nvSpPr>
        <p:spPr/>
        <p:txBody>
          <a:bodyPr/>
          <a:lstStyle/>
          <a:p>
            <a:fld id="{FBE473B7-309F-DE4B-B0A8-E534D0EC1006}" type="datetimeFigureOut">
              <a:rPr lang="fr-FR" smtClean="0"/>
              <a:t>10/10/2026</a:t>
            </a:fld>
            <a:endParaRPr lang="fr-FR"/>
          </a:p>
        </p:txBody>
      </p:sp>
      <p:sp>
        <p:nvSpPr>
          <p:cNvPr id="5" name="Espace réservé du pied de page 4">
            <a:extLst>
              <a:ext uri="{FF2B5EF4-FFF2-40B4-BE49-F238E27FC236}">
                <a16:creationId xmlns:a16="http://schemas.microsoft.com/office/drawing/2014/main" id="{B3B5A088-8583-9EDE-4702-A6E6B7B2B75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E849DD-60B4-6F94-4D57-8BBD142AD637}"/>
              </a:ext>
            </a:extLst>
          </p:cNvPr>
          <p:cNvSpPr>
            <a:spLocks noGrp="1"/>
          </p:cNvSpPr>
          <p:nvPr>
            <p:ph type="sldNum" sz="quarter" idx="12"/>
          </p:nvPr>
        </p:nvSpPr>
        <p:spPr/>
        <p:txBody>
          <a:bodyPr/>
          <a:lstStyle/>
          <a:p>
            <a:fld id="{7C7A77D1-F15C-404A-A889-8B36CC938182}" type="slidenum">
              <a:rPr lang="fr-FR" smtClean="0"/>
              <a:t>‹N°›</a:t>
            </a:fld>
            <a:endParaRPr lang="fr-FR"/>
          </a:p>
        </p:txBody>
      </p:sp>
    </p:spTree>
    <p:extLst>
      <p:ext uri="{BB962C8B-B14F-4D97-AF65-F5344CB8AC3E}">
        <p14:creationId xmlns:p14="http://schemas.microsoft.com/office/powerpoint/2010/main" val="1101893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CB99279-97ED-2517-D84A-2B095AC8A0E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FB1925D-7AC5-D31C-244A-5C95A29587B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BB42431-04DE-3C6B-7552-E98EE6F7E37E}"/>
              </a:ext>
            </a:extLst>
          </p:cNvPr>
          <p:cNvSpPr>
            <a:spLocks noGrp="1"/>
          </p:cNvSpPr>
          <p:nvPr>
            <p:ph type="dt" sz="half" idx="10"/>
          </p:nvPr>
        </p:nvSpPr>
        <p:spPr/>
        <p:txBody>
          <a:bodyPr/>
          <a:lstStyle/>
          <a:p>
            <a:fld id="{FBE473B7-309F-DE4B-B0A8-E534D0EC1006}" type="datetimeFigureOut">
              <a:rPr lang="fr-FR" smtClean="0"/>
              <a:t>10/10/2026</a:t>
            </a:fld>
            <a:endParaRPr lang="fr-FR"/>
          </a:p>
        </p:txBody>
      </p:sp>
      <p:sp>
        <p:nvSpPr>
          <p:cNvPr id="5" name="Espace réservé du pied de page 4">
            <a:extLst>
              <a:ext uri="{FF2B5EF4-FFF2-40B4-BE49-F238E27FC236}">
                <a16:creationId xmlns:a16="http://schemas.microsoft.com/office/drawing/2014/main" id="{D7F21928-2F65-F433-8E17-B7E8F7524FA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39188CA-F37A-AC4C-F2A1-5CDBB90B3AA8}"/>
              </a:ext>
            </a:extLst>
          </p:cNvPr>
          <p:cNvSpPr>
            <a:spLocks noGrp="1"/>
          </p:cNvSpPr>
          <p:nvPr>
            <p:ph type="sldNum" sz="quarter" idx="12"/>
          </p:nvPr>
        </p:nvSpPr>
        <p:spPr/>
        <p:txBody>
          <a:bodyPr/>
          <a:lstStyle/>
          <a:p>
            <a:fld id="{7C7A77D1-F15C-404A-A889-8B36CC938182}" type="slidenum">
              <a:rPr lang="fr-FR" smtClean="0"/>
              <a:t>‹N°›</a:t>
            </a:fld>
            <a:endParaRPr lang="fr-FR"/>
          </a:p>
        </p:txBody>
      </p:sp>
    </p:spTree>
    <p:extLst>
      <p:ext uri="{BB962C8B-B14F-4D97-AF65-F5344CB8AC3E}">
        <p14:creationId xmlns:p14="http://schemas.microsoft.com/office/powerpoint/2010/main" val="2344142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7" name="Title Placeholder"/>
          <p:cNvSpPr>
            <a:spLocks noGrp="1"/>
          </p:cNvSpPr>
          <p:nvPr>
            <p:ph type="title" hasCustomPrompt="1"/>
          </p:nvPr>
        </p:nvSpPr>
        <p:spPr/>
        <p:txBody>
          <a:bodyPr/>
          <a:lstStyle/>
          <a:p>
            <a:r>
              <a:rPr lang="en-US" dirty="0"/>
              <a:t>[Slide title]</a:t>
            </a:r>
          </a:p>
        </p:txBody>
      </p:sp>
      <p:sp>
        <p:nvSpPr>
          <p:cNvPr id="8" name="Subtitle Placeholder">
            <a:extLst>
              <a:ext uri="{FF2B5EF4-FFF2-40B4-BE49-F238E27FC236}">
                <a16:creationId xmlns:a16="http://schemas.microsoft.com/office/drawing/2014/main" id="{C8067A89-34CE-DB42-B8A6-83C1D03DD5BB}"/>
              </a:ext>
            </a:extLst>
          </p:cNvPr>
          <p:cNvSpPr>
            <a:spLocks noGrp="1"/>
          </p:cNvSpPr>
          <p:nvPr>
            <p:ph type="body" sz="quarter" idx="13" hasCustomPrompt="1"/>
          </p:nvPr>
        </p:nvSpPr>
        <p:spPr>
          <a:xfrm>
            <a:off x="609600" y="1325880"/>
            <a:ext cx="10972800" cy="502920"/>
          </a:xfrm>
        </p:spPr>
        <p:txBody>
          <a:bodyPr>
            <a:noAutofit/>
          </a:bodyPr>
          <a:lstStyle>
            <a:lvl1pPr marL="0" indent="0">
              <a:lnSpc>
                <a:spcPct val="100000"/>
              </a:lnSpc>
              <a:spcBef>
                <a:spcPts val="0"/>
              </a:spcBef>
              <a:buNone/>
              <a:defRPr sz="1600" cap="none">
                <a:solidFill>
                  <a:schemeClr val="tx2"/>
                </a:solidFill>
              </a:defRPr>
            </a:lvl1pPr>
            <a:lvl2pPr marL="0" indent="0">
              <a:lnSpc>
                <a:spcPct val="100000"/>
              </a:lnSpc>
              <a:spcBef>
                <a:spcPts val="0"/>
              </a:spcBef>
              <a:buNone/>
              <a:defRPr sz="1600" cap="none">
                <a:solidFill>
                  <a:schemeClr val="tx2"/>
                </a:solidFill>
              </a:defRPr>
            </a:lvl2pPr>
            <a:lvl3pPr marL="0" indent="0">
              <a:lnSpc>
                <a:spcPct val="100000"/>
              </a:lnSpc>
              <a:spcBef>
                <a:spcPts val="0"/>
              </a:spcBef>
              <a:buNone/>
              <a:defRPr sz="1600" cap="none">
                <a:solidFill>
                  <a:schemeClr val="tx2"/>
                </a:solidFill>
              </a:defRPr>
            </a:lvl3pPr>
            <a:lvl4pPr marL="0" indent="0">
              <a:lnSpc>
                <a:spcPct val="100000"/>
              </a:lnSpc>
              <a:spcBef>
                <a:spcPts val="0"/>
              </a:spcBef>
              <a:buNone/>
              <a:defRPr sz="1600" cap="none">
                <a:solidFill>
                  <a:schemeClr val="tx2"/>
                </a:solidFill>
              </a:defRPr>
            </a:lvl4pPr>
            <a:lvl5pPr marL="0" indent="0">
              <a:lnSpc>
                <a:spcPct val="100000"/>
              </a:lnSpc>
              <a:spcBef>
                <a:spcPts val="0"/>
              </a:spcBef>
              <a:buNone/>
              <a:defRPr sz="1600" cap="none">
                <a:solidFill>
                  <a:schemeClr val="tx2"/>
                </a:solidFill>
              </a:defRPr>
            </a:lvl5pPr>
            <a:lvl6pPr marL="0" indent="0">
              <a:lnSpc>
                <a:spcPct val="100000"/>
              </a:lnSpc>
              <a:spcBef>
                <a:spcPts val="0"/>
              </a:spcBef>
              <a:buNone/>
              <a:defRPr sz="1600" cap="none">
                <a:solidFill>
                  <a:schemeClr val="tx2"/>
                </a:solidFill>
              </a:defRPr>
            </a:lvl6pPr>
            <a:lvl7pPr marL="0" indent="0">
              <a:lnSpc>
                <a:spcPct val="100000"/>
              </a:lnSpc>
              <a:spcBef>
                <a:spcPts val="0"/>
              </a:spcBef>
              <a:buNone/>
              <a:defRPr sz="1600" cap="none">
                <a:solidFill>
                  <a:schemeClr val="tx2"/>
                </a:solidFill>
              </a:defRPr>
            </a:lvl7pPr>
            <a:lvl8pPr marL="0" indent="0">
              <a:lnSpc>
                <a:spcPct val="100000"/>
              </a:lnSpc>
              <a:spcBef>
                <a:spcPts val="0"/>
              </a:spcBef>
              <a:buNone/>
              <a:defRPr sz="1600" cap="none">
                <a:solidFill>
                  <a:schemeClr val="tx2"/>
                </a:solidFill>
              </a:defRPr>
            </a:lvl8pPr>
            <a:lvl9pPr marL="0" indent="0">
              <a:lnSpc>
                <a:spcPct val="100000"/>
              </a:lnSpc>
              <a:spcBef>
                <a:spcPts val="0"/>
              </a:spcBef>
              <a:buNone/>
              <a:defRPr sz="1600" cap="none">
                <a:solidFill>
                  <a:schemeClr val="tx2"/>
                </a:solidFill>
              </a:defRPr>
            </a:lvl9pPr>
          </a:lstStyle>
          <a:p>
            <a:pPr lvl="0"/>
            <a:r>
              <a:rPr lang="en-US" dirty="0"/>
              <a:t>[Optional slide subtitle]</a:t>
            </a:r>
          </a:p>
        </p:txBody>
      </p:sp>
      <p:sp>
        <p:nvSpPr>
          <p:cNvPr id="9" name="Content Placeholder 1">
            <a:extLst>
              <a:ext uri="{FF2B5EF4-FFF2-40B4-BE49-F238E27FC236}">
                <a16:creationId xmlns:a16="http://schemas.microsoft.com/office/drawing/2014/main" id="{AE34731F-1284-EF46-9CE9-FBDD8D7B8F47}"/>
              </a:ext>
            </a:extLst>
          </p:cNvPr>
          <p:cNvSpPr>
            <a:spLocks noGrp="1"/>
          </p:cNvSpPr>
          <p:nvPr>
            <p:ph sz="quarter" idx="14"/>
          </p:nvPr>
        </p:nvSpPr>
        <p:spPr>
          <a:xfrm>
            <a:off x="609600" y="1917700"/>
            <a:ext cx="9268016" cy="4254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p:cNvSpPr>
            <a:spLocks noGrp="1"/>
          </p:cNvSpPr>
          <p:nvPr>
            <p:ph type="ftr" sz="quarter" idx="11"/>
          </p:nvPr>
        </p:nvSpPr>
        <p:spPr/>
        <p:txBody>
          <a:bodyPr/>
          <a:lstStyle/>
          <a:p>
            <a:endParaRPr lang="en-US" dirty="0"/>
          </a:p>
        </p:txBody>
      </p:sp>
      <p:sp>
        <p:nvSpPr>
          <p:cNvPr id="4" name="Date Placeholder"/>
          <p:cNvSpPr>
            <a:spLocks noGrp="1"/>
          </p:cNvSpPr>
          <p:nvPr>
            <p:ph type="dt" sz="half" idx="10"/>
          </p:nvPr>
        </p:nvSpPr>
        <p:spPr/>
        <p:txBody>
          <a:bodyPr/>
          <a:lstStyle/>
          <a:p>
            <a:endParaRPr lang="en-US"/>
          </a:p>
        </p:txBody>
      </p:sp>
      <p:sp>
        <p:nvSpPr>
          <p:cNvPr id="6" name="Slide Number Placeholder"/>
          <p:cNvSpPr>
            <a:spLocks noGrp="1"/>
          </p:cNvSpPr>
          <p:nvPr>
            <p:ph type="sldNum" sz="quarter" idx="12"/>
          </p:nvPr>
        </p:nvSpPr>
        <p:spPr/>
        <p:txBody>
          <a:bodyPr/>
          <a:lstStyle/>
          <a:p>
            <a:fld id="{94C005EB-05AB-4350-8862-D44178390B49}" type="slidenum">
              <a:rPr lang="en-US" smtClean="0"/>
              <a:t>‹N°›</a:t>
            </a:fld>
            <a:endParaRPr lang="en-US"/>
          </a:p>
        </p:txBody>
      </p:sp>
    </p:spTree>
    <p:extLst>
      <p:ext uri="{BB962C8B-B14F-4D97-AF65-F5344CB8AC3E}">
        <p14:creationId xmlns:p14="http://schemas.microsoft.com/office/powerpoint/2010/main" val="1374248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22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7" name="Title Placeholder"/>
          <p:cNvSpPr>
            <a:spLocks noGrp="1"/>
          </p:cNvSpPr>
          <p:nvPr>
            <p:ph type="title" hasCustomPrompt="1"/>
          </p:nvPr>
        </p:nvSpPr>
        <p:spPr/>
        <p:txBody>
          <a:bodyPr/>
          <a:lstStyle/>
          <a:p>
            <a:r>
              <a:rPr lang="en-US" dirty="0"/>
              <a:t>[Slide title]</a:t>
            </a:r>
          </a:p>
        </p:txBody>
      </p:sp>
      <p:sp>
        <p:nvSpPr>
          <p:cNvPr id="8" name="Subtitle Placeholder">
            <a:extLst>
              <a:ext uri="{FF2B5EF4-FFF2-40B4-BE49-F238E27FC236}">
                <a16:creationId xmlns:a16="http://schemas.microsoft.com/office/drawing/2014/main" id="{C8067A89-34CE-DB42-B8A6-83C1D03DD5BB}"/>
              </a:ext>
            </a:extLst>
          </p:cNvPr>
          <p:cNvSpPr>
            <a:spLocks noGrp="1"/>
          </p:cNvSpPr>
          <p:nvPr>
            <p:ph type="body" sz="quarter" idx="13" hasCustomPrompt="1"/>
          </p:nvPr>
        </p:nvSpPr>
        <p:spPr>
          <a:xfrm>
            <a:off x="609600" y="1325880"/>
            <a:ext cx="10972800" cy="502920"/>
          </a:xfrm>
        </p:spPr>
        <p:txBody>
          <a:bodyPr>
            <a:noAutofit/>
          </a:bodyPr>
          <a:lstStyle>
            <a:lvl1pPr marL="0" indent="0">
              <a:lnSpc>
                <a:spcPct val="100000"/>
              </a:lnSpc>
              <a:spcBef>
                <a:spcPts val="0"/>
              </a:spcBef>
              <a:buNone/>
              <a:defRPr sz="1600" cap="none">
                <a:solidFill>
                  <a:schemeClr val="tx2"/>
                </a:solidFill>
              </a:defRPr>
            </a:lvl1pPr>
            <a:lvl2pPr marL="0" indent="0">
              <a:lnSpc>
                <a:spcPct val="100000"/>
              </a:lnSpc>
              <a:spcBef>
                <a:spcPts val="0"/>
              </a:spcBef>
              <a:buNone/>
              <a:defRPr sz="1600" cap="none">
                <a:solidFill>
                  <a:schemeClr val="tx2"/>
                </a:solidFill>
              </a:defRPr>
            </a:lvl2pPr>
            <a:lvl3pPr marL="0" indent="0">
              <a:lnSpc>
                <a:spcPct val="100000"/>
              </a:lnSpc>
              <a:spcBef>
                <a:spcPts val="0"/>
              </a:spcBef>
              <a:buNone/>
              <a:defRPr sz="1600" cap="none">
                <a:solidFill>
                  <a:schemeClr val="tx2"/>
                </a:solidFill>
              </a:defRPr>
            </a:lvl3pPr>
            <a:lvl4pPr marL="0" indent="0">
              <a:lnSpc>
                <a:spcPct val="100000"/>
              </a:lnSpc>
              <a:spcBef>
                <a:spcPts val="0"/>
              </a:spcBef>
              <a:buNone/>
              <a:defRPr sz="1600" cap="none">
                <a:solidFill>
                  <a:schemeClr val="tx2"/>
                </a:solidFill>
              </a:defRPr>
            </a:lvl4pPr>
            <a:lvl5pPr marL="0" indent="0">
              <a:lnSpc>
                <a:spcPct val="100000"/>
              </a:lnSpc>
              <a:spcBef>
                <a:spcPts val="0"/>
              </a:spcBef>
              <a:buNone/>
              <a:defRPr sz="1600" cap="none">
                <a:solidFill>
                  <a:schemeClr val="tx2"/>
                </a:solidFill>
              </a:defRPr>
            </a:lvl5pPr>
            <a:lvl6pPr marL="0" indent="0">
              <a:lnSpc>
                <a:spcPct val="100000"/>
              </a:lnSpc>
              <a:spcBef>
                <a:spcPts val="0"/>
              </a:spcBef>
              <a:buNone/>
              <a:defRPr sz="1600" cap="none">
                <a:solidFill>
                  <a:schemeClr val="tx2"/>
                </a:solidFill>
              </a:defRPr>
            </a:lvl6pPr>
            <a:lvl7pPr marL="0" indent="0">
              <a:lnSpc>
                <a:spcPct val="100000"/>
              </a:lnSpc>
              <a:spcBef>
                <a:spcPts val="0"/>
              </a:spcBef>
              <a:buNone/>
              <a:defRPr sz="1600" cap="none">
                <a:solidFill>
                  <a:schemeClr val="tx2"/>
                </a:solidFill>
              </a:defRPr>
            </a:lvl7pPr>
            <a:lvl8pPr marL="0" indent="0">
              <a:lnSpc>
                <a:spcPct val="100000"/>
              </a:lnSpc>
              <a:spcBef>
                <a:spcPts val="0"/>
              </a:spcBef>
              <a:buNone/>
              <a:defRPr sz="1600" cap="none">
                <a:solidFill>
                  <a:schemeClr val="tx2"/>
                </a:solidFill>
              </a:defRPr>
            </a:lvl8pPr>
            <a:lvl9pPr marL="0" indent="0">
              <a:lnSpc>
                <a:spcPct val="100000"/>
              </a:lnSpc>
              <a:spcBef>
                <a:spcPts val="0"/>
              </a:spcBef>
              <a:buNone/>
              <a:defRPr sz="1600" cap="none">
                <a:solidFill>
                  <a:schemeClr val="tx2"/>
                </a:solidFill>
              </a:defRPr>
            </a:lvl9pPr>
          </a:lstStyle>
          <a:p>
            <a:pPr lvl="0"/>
            <a:r>
              <a:rPr lang="en-US" dirty="0"/>
              <a:t>[Optional slide subtitle]</a:t>
            </a:r>
          </a:p>
        </p:txBody>
      </p:sp>
      <p:sp>
        <p:nvSpPr>
          <p:cNvPr id="9" name="Content Placeholder 1">
            <a:extLst>
              <a:ext uri="{FF2B5EF4-FFF2-40B4-BE49-F238E27FC236}">
                <a16:creationId xmlns:a16="http://schemas.microsoft.com/office/drawing/2014/main" id="{AE34731F-1284-EF46-9CE9-FBDD8D7B8F47}"/>
              </a:ext>
            </a:extLst>
          </p:cNvPr>
          <p:cNvSpPr>
            <a:spLocks noGrp="1"/>
          </p:cNvSpPr>
          <p:nvPr>
            <p:ph sz="quarter" idx="14"/>
          </p:nvPr>
        </p:nvSpPr>
        <p:spPr>
          <a:xfrm>
            <a:off x="609600" y="1917700"/>
            <a:ext cx="9268016" cy="4254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p:cNvSpPr>
            <a:spLocks noGrp="1"/>
          </p:cNvSpPr>
          <p:nvPr>
            <p:ph type="ftr" sz="quarter" idx="11"/>
          </p:nvPr>
        </p:nvSpPr>
        <p:spPr/>
        <p:txBody>
          <a:bodyPr/>
          <a:lstStyle/>
          <a:p>
            <a:endParaRPr lang="en-US" dirty="0"/>
          </a:p>
        </p:txBody>
      </p:sp>
      <p:sp>
        <p:nvSpPr>
          <p:cNvPr id="4" name="Date Placeholder"/>
          <p:cNvSpPr>
            <a:spLocks noGrp="1"/>
          </p:cNvSpPr>
          <p:nvPr>
            <p:ph type="dt" sz="half" idx="10"/>
          </p:nvPr>
        </p:nvSpPr>
        <p:spPr/>
        <p:txBody>
          <a:bodyPr/>
          <a:lstStyle/>
          <a:p>
            <a:endParaRPr lang="en-US"/>
          </a:p>
        </p:txBody>
      </p:sp>
      <p:sp>
        <p:nvSpPr>
          <p:cNvPr id="6" name="Slide Number Placeholder"/>
          <p:cNvSpPr>
            <a:spLocks noGrp="1"/>
          </p:cNvSpPr>
          <p:nvPr>
            <p:ph type="sldNum" sz="quarter" idx="12"/>
          </p:nvPr>
        </p:nvSpPr>
        <p:spPr/>
        <p:txBody>
          <a:bodyPr/>
          <a:lstStyle/>
          <a:p>
            <a:fld id="{94C005EB-05AB-4350-8862-D44178390B49}" type="slidenum">
              <a:rPr lang="en-US" smtClean="0"/>
              <a:t>‹N°›</a:t>
            </a:fld>
            <a:endParaRPr lang="en-US"/>
          </a:p>
        </p:txBody>
      </p:sp>
    </p:spTree>
    <p:extLst>
      <p:ext uri="{BB962C8B-B14F-4D97-AF65-F5344CB8AC3E}">
        <p14:creationId xmlns:p14="http://schemas.microsoft.com/office/powerpoint/2010/main" val="1354614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22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re et contenu">
    <p:spTree>
      <p:nvGrpSpPr>
        <p:cNvPr id="1" name=""/>
        <p:cNvGrpSpPr/>
        <p:nvPr/>
      </p:nvGrpSpPr>
      <p:grpSpPr>
        <a:xfrm>
          <a:off x="0" y="0"/>
          <a:ext cx="0" cy="0"/>
          <a:chOff x="0" y="0"/>
          <a:chExt cx="0" cy="0"/>
        </a:xfrm>
      </p:grpSpPr>
      <p:sp>
        <p:nvSpPr>
          <p:cNvPr id="7" name="Title Placeholder"/>
          <p:cNvSpPr>
            <a:spLocks noGrp="1"/>
          </p:cNvSpPr>
          <p:nvPr>
            <p:ph type="title" hasCustomPrompt="1"/>
          </p:nvPr>
        </p:nvSpPr>
        <p:spPr/>
        <p:txBody>
          <a:bodyPr/>
          <a:lstStyle/>
          <a:p>
            <a:r>
              <a:rPr lang="en-US" dirty="0"/>
              <a:t>[Slide title]</a:t>
            </a:r>
          </a:p>
        </p:txBody>
      </p:sp>
      <p:sp>
        <p:nvSpPr>
          <p:cNvPr id="8" name="Subtitle Placeholder">
            <a:extLst>
              <a:ext uri="{FF2B5EF4-FFF2-40B4-BE49-F238E27FC236}">
                <a16:creationId xmlns:a16="http://schemas.microsoft.com/office/drawing/2014/main" id="{C8067A89-34CE-DB42-B8A6-83C1D03DD5BB}"/>
              </a:ext>
            </a:extLst>
          </p:cNvPr>
          <p:cNvSpPr>
            <a:spLocks noGrp="1"/>
          </p:cNvSpPr>
          <p:nvPr>
            <p:ph type="body" sz="quarter" idx="13" hasCustomPrompt="1"/>
          </p:nvPr>
        </p:nvSpPr>
        <p:spPr>
          <a:xfrm>
            <a:off x="609600" y="1325880"/>
            <a:ext cx="10972800" cy="502920"/>
          </a:xfrm>
        </p:spPr>
        <p:txBody>
          <a:bodyPr>
            <a:noAutofit/>
          </a:bodyPr>
          <a:lstStyle>
            <a:lvl1pPr marL="0" indent="0">
              <a:lnSpc>
                <a:spcPct val="100000"/>
              </a:lnSpc>
              <a:spcBef>
                <a:spcPts val="0"/>
              </a:spcBef>
              <a:buNone/>
              <a:defRPr sz="1600" cap="none">
                <a:solidFill>
                  <a:schemeClr val="tx2"/>
                </a:solidFill>
              </a:defRPr>
            </a:lvl1pPr>
            <a:lvl2pPr marL="0" indent="0">
              <a:lnSpc>
                <a:spcPct val="100000"/>
              </a:lnSpc>
              <a:spcBef>
                <a:spcPts val="0"/>
              </a:spcBef>
              <a:buNone/>
              <a:defRPr sz="1600" cap="none">
                <a:solidFill>
                  <a:schemeClr val="tx2"/>
                </a:solidFill>
              </a:defRPr>
            </a:lvl2pPr>
            <a:lvl3pPr marL="0" indent="0">
              <a:lnSpc>
                <a:spcPct val="100000"/>
              </a:lnSpc>
              <a:spcBef>
                <a:spcPts val="0"/>
              </a:spcBef>
              <a:buNone/>
              <a:defRPr sz="1600" cap="none">
                <a:solidFill>
                  <a:schemeClr val="tx2"/>
                </a:solidFill>
              </a:defRPr>
            </a:lvl3pPr>
            <a:lvl4pPr marL="0" indent="0">
              <a:lnSpc>
                <a:spcPct val="100000"/>
              </a:lnSpc>
              <a:spcBef>
                <a:spcPts val="0"/>
              </a:spcBef>
              <a:buNone/>
              <a:defRPr sz="1600" cap="none">
                <a:solidFill>
                  <a:schemeClr val="tx2"/>
                </a:solidFill>
              </a:defRPr>
            </a:lvl4pPr>
            <a:lvl5pPr marL="0" indent="0">
              <a:lnSpc>
                <a:spcPct val="100000"/>
              </a:lnSpc>
              <a:spcBef>
                <a:spcPts val="0"/>
              </a:spcBef>
              <a:buNone/>
              <a:defRPr sz="1600" cap="none">
                <a:solidFill>
                  <a:schemeClr val="tx2"/>
                </a:solidFill>
              </a:defRPr>
            </a:lvl5pPr>
            <a:lvl6pPr marL="0" indent="0">
              <a:lnSpc>
                <a:spcPct val="100000"/>
              </a:lnSpc>
              <a:spcBef>
                <a:spcPts val="0"/>
              </a:spcBef>
              <a:buNone/>
              <a:defRPr sz="1600" cap="none">
                <a:solidFill>
                  <a:schemeClr val="tx2"/>
                </a:solidFill>
              </a:defRPr>
            </a:lvl6pPr>
            <a:lvl7pPr marL="0" indent="0">
              <a:lnSpc>
                <a:spcPct val="100000"/>
              </a:lnSpc>
              <a:spcBef>
                <a:spcPts val="0"/>
              </a:spcBef>
              <a:buNone/>
              <a:defRPr sz="1600" cap="none">
                <a:solidFill>
                  <a:schemeClr val="tx2"/>
                </a:solidFill>
              </a:defRPr>
            </a:lvl7pPr>
            <a:lvl8pPr marL="0" indent="0">
              <a:lnSpc>
                <a:spcPct val="100000"/>
              </a:lnSpc>
              <a:spcBef>
                <a:spcPts val="0"/>
              </a:spcBef>
              <a:buNone/>
              <a:defRPr sz="1600" cap="none">
                <a:solidFill>
                  <a:schemeClr val="tx2"/>
                </a:solidFill>
              </a:defRPr>
            </a:lvl8pPr>
            <a:lvl9pPr marL="0" indent="0">
              <a:lnSpc>
                <a:spcPct val="100000"/>
              </a:lnSpc>
              <a:spcBef>
                <a:spcPts val="0"/>
              </a:spcBef>
              <a:buNone/>
              <a:defRPr sz="1600" cap="none">
                <a:solidFill>
                  <a:schemeClr val="tx2"/>
                </a:solidFill>
              </a:defRPr>
            </a:lvl9pPr>
          </a:lstStyle>
          <a:p>
            <a:pPr lvl="0"/>
            <a:r>
              <a:rPr lang="en-US" dirty="0"/>
              <a:t>[Optional slide subtitle]</a:t>
            </a:r>
          </a:p>
        </p:txBody>
      </p:sp>
      <p:sp>
        <p:nvSpPr>
          <p:cNvPr id="9" name="Content Placeholder 1">
            <a:extLst>
              <a:ext uri="{FF2B5EF4-FFF2-40B4-BE49-F238E27FC236}">
                <a16:creationId xmlns:a16="http://schemas.microsoft.com/office/drawing/2014/main" id="{AE34731F-1284-EF46-9CE9-FBDD8D7B8F47}"/>
              </a:ext>
            </a:extLst>
          </p:cNvPr>
          <p:cNvSpPr>
            <a:spLocks noGrp="1"/>
          </p:cNvSpPr>
          <p:nvPr>
            <p:ph sz="quarter" idx="14"/>
          </p:nvPr>
        </p:nvSpPr>
        <p:spPr>
          <a:xfrm>
            <a:off x="609600" y="1917700"/>
            <a:ext cx="9268016" cy="4254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p:cNvSpPr>
            <a:spLocks noGrp="1"/>
          </p:cNvSpPr>
          <p:nvPr>
            <p:ph type="ftr" sz="quarter" idx="11"/>
          </p:nvPr>
        </p:nvSpPr>
        <p:spPr/>
        <p:txBody>
          <a:bodyPr/>
          <a:lstStyle/>
          <a:p>
            <a:endParaRPr lang="en-US" dirty="0"/>
          </a:p>
        </p:txBody>
      </p:sp>
      <p:sp>
        <p:nvSpPr>
          <p:cNvPr id="4" name="Date Placeholder"/>
          <p:cNvSpPr>
            <a:spLocks noGrp="1"/>
          </p:cNvSpPr>
          <p:nvPr>
            <p:ph type="dt" sz="half" idx="10"/>
          </p:nvPr>
        </p:nvSpPr>
        <p:spPr/>
        <p:txBody>
          <a:bodyPr/>
          <a:lstStyle/>
          <a:p>
            <a:endParaRPr lang="en-US"/>
          </a:p>
        </p:txBody>
      </p:sp>
      <p:sp>
        <p:nvSpPr>
          <p:cNvPr id="6" name="Slide Number Placeholder"/>
          <p:cNvSpPr>
            <a:spLocks noGrp="1"/>
          </p:cNvSpPr>
          <p:nvPr>
            <p:ph type="sldNum" sz="quarter" idx="12"/>
          </p:nvPr>
        </p:nvSpPr>
        <p:spPr/>
        <p:txBody>
          <a:bodyPr/>
          <a:lstStyle/>
          <a:p>
            <a:fld id="{94C005EB-05AB-4350-8862-D44178390B49}" type="slidenum">
              <a:rPr lang="en-US" smtClean="0"/>
              <a:t>‹N°›</a:t>
            </a:fld>
            <a:endParaRPr lang="en-US"/>
          </a:p>
        </p:txBody>
      </p:sp>
    </p:spTree>
    <p:extLst>
      <p:ext uri="{BB962C8B-B14F-4D97-AF65-F5344CB8AC3E}">
        <p14:creationId xmlns:p14="http://schemas.microsoft.com/office/powerpoint/2010/main" val="478827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22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7" name="Title Placeholder"/>
          <p:cNvSpPr>
            <a:spLocks noGrp="1"/>
          </p:cNvSpPr>
          <p:nvPr>
            <p:ph type="title" hasCustomPrompt="1"/>
          </p:nvPr>
        </p:nvSpPr>
        <p:spPr/>
        <p:txBody>
          <a:bodyPr/>
          <a:lstStyle/>
          <a:p>
            <a:r>
              <a:rPr lang="en-US" dirty="0"/>
              <a:t>[Slide title]</a:t>
            </a:r>
          </a:p>
        </p:txBody>
      </p:sp>
      <p:sp>
        <p:nvSpPr>
          <p:cNvPr id="8" name="Subtitle Placeholder">
            <a:extLst>
              <a:ext uri="{FF2B5EF4-FFF2-40B4-BE49-F238E27FC236}">
                <a16:creationId xmlns:a16="http://schemas.microsoft.com/office/drawing/2014/main" id="{C8067A89-34CE-DB42-B8A6-83C1D03DD5BB}"/>
              </a:ext>
            </a:extLst>
          </p:cNvPr>
          <p:cNvSpPr>
            <a:spLocks noGrp="1"/>
          </p:cNvSpPr>
          <p:nvPr>
            <p:ph type="body" sz="quarter" idx="13" hasCustomPrompt="1"/>
          </p:nvPr>
        </p:nvSpPr>
        <p:spPr>
          <a:xfrm>
            <a:off x="609600" y="1325880"/>
            <a:ext cx="10972800" cy="502920"/>
          </a:xfrm>
        </p:spPr>
        <p:txBody>
          <a:bodyPr>
            <a:noAutofit/>
          </a:bodyPr>
          <a:lstStyle>
            <a:lvl1pPr marL="0" indent="0">
              <a:lnSpc>
                <a:spcPct val="100000"/>
              </a:lnSpc>
              <a:spcBef>
                <a:spcPts val="0"/>
              </a:spcBef>
              <a:buNone/>
              <a:defRPr sz="1600" cap="none">
                <a:solidFill>
                  <a:schemeClr val="tx2"/>
                </a:solidFill>
              </a:defRPr>
            </a:lvl1pPr>
            <a:lvl2pPr marL="0" indent="0">
              <a:lnSpc>
                <a:spcPct val="100000"/>
              </a:lnSpc>
              <a:spcBef>
                <a:spcPts val="0"/>
              </a:spcBef>
              <a:buNone/>
              <a:defRPr sz="1600" cap="none">
                <a:solidFill>
                  <a:schemeClr val="tx2"/>
                </a:solidFill>
              </a:defRPr>
            </a:lvl2pPr>
            <a:lvl3pPr marL="0" indent="0">
              <a:lnSpc>
                <a:spcPct val="100000"/>
              </a:lnSpc>
              <a:spcBef>
                <a:spcPts val="0"/>
              </a:spcBef>
              <a:buNone/>
              <a:defRPr sz="1600" cap="none">
                <a:solidFill>
                  <a:schemeClr val="tx2"/>
                </a:solidFill>
              </a:defRPr>
            </a:lvl3pPr>
            <a:lvl4pPr marL="0" indent="0">
              <a:lnSpc>
                <a:spcPct val="100000"/>
              </a:lnSpc>
              <a:spcBef>
                <a:spcPts val="0"/>
              </a:spcBef>
              <a:buNone/>
              <a:defRPr sz="1600" cap="none">
                <a:solidFill>
                  <a:schemeClr val="tx2"/>
                </a:solidFill>
              </a:defRPr>
            </a:lvl4pPr>
            <a:lvl5pPr marL="0" indent="0">
              <a:lnSpc>
                <a:spcPct val="100000"/>
              </a:lnSpc>
              <a:spcBef>
                <a:spcPts val="0"/>
              </a:spcBef>
              <a:buNone/>
              <a:defRPr sz="1600" cap="none">
                <a:solidFill>
                  <a:schemeClr val="tx2"/>
                </a:solidFill>
              </a:defRPr>
            </a:lvl5pPr>
            <a:lvl6pPr marL="0" indent="0">
              <a:lnSpc>
                <a:spcPct val="100000"/>
              </a:lnSpc>
              <a:spcBef>
                <a:spcPts val="0"/>
              </a:spcBef>
              <a:buNone/>
              <a:defRPr sz="1600" cap="none">
                <a:solidFill>
                  <a:schemeClr val="tx2"/>
                </a:solidFill>
              </a:defRPr>
            </a:lvl6pPr>
            <a:lvl7pPr marL="0" indent="0">
              <a:lnSpc>
                <a:spcPct val="100000"/>
              </a:lnSpc>
              <a:spcBef>
                <a:spcPts val="0"/>
              </a:spcBef>
              <a:buNone/>
              <a:defRPr sz="1600" cap="none">
                <a:solidFill>
                  <a:schemeClr val="tx2"/>
                </a:solidFill>
              </a:defRPr>
            </a:lvl7pPr>
            <a:lvl8pPr marL="0" indent="0">
              <a:lnSpc>
                <a:spcPct val="100000"/>
              </a:lnSpc>
              <a:spcBef>
                <a:spcPts val="0"/>
              </a:spcBef>
              <a:buNone/>
              <a:defRPr sz="1600" cap="none">
                <a:solidFill>
                  <a:schemeClr val="tx2"/>
                </a:solidFill>
              </a:defRPr>
            </a:lvl8pPr>
            <a:lvl9pPr marL="0" indent="0">
              <a:lnSpc>
                <a:spcPct val="100000"/>
              </a:lnSpc>
              <a:spcBef>
                <a:spcPts val="0"/>
              </a:spcBef>
              <a:buNone/>
              <a:defRPr sz="1600" cap="none">
                <a:solidFill>
                  <a:schemeClr val="tx2"/>
                </a:solidFill>
              </a:defRPr>
            </a:lvl9pPr>
          </a:lstStyle>
          <a:p>
            <a:pPr lvl="0"/>
            <a:r>
              <a:rPr lang="en-US" dirty="0"/>
              <a:t>[Optional slide subtitle]</a:t>
            </a:r>
          </a:p>
        </p:txBody>
      </p:sp>
      <p:sp>
        <p:nvSpPr>
          <p:cNvPr id="9" name="Content Placeholder 1">
            <a:extLst>
              <a:ext uri="{FF2B5EF4-FFF2-40B4-BE49-F238E27FC236}">
                <a16:creationId xmlns:a16="http://schemas.microsoft.com/office/drawing/2014/main" id="{AE34731F-1284-EF46-9CE9-FBDD8D7B8F47}"/>
              </a:ext>
            </a:extLst>
          </p:cNvPr>
          <p:cNvSpPr>
            <a:spLocks noGrp="1"/>
          </p:cNvSpPr>
          <p:nvPr>
            <p:ph sz="quarter" idx="14"/>
          </p:nvPr>
        </p:nvSpPr>
        <p:spPr>
          <a:xfrm>
            <a:off x="609600" y="1917700"/>
            <a:ext cx="9268016" cy="4254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p:cNvSpPr>
            <a:spLocks noGrp="1"/>
          </p:cNvSpPr>
          <p:nvPr>
            <p:ph type="ftr" sz="quarter" idx="11"/>
          </p:nvPr>
        </p:nvSpPr>
        <p:spPr/>
        <p:txBody>
          <a:bodyPr/>
          <a:lstStyle/>
          <a:p>
            <a:endParaRPr lang="en-US" dirty="0"/>
          </a:p>
        </p:txBody>
      </p:sp>
      <p:sp>
        <p:nvSpPr>
          <p:cNvPr id="4" name="Date Placeholder"/>
          <p:cNvSpPr>
            <a:spLocks noGrp="1"/>
          </p:cNvSpPr>
          <p:nvPr>
            <p:ph type="dt" sz="half" idx="10"/>
          </p:nvPr>
        </p:nvSpPr>
        <p:spPr/>
        <p:txBody>
          <a:bodyPr/>
          <a:lstStyle/>
          <a:p>
            <a:endParaRPr lang="en-US"/>
          </a:p>
        </p:txBody>
      </p:sp>
      <p:sp>
        <p:nvSpPr>
          <p:cNvPr id="6" name="Slide Number Placeholder"/>
          <p:cNvSpPr>
            <a:spLocks noGrp="1"/>
          </p:cNvSpPr>
          <p:nvPr>
            <p:ph type="sldNum" sz="quarter" idx="12"/>
          </p:nvPr>
        </p:nvSpPr>
        <p:spPr/>
        <p:txBody>
          <a:bodyPr/>
          <a:lstStyle/>
          <a:p>
            <a:fld id="{94C005EB-05AB-4350-8862-D44178390B49}" type="slidenum">
              <a:rPr lang="en-US" smtClean="0"/>
              <a:t>‹N°›</a:t>
            </a:fld>
            <a:endParaRPr lang="en-US"/>
          </a:p>
        </p:txBody>
      </p:sp>
    </p:spTree>
    <p:extLst>
      <p:ext uri="{BB962C8B-B14F-4D97-AF65-F5344CB8AC3E}">
        <p14:creationId xmlns:p14="http://schemas.microsoft.com/office/powerpoint/2010/main" val="344135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22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lstStyle/>
          <a:p>
            <a:r>
              <a:rPr lang="en-US"/>
              <a:t>Slide title goes here</a:t>
            </a:r>
          </a:p>
        </p:txBody>
      </p:sp>
      <p:sp>
        <p:nvSpPr>
          <p:cNvPr id="6" name="Text Placeholder 5">
            <a:extLst>
              <a:ext uri="{FF2B5EF4-FFF2-40B4-BE49-F238E27FC236}">
                <a16:creationId xmlns:a16="http://schemas.microsoft.com/office/drawing/2014/main" id="{82BA0DE0-4B25-43B8-8E6F-74C3405808D9}"/>
              </a:ext>
              <a:ext uri="{C183D7F6-B498-43B3-948B-1728B52AA6E4}">
                <adec:decorative xmlns:adec="http://schemas.microsoft.com/office/drawing/2017/decorative" val="0"/>
              </a:ext>
            </a:extLst>
          </p:cNvPr>
          <p:cNvSpPr>
            <a:spLocks noGrp="1"/>
          </p:cNvSpPr>
          <p:nvPr>
            <p:ph type="body" sz="quarter" idx="12" hasCustomPrompt="1"/>
          </p:nvPr>
        </p:nvSpPr>
        <p:spPr>
          <a:xfrm>
            <a:off x="593662" y="593554"/>
            <a:ext cx="11003027" cy="369332"/>
          </a:xfrm>
          <a:prstGeom prst="rect">
            <a:avLst/>
          </a:prstGeom>
        </p:spPr>
        <p:txBody>
          <a:bodyPr vert="horz" wrap="square" lIns="0" tIns="45720" rIns="0" bIns="45720" rtlCol="0">
            <a:spAutoFit/>
          </a:bodyPr>
          <a:lstStyle>
            <a:lvl1pPr>
              <a:defRPr lang="en-US" sz="2000" b="0" dirty="0">
                <a:solidFill>
                  <a:schemeClr val="tx2"/>
                </a:solidFill>
                <a:latin typeface="Arial" panose="020B0604020202020204" pitchFamily="34" charset="0"/>
                <a:cs typeface="Arial" panose="020B0604020202020204" pitchFamily="34" charset="0"/>
              </a:defRPr>
            </a:lvl1pPr>
          </a:lstStyle>
          <a:p>
            <a:pPr lvl="0"/>
            <a:r>
              <a:rPr lang="en-US"/>
              <a:t>Subtitle goes here</a:t>
            </a:r>
          </a:p>
        </p:txBody>
      </p:sp>
      <p:sp>
        <p:nvSpPr>
          <p:cNvPr id="7" name="Text Placeholder 5">
            <a:extLst>
              <a:ext uri="{FF2B5EF4-FFF2-40B4-BE49-F238E27FC236}">
                <a16:creationId xmlns:a16="http://schemas.microsoft.com/office/drawing/2014/main" id="{BC66FB32-FD41-4B94-94D3-5FFF730D9895}"/>
              </a:ext>
              <a:ext uri="{C183D7F6-B498-43B3-948B-1728B52AA6E4}">
                <adec:decorative xmlns:adec="http://schemas.microsoft.com/office/drawing/2017/decorative" val="0"/>
              </a:ext>
            </a:extLst>
          </p:cNvPr>
          <p:cNvSpPr>
            <a:spLocks noGrp="1"/>
          </p:cNvSpPr>
          <p:nvPr>
            <p:ph type="body" sz="quarter" idx="13" hasCustomPrompt="1"/>
          </p:nvPr>
        </p:nvSpPr>
        <p:spPr>
          <a:xfrm>
            <a:off x="593991" y="6146556"/>
            <a:ext cx="9140031" cy="104548"/>
          </a:xfrm>
          <a:prstGeom prst="rect">
            <a:avLst/>
          </a:prstGeom>
        </p:spPr>
        <p:txBody>
          <a:bodyPr vert="horz" wrap="square" lIns="0" tIns="0" rIns="0" bIns="0" rtlCol="0" anchor="b">
            <a:spAutoFit/>
          </a:bodyPr>
          <a:lstStyle>
            <a:lvl1pPr>
              <a:spcBef>
                <a:spcPts val="0"/>
              </a:spcBef>
              <a:defRPr lang="en-US" sz="750">
                <a:solidFill>
                  <a:schemeClr val="bg2"/>
                </a:solidFill>
              </a:defRPr>
            </a:lvl1pPr>
          </a:lstStyle>
          <a:p>
            <a:pPr lvl="0"/>
            <a:r>
              <a:rPr lang="en-US"/>
              <a:t>Source goes here</a:t>
            </a:r>
          </a:p>
        </p:txBody>
      </p:sp>
      <p:sp>
        <p:nvSpPr>
          <p:cNvPr id="3" name="Footer Placeholder 2">
            <a:extLst>
              <a:ext uri="{FF2B5EF4-FFF2-40B4-BE49-F238E27FC236}">
                <a16:creationId xmlns:a16="http://schemas.microsoft.com/office/drawing/2014/main" id="{2985F74B-6A97-4B13-B2AD-5ABEF4717BD4}"/>
              </a:ext>
              <a:ext uri="{C183D7F6-B498-43B3-948B-1728B52AA6E4}">
                <adec:decorative xmlns:adec="http://schemas.microsoft.com/office/drawing/2017/decorative" val="1"/>
              </a:ext>
            </a:extLst>
          </p:cNvPr>
          <p:cNvSpPr>
            <a:spLocks noGrp="1"/>
          </p:cNvSpPr>
          <p:nvPr>
            <p:ph type="ftr" sz="quarter" idx="10"/>
          </p:nvPr>
        </p:nvSpPr>
        <p:spPr/>
        <p:txBody>
          <a:bodyPr/>
          <a:lstStyle/>
          <a:p>
            <a:r>
              <a:rPr lang="en-US"/>
              <a:t>LINC 2024  |  Medtronic PAD Symposium   |   501499  |  05/2024</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p:txBody>
          <a:bodyPr/>
          <a:lstStyle/>
          <a:p>
            <a:fld id="{CD0300D1-3F1C-4290-A0D1-7CD19DBD9909}" type="slidenum">
              <a:rPr lang="en-US" smtClean="0"/>
              <a:pPr/>
              <a:t>‹N°›</a:t>
            </a:fld>
            <a:endParaRPr lang="en-US"/>
          </a:p>
        </p:txBody>
      </p:sp>
    </p:spTree>
    <p:extLst>
      <p:ext uri="{BB962C8B-B14F-4D97-AF65-F5344CB8AC3E}">
        <p14:creationId xmlns:p14="http://schemas.microsoft.com/office/powerpoint/2010/main" val="15372581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a:xfrm>
            <a:off x="593662" y="364687"/>
            <a:ext cx="11002363" cy="369332"/>
          </a:xfrm>
        </p:spPr>
        <p:txBody>
          <a:bodyPr/>
          <a:lstStyle>
            <a:lvl1pPr>
              <a:defRPr sz="2667"/>
            </a:lvl1pPr>
          </a:lstStyle>
          <a:p>
            <a:r>
              <a:rPr lang="en-US"/>
              <a:t>Slide title goes here</a:t>
            </a:r>
          </a:p>
        </p:txBody>
      </p:sp>
      <p:sp>
        <p:nvSpPr>
          <p:cNvPr id="12" name="Text Placeholder 5">
            <a:extLst>
              <a:ext uri="{FF2B5EF4-FFF2-40B4-BE49-F238E27FC236}">
                <a16:creationId xmlns:a16="http://schemas.microsoft.com/office/drawing/2014/main" id="{DA7E73C6-7BDC-4FF8-8260-60A5A06A978B}"/>
              </a:ext>
            </a:extLst>
          </p:cNvPr>
          <p:cNvSpPr>
            <a:spLocks noGrp="1"/>
          </p:cNvSpPr>
          <p:nvPr>
            <p:ph type="body" sz="quarter" idx="12" hasCustomPrompt="1"/>
          </p:nvPr>
        </p:nvSpPr>
        <p:spPr>
          <a:xfrm>
            <a:off x="593662" y="723900"/>
            <a:ext cx="11003027" cy="369332"/>
          </a:xfrm>
          <a:prstGeom prst="rect">
            <a:avLst/>
          </a:prstGeom>
        </p:spPr>
        <p:txBody>
          <a:bodyPr vert="horz" wrap="square" lIns="0" tIns="45720" rIns="0" bIns="45720" rtlCol="0">
            <a:spAutoFit/>
          </a:bodyPr>
          <a:lstStyle>
            <a:lvl1pPr marL="0" indent="0">
              <a:buNone/>
              <a:defRPr lang="en-US" sz="2000" b="0" dirty="0">
                <a:solidFill>
                  <a:schemeClr val="tx2"/>
                </a:solidFill>
                <a:latin typeface="Arial" panose="020B0604020202020204" pitchFamily="34" charset="0"/>
                <a:cs typeface="Arial" panose="020B0604020202020204" pitchFamily="34" charset="0"/>
              </a:defRPr>
            </a:lvl1pPr>
          </a:lstStyle>
          <a:p>
            <a:pPr lvl="0"/>
            <a:r>
              <a:rPr lang="en-US"/>
              <a:t>Subtitle goes here</a:t>
            </a:r>
          </a:p>
        </p:txBody>
      </p:sp>
      <p:sp>
        <p:nvSpPr>
          <p:cNvPr id="6" name="Content Placeholder 5">
            <a:extLst>
              <a:ext uri="{FF2B5EF4-FFF2-40B4-BE49-F238E27FC236}">
                <a16:creationId xmlns:a16="http://schemas.microsoft.com/office/drawing/2014/main" id="{89FB9248-9E03-4DB4-9487-2EF5EDB24449}"/>
              </a:ext>
            </a:extLst>
          </p:cNvPr>
          <p:cNvSpPr>
            <a:spLocks noGrp="1"/>
          </p:cNvSpPr>
          <p:nvPr>
            <p:ph sz="quarter" idx="14"/>
          </p:nvPr>
        </p:nvSpPr>
        <p:spPr>
          <a:xfrm>
            <a:off x="593991" y="1270000"/>
            <a:ext cx="11001375" cy="4726698"/>
          </a:xfrm>
          <a:prstGeom prst="rect">
            <a:avLst/>
          </a:prstGeom>
        </p:spPr>
        <p:txBody>
          <a:bodyPr>
            <a:normAutofit/>
          </a:bodyPr>
          <a:lstStyle>
            <a:lvl1pPr marL="342886" indent="-342886">
              <a:buFont typeface="Arial" panose="020B0604020202020204" pitchFamily="34" charset="0"/>
              <a:buChar char="•"/>
              <a:defRPr sz="2000">
                <a:solidFill>
                  <a:schemeClr val="bg2"/>
                </a:solidFill>
              </a:defRPr>
            </a:lvl1pPr>
            <a:lvl2pPr marL="0" indent="0">
              <a:buNone/>
              <a:defRPr sz="2400"/>
            </a:lvl2pPr>
            <a:lvl3pPr>
              <a:defRPr sz="2400"/>
            </a:lvl3pPr>
            <a:lvl4pPr>
              <a:defRPr sz="2400"/>
            </a:lvl4pPr>
            <a:lvl5pPr>
              <a:defRPr sz="2400"/>
            </a:lvl5pPr>
          </a:lstStyle>
          <a:p>
            <a:pPr lvl="0"/>
            <a:r>
              <a:rPr lang="en-US" dirty="0"/>
              <a:t>Click to edit Master text styles</a:t>
            </a:r>
          </a:p>
          <a:p>
            <a:pPr lvl="0"/>
            <a:r>
              <a:rPr lang="en-US" dirty="0"/>
              <a:t>Second level</a:t>
            </a:r>
          </a:p>
        </p:txBody>
      </p:sp>
      <p:sp>
        <p:nvSpPr>
          <p:cNvPr id="8" name="Text Placeholder 5">
            <a:extLst>
              <a:ext uri="{FF2B5EF4-FFF2-40B4-BE49-F238E27FC236}">
                <a16:creationId xmlns:a16="http://schemas.microsoft.com/office/drawing/2014/main" id="{AE24ACBF-A882-423B-9E39-69BB908A20A6}"/>
              </a:ext>
            </a:extLst>
          </p:cNvPr>
          <p:cNvSpPr>
            <a:spLocks noGrp="1"/>
          </p:cNvSpPr>
          <p:nvPr>
            <p:ph type="body" sz="quarter" idx="13" hasCustomPrompt="1"/>
          </p:nvPr>
        </p:nvSpPr>
        <p:spPr>
          <a:xfrm>
            <a:off x="593991" y="6146525"/>
            <a:ext cx="9140031" cy="104580"/>
          </a:xfrm>
          <a:prstGeom prst="rect">
            <a:avLst/>
          </a:prstGeom>
        </p:spPr>
        <p:txBody>
          <a:bodyPr vert="horz" wrap="square" lIns="0" tIns="0" rIns="0" bIns="0" rtlCol="0" anchor="b">
            <a:spAutoFit/>
          </a:bodyPr>
          <a:lstStyle>
            <a:lvl1pPr marL="0" indent="0">
              <a:buNone/>
              <a:defRPr lang="en-US" sz="750">
                <a:solidFill>
                  <a:schemeClr val="bg2"/>
                </a:solidFill>
              </a:defRPr>
            </a:lvl1pPr>
          </a:lstStyle>
          <a:p>
            <a:pPr lvl="0"/>
            <a:r>
              <a:rPr lang="en-US"/>
              <a:t>Source goes here</a:t>
            </a:r>
          </a:p>
        </p:txBody>
      </p:sp>
      <p:sp>
        <p:nvSpPr>
          <p:cNvPr id="3" name="Footer Placeholder 2">
            <a:extLst>
              <a:ext uri="{FF2B5EF4-FFF2-40B4-BE49-F238E27FC236}">
                <a16:creationId xmlns:a16="http://schemas.microsoft.com/office/drawing/2014/main" id="{2985F74B-6A97-4B13-B2AD-5ABEF4717BD4}"/>
              </a:ext>
              <a:ext uri="{C183D7F6-B498-43B3-948B-1728B52AA6E4}">
                <adec:decorative xmlns:adec="http://schemas.microsoft.com/office/drawing/2017/decorative" val="1"/>
              </a:ext>
            </a:extLst>
          </p:cNvPr>
          <p:cNvSpPr>
            <a:spLocks noGrp="1"/>
          </p:cNvSpPr>
          <p:nvPr>
            <p:ph type="ftr" sz="quarter" idx="10"/>
          </p:nvPr>
        </p:nvSpPr>
        <p:spPr/>
        <p:txBody>
          <a:bodyPr/>
          <a:lstStyle/>
          <a:p>
            <a:r>
              <a:rPr lang="en-US" dirty="0"/>
              <a:t>PCB in Fempop - What is Evidence?  |  LINC 2024  |  Tuesday 14:55 CET  |  Yann Goueffic</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p:txBody>
          <a:bodyPr/>
          <a:lstStyle/>
          <a:p>
            <a:fld id="{B6F15528-21DE-4FAA-801E-634DDDAF4B2B}" type="slidenum">
              <a:rPr lang="en-US" smtClean="0"/>
              <a:t>‹N°›</a:t>
            </a:fld>
            <a:endParaRPr lang="en-US" dirty="0"/>
          </a:p>
        </p:txBody>
      </p:sp>
    </p:spTree>
    <p:extLst>
      <p:ext uri="{BB962C8B-B14F-4D97-AF65-F5344CB8AC3E}">
        <p14:creationId xmlns:p14="http://schemas.microsoft.com/office/powerpoint/2010/main" val="2318685377"/>
      </p:ext>
    </p:extLst>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lvl1pPr>
              <a:defRPr/>
            </a:lvl1pPr>
          </a:lstStyle>
          <a:p>
            <a:r>
              <a:rPr lang="en-US"/>
              <a:t>Slide title goes here</a:t>
            </a:r>
          </a:p>
        </p:txBody>
      </p:sp>
      <p:sp>
        <p:nvSpPr>
          <p:cNvPr id="7" name="Text Placeholder 5">
            <a:extLst>
              <a:ext uri="{FF2B5EF4-FFF2-40B4-BE49-F238E27FC236}">
                <a16:creationId xmlns:a16="http://schemas.microsoft.com/office/drawing/2014/main" id="{33D455FD-A842-4F0A-B110-15F878D21A50}"/>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spcBef>
                <a:spcPts val="250"/>
              </a:spcBef>
              <a:defRPr lang="en-US" sz="750">
                <a:solidFill>
                  <a:srgbClr val="555555"/>
                </a:solidFill>
              </a:defRPr>
            </a:lvl1pPr>
          </a:lstStyle>
          <a:p>
            <a:pPr lvl="0"/>
            <a:r>
              <a:rPr lang="en-US"/>
              <a:t>Source goes here</a:t>
            </a:r>
          </a:p>
        </p:txBody>
      </p:sp>
      <p:sp>
        <p:nvSpPr>
          <p:cNvPr id="6" name="Slide Number Placeholder 5">
            <a:extLst>
              <a:ext uri="{FF2B5EF4-FFF2-40B4-BE49-F238E27FC236}">
                <a16:creationId xmlns:a16="http://schemas.microsoft.com/office/drawing/2014/main" id="{51A7A68E-66D8-41DA-8586-9A8F841AF430}"/>
              </a:ext>
              <a:ext uri="{C183D7F6-B498-43B3-948B-1728B52AA6E4}">
                <adec:decorative xmlns:adec="http://schemas.microsoft.com/office/drawing/2017/decorative" val="1"/>
              </a:ext>
            </a:extLst>
          </p:cNvPr>
          <p:cNvSpPr>
            <a:spLocks noGrp="1"/>
          </p:cNvSpPr>
          <p:nvPr>
            <p:ph type="sldNum" sz="quarter" idx="15"/>
          </p:nvPr>
        </p:nvSpPr>
        <p:spPr>
          <a:xfrm>
            <a:off x="593992" y="6388448"/>
            <a:ext cx="253999" cy="128240"/>
          </a:xfrm>
          <a:prstGeom prst="rect">
            <a:avLst/>
          </a:prstGeom>
        </p:spPr>
        <p:txBody>
          <a:bodyPr>
            <a:noAutofit/>
          </a:bodyPr>
          <a:lstStyle>
            <a:lvl1pPr>
              <a:defRPr>
                <a:solidFill>
                  <a:schemeClr val="tx1"/>
                </a:solidFill>
              </a:defRPr>
            </a:lvl1pPr>
          </a:lstStyle>
          <a:p>
            <a:fld id="{CD0300D1-3F1C-4290-A0D1-7CD19DBD9909}" type="slidenum">
              <a:rPr lang="en-US" smtClean="0"/>
              <a:pPr/>
              <a:t>‹N°›</a:t>
            </a:fld>
            <a:endParaRPr lang="en-US"/>
          </a:p>
        </p:txBody>
      </p:sp>
      <p:sp>
        <p:nvSpPr>
          <p:cNvPr id="3" name="Footer Placeholder 2">
            <a:extLst>
              <a:ext uri="{FF2B5EF4-FFF2-40B4-BE49-F238E27FC236}">
                <a16:creationId xmlns:a16="http://schemas.microsoft.com/office/drawing/2014/main" id="{6E2E5770-D6A8-A229-1912-4B086B381E5B}"/>
              </a:ext>
            </a:extLst>
          </p:cNvPr>
          <p:cNvSpPr>
            <a:spLocks noGrp="1"/>
          </p:cNvSpPr>
          <p:nvPr>
            <p:ph type="ftr" sz="quarter" idx="16"/>
          </p:nvPr>
        </p:nvSpPr>
        <p:spPr>
          <a:xfrm>
            <a:off x="963083" y="6388448"/>
            <a:ext cx="8770938" cy="128240"/>
          </a:xfrm>
          <a:prstGeom prst="rect">
            <a:avLst/>
          </a:prstGeom>
        </p:spPr>
        <p:txBody>
          <a:bodyPr>
            <a:noAutofit/>
          </a:bodyPr>
          <a:lstStyle>
            <a:lvl1pPr>
              <a:defRPr>
                <a:solidFill>
                  <a:schemeClr val="tx1"/>
                </a:solidFill>
              </a:defRPr>
            </a:lvl1pPr>
          </a:lstStyle>
          <a:p>
            <a:r>
              <a:rPr lang="en-US"/>
              <a:t>Extraordinary Education Meeting  l   Bringing Excellence in PAD Treatment 2026  l   MR #XXXXXX   l   January 2026   </a:t>
            </a:r>
          </a:p>
        </p:txBody>
      </p:sp>
    </p:spTree>
    <p:extLst>
      <p:ext uri="{BB962C8B-B14F-4D97-AF65-F5344CB8AC3E}">
        <p14:creationId xmlns:p14="http://schemas.microsoft.com/office/powerpoint/2010/main" val="4856055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8_Titre et contenu">
    <p:spTree>
      <p:nvGrpSpPr>
        <p:cNvPr id="1" name=""/>
        <p:cNvGrpSpPr/>
        <p:nvPr/>
      </p:nvGrpSpPr>
      <p:grpSpPr>
        <a:xfrm>
          <a:off x="0" y="0"/>
          <a:ext cx="0" cy="0"/>
          <a:chOff x="0" y="0"/>
          <a:chExt cx="0" cy="0"/>
        </a:xfrm>
      </p:grpSpPr>
      <p:sp>
        <p:nvSpPr>
          <p:cNvPr id="7" name="Title Placeholder"/>
          <p:cNvSpPr>
            <a:spLocks noGrp="1"/>
          </p:cNvSpPr>
          <p:nvPr>
            <p:ph type="title" hasCustomPrompt="1"/>
          </p:nvPr>
        </p:nvSpPr>
        <p:spPr/>
        <p:txBody>
          <a:bodyPr/>
          <a:lstStyle/>
          <a:p>
            <a:r>
              <a:rPr lang="en-US" dirty="0"/>
              <a:t>[Slide title]</a:t>
            </a:r>
          </a:p>
        </p:txBody>
      </p:sp>
      <p:sp>
        <p:nvSpPr>
          <p:cNvPr id="8" name="Subtitle Placeholder">
            <a:extLst>
              <a:ext uri="{FF2B5EF4-FFF2-40B4-BE49-F238E27FC236}">
                <a16:creationId xmlns:a16="http://schemas.microsoft.com/office/drawing/2014/main" id="{C8067A89-34CE-DB42-B8A6-83C1D03DD5BB}"/>
              </a:ext>
            </a:extLst>
          </p:cNvPr>
          <p:cNvSpPr>
            <a:spLocks noGrp="1"/>
          </p:cNvSpPr>
          <p:nvPr>
            <p:ph type="body" sz="quarter" idx="13" hasCustomPrompt="1"/>
          </p:nvPr>
        </p:nvSpPr>
        <p:spPr>
          <a:xfrm>
            <a:off x="609600" y="1325880"/>
            <a:ext cx="10972800" cy="502920"/>
          </a:xfrm>
        </p:spPr>
        <p:txBody>
          <a:bodyPr>
            <a:noAutofit/>
          </a:bodyPr>
          <a:lstStyle>
            <a:lvl1pPr marL="0" indent="0">
              <a:lnSpc>
                <a:spcPct val="100000"/>
              </a:lnSpc>
              <a:spcBef>
                <a:spcPts val="0"/>
              </a:spcBef>
              <a:buNone/>
              <a:defRPr sz="1600" cap="none">
                <a:solidFill>
                  <a:schemeClr val="tx2"/>
                </a:solidFill>
              </a:defRPr>
            </a:lvl1pPr>
            <a:lvl2pPr marL="0" indent="0">
              <a:lnSpc>
                <a:spcPct val="100000"/>
              </a:lnSpc>
              <a:spcBef>
                <a:spcPts val="0"/>
              </a:spcBef>
              <a:buNone/>
              <a:defRPr sz="1600" cap="none">
                <a:solidFill>
                  <a:schemeClr val="tx2"/>
                </a:solidFill>
              </a:defRPr>
            </a:lvl2pPr>
            <a:lvl3pPr marL="0" indent="0">
              <a:lnSpc>
                <a:spcPct val="100000"/>
              </a:lnSpc>
              <a:spcBef>
                <a:spcPts val="0"/>
              </a:spcBef>
              <a:buNone/>
              <a:defRPr sz="1600" cap="none">
                <a:solidFill>
                  <a:schemeClr val="tx2"/>
                </a:solidFill>
              </a:defRPr>
            </a:lvl3pPr>
            <a:lvl4pPr marL="0" indent="0">
              <a:lnSpc>
                <a:spcPct val="100000"/>
              </a:lnSpc>
              <a:spcBef>
                <a:spcPts val="0"/>
              </a:spcBef>
              <a:buNone/>
              <a:defRPr sz="1600" cap="none">
                <a:solidFill>
                  <a:schemeClr val="tx2"/>
                </a:solidFill>
              </a:defRPr>
            </a:lvl4pPr>
            <a:lvl5pPr marL="0" indent="0">
              <a:lnSpc>
                <a:spcPct val="100000"/>
              </a:lnSpc>
              <a:spcBef>
                <a:spcPts val="0"/>
              </a:spcBef>
              <a:buNone/>
              <a:defRPr sz="1600" cap="none">
                <a:solidFill>
                  <a:schemeClr val="tx2"/>
                </a:solidFill>
              </a:defRPr>
            </a:lvl5pPr>
            <a:lvl6pPr marL="0" indent="0">
              <a:lnSpc>
                <a:spcPct val="100000"/>
              </a:lnSpc>
              <a:spcBef>
                <a:spcPts val="0"/>
              </a:spcBef>
              <a:buNone/>
              <a:defRPr sz="1600" cap="none">
                <a:solidFill>
                  <a:schemeClr val="tx2"/>
                </a:solidFill>
              </a:defRPr>
            </a:lvl6pPr>
            <a:lvl7pPr marL="0" indent="0">
              <a:lnSpc>
                <a:spcPct val="100000"/>
              </a:lnSpc>
              <a:spcBef>
                <a:spcPts val="0"/>
              </a:spcBef>
              <a:buNone/>
              <a:defRPr sz="1600" cap="none">
                <a:solidFill>
                  <a:schemeClr val="tx2"/>
                </a:solidFill>
              </a:defRPr>
            </a:lvl7pPr>
            <a:lvl8pPr marL="0" indent="0">
              <a:lnSpc>
                <a:spcPct val="100000"/>
              </a:lnSpc>
              <a:spcBef>
                <a:spcPts val="0"/>
              </a:spcBef>
              <a:buNone/>
              <a:defRPr sz="1600" cap="none">
                <a:solidFill>
                  <a:schemeClr val="tx2"/>
                </a:solidFill>
              </a:defRPr>
            </a:lvl8pPr>
            <a:lvl9pPr marL="0" indent="0">
              <a:lnSpc>
                <a:spcPct val="100000"/>
              </a:lnSpc>
              <a:spcBef>
                <a:spcPts val="0"/>
              </a:spcBef>
              <a:buNone/>
              <a:defRPr sz="1600" cap="none">
                <a:solidFill>
                  <a:schemeClr val="tx2"/>
                </a:solidFill>
              </a:defRPr>
            </a:lvl9pPr>
          </a:lstStyle>
          <a:p>
            <a:pPr lvl="0"/>
            <a:r>
              <a:rPr lang="en-US" dirty="0"/>
              <a:t>[Optional slide subtitle]</a:t>
            </a:r>
          </a:p>
        </p:txBody>
      </p:sp>
      <p:sp>
        <p:nvSpPr>
          <p:cNvPr id="9" name="Content Placeholder 1">
            <a:extLst>
              <a:ext uri="{FF2B5EF4-FFF2-40B4-BE49-F238E27FC236}">
                <a16:creationId xmlns:a16="http://schemas.microsoft.com/office/drawing/2014/main" id="{AE34731F-1284-EF46-9CE9-FBDD8D7B8F47}"/>
              </a:ext>
            </a:extLst>
          </p:cNvPr>
          <p:cNvSpPr>
            <a:spLocks noGrp="1"/>
          </p:cNvSpPr>
          <p:nvPr>
            <p:ph sz="quarter" idx="14"/>
          </p:nvPr>
        </p:nvSpPr>
        <p:spPr>
          <a:xfrm>
            <a:off x="609600" y="1917700"/>
            <a:ext cx="9268016" cy="4254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p:cNvSpPr>
            <a:spLocks noGrp="1"/>
          </p:cNvSpPr>
          <p:nvPr>
            <p:ph type="ftr" sz="quarter" idx="11"/>
          </p:nvPr>
        </p:nvSpPr>
        <p:spPr/>
        <p:txBody>
          <a:bodyPr/>
          <a:lstStyle/>
          <a:p>
            <a:endParaRPr lang="en-US" dirty="0"/>
          </a:p>
        </p:txBody>
      </p:sp>
      <p:sp>
        <p:nvSpPr>
          <p:cNvPr id="4" name="Date Placeholder"/>
          <p:cNvSpPr>
            <a:spLocks noGrp="1"/>
          </p:cNvSpPr>
          <p:nvPr>
            <p:ph type="dt" sz="half" idx="10"/>
          </p:nvPr>
        </p:nvSpPr>
        <p:spPr/>
        <p:txBody>
          <a:bodyPr/>
          <a:lstStyle/>
          <a:p>
            <a:endParaRPr lang="en-US"/>
          </a:p>
        </p:txBody>
      </p:sp>
      <p:sp>
        <p:nvSpPr>
          <p:cNvPr id="6" name="Slide Number Placeholder"/>
          <p:cNvSpPr>
            <a:spLocks noGrp="1"/>
          </p:cNvSpPr>
          <p:nvPr>
            <p:ph type="sldNum" sz="quarter" idx="12"/>
          </p:nvPr>
        </p:nvSpPr>
        <p:spPr/>
        <p:txBody>
          <a:bodyPr/>
          <a:lstStyle/>
          <a:p>
            <a:fld id="{94C005EB-05AB-4350-8862-D44178390B49}" type="slidenum">
              <a:rPr lang="en-US" smtClean="0"/>
              <a:t>‹N°›</a:t>
            </a:fld>
            <a:endParaRPr lang="en-US"/>
          </a:p>
        </p:txBody>
      </p:sp>
    </p:spTree>
    <p:extLst>
      <p:ext uri="{BB962C8B-B14F-4D97-AF65-F5344CB8AC3E}">
        <p14:creationId xmlns:p14="http://schemas.microsoft.com/office/powerpoint/2010/main" val="3758966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22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83596A7-2D27-B5C1-AB0D-9A5904E700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EB400AE-79E1-FE7A-132A-D22DF402FE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F882DDC-9528-D1EF-11FD-4E8C2C1D5F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BE473B7-309F-DE4B-B0A8-E534D0EC1006}" type="datetimeFigureOut">
              <a:rPr lang="fr-FR" smtClean="0"/>
              <a:t>10/10/2026</a:t>
            </a:fld>
            <a:endParaRPr lang="fr-FR"/>
          </a:p>
        </p:txBody>
      </p:sp>
      <p:sp>
        <p:nvSpPr>
          <p:cNvPr id="5" name="Espace réservé du pied de page 4">
            <a:extLst>
              <a:ext uri="{FF2B5EF4-FFF2-40B4-BE49-F238E27FC236}">
                <a16:creationId xmlns:a16="http://schemas.microsoft.com/office/drawing/2014/main" id="{9DA22C9C-5FC9-0421-5DB5-25591B85C1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A481545-1422-199B-4078-78A20242F8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C7A77D1-F15C-404A-A889-8B36CC938182}" type="slidenum">
              <a:rPr lang="fr-FR" smtClean="0"/>
              <a:t>‹N°›</a:t>
            </a:fld>
            <a:endParaRPr lang="fr-FR"/>
          </a:p>
        </p:txBody>
      </p:sp>
    </p:spTree>
    <p:extLst>
      <p:ext uri="{BB962C8B-B14F-4D97-AF65-F5344CB8AC3E}">
        <p14:creationId xmlns:p14="http://schemas.microsoft.com/office/powerpoint/2010/main" val="7379297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8.tiff"/><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tiff"/><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gif"/><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svg"/><Relationship Id="rId3" Type="http://schemas.openxmlformats.org/officeDocument/2006/relationships/image" Target="../media/image48.jpe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image" Target="../media/image47.png"/><Relationship Id="rId1" Type="http://schemas.openxmlformats.org/officeDocument/2006/relationships/slideLayout" Target="../slideLayouts/slideLayout17.xml"/><Relationship Id="rId6" Type="http://schemas.openxmlformats.org/officeDocument/2006/relationships/image" Target="../media/image51.png"/><Relationship Id="rId11" Type="http://schemas.openxmlformats.org/officeDocument/2006/relationships/image" Target="../media/image56.sv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jpeg"/><Relationship Id="rId9" Type="http://schemas.openxmlformats.org/officeDocument/2006/relationships/image" Target="../media/image54.sv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6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7.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0.jpeg"/><Relationship Id="rId1" Type="http://schemas.openxmlformats.org/officeDocument/2006/relationships/slideLayout" Target="../slideLayouts/slideLayout15.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1.emf"/><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jpeg"/></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1.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3.emf"/></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w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68.png"/></Relationships>
</file>

<file path=ppt/slides/_rels/slide44.xml.rels><?xml version="1.0" encoding="UTF-8" standalone="yes"?>
<Relationships xmlns="http://schemas.openxmlformats.org/package/2006/relationships"><Relationship Id="rId2" Type="http://schemas.openxmlformats.org/officeDocument/2006/relationships/image" Target="../media/image84.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jpeg"/><Relationship Id="rId4" Type="http://schemas.openxmlformats.org/officeDocument/2006/relationships/image" Target="../media/image88.png"/></Relationships>
</file>

<file path=ppt/slides/_rels/slide4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92.png"/><Relationship Id="rId4" Type="http://schemas.openxmlformats.org/officeDocument/2006/relationships/oleObject" Target="../embeddings/oleObject2.bin"/></Relationships>
</file>

<file path=ppt/slides/_rels/slide50.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83.emf"/><Relationship Id="rId1" Type="http://schemas.openxmlformats.org/officeDocument/2006/relationships/slideLayout" Target="../slideLayouts/slideLayout2.xml"/><Relationship Id="rId4" Type="http://schemas.openxmlformats.org/officeDocument/2006/relationships/image" Target="../media/image82.emf"/></Relationships>
</file>

<file path=ppt/slides/_rels/slide5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oleObject" Target="../embeddings/oleObject3.bin"/><Relationship Id="rId1" Type="http://schemas.openxmlformats.org/officeDocument/2006/relationships/slideLayout" Target="../slideLayouts/slideLayout2.xml"/><Relationship Id="rId4" Type="http://schemas.openxmlformats.org/officeDocument/2006/relationships/image" Target="../media/image900.png"/></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34BEBB-1FAD-0740-B037-455209AF7D78}"/>
              </a:ext>
            </a:extLst>
          </p:cNvPr>
          <p:cNvSpPr>
            <a:spLocks noGrp="1"/>
          </p:cNvSpPr>
          <p:nvPr>
            <p:ph type="ctrTitle"/>
          </p:nvPr>
        </p:nvSpPr>
        <p:spPr>
          <a:xfrm>
            <a:off x="1008140" y="686603"/>
            <a:ext cx="10175719" cy="2286000"/>
          </a:xfrm>
        </p:spPr>
        <p:txBody>
          <a:bodyPr>
            <a:noAutofit/>
          </a:bodyPr>
          <a:lstStyle/>
          <a:p>
            <a:r>
              <a:rPr lang="en-US" sz="4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Update of the 2024 </a:t>
            </a:r>
            <a:r>
              <a:rPr lang="en-US" sz="4000" b="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Guiidelines</a:t>
            </a:r>
            <a:r>
              <a:rPr lang="en-US" sz="4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for Lower Limb Peripheral Artery Disease</a:t>
            </a:r>
            <a:endParaRPr lang="fr-FR" sz="4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 4">
            <a:extLst>
              <a:ext uri="{FF2B5EF4-FFF2-40B4-BE49-F238E27FC236}">
                <a16:creationId xmlns:a16="http://schemas.microsoft.com/office/drawing/2014/main" id="{09EDFFD8-CC2A-4EEE-455F-7E2C8B8094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481" y="5360723"/>
            <a:ext cx="1960208" cy="904711"/>
          </a:xfrm>
          <a:prstGeom prst="rect">
            <a:avLst/>
          </a:prstGeom>
        </p:spPr>
      </p:pic>
      <p:pic>
        <p:nvPicPr>
          <p:cNvPr id="6" name="Picture 3">
            <a:extLst>
              <a:ext uri="{FF2B5EF4-FFF2-40B4-BE49-F238E27FC236}">
                <a16:creationId xmlns:a16="http://schemas.microsoft.com/office/drawing/2014/main" id="{EBEBDE2E-D742-87D7-16C9-EFDB3596EA1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739599" y="5432078"/>
            <a:ext cx="2081989" cy="767482"/>
          </a:xfrm>
          <a:prstGeom prst="rect">
            <a:avLst/>
          </a:prstGeom>
        </p:spPr>
      </p:pic>
      <p:pic>
        <p:nvPicPr>
          <p:cNvPr id="3" name="Image 2"/>
          <p:cNvPicPr>
            <a:picLocks noChangeAspect="1"/>
          </p:cNvPicPr>
          <p:nvPr/>
        </p:nvPicPr>
        <p:blipFill>
          <a:blip r:embed="rId5"/>
          <a:stretch>
            <a:fillRect/>
          </a:stretch>
        </p:blipFill>
        <p:spPr>
          <a:xfrm>
            <a:off x="5744195" y="5142271"/>
            <a:ext cx="977441" cy="1344801"/>
          </a:xfrm>
          <a:prstGeom prst="rect">
            <a:avLst/>
          </a:prstGeom>
        </p:spPr>
      </p:pic>
      <p:sp>
        <p:nvSpPr>
          <p:cNvPr id="9" name="Sous-titre 5">
            <a:extLst>
              <a:ext uri="{FF2B5EF4-FFF2-40B4-BE49-F238E27FC236}">
                <a16:creationId xmlns:a16="http://schemas.microsoft.com/office/drawing/2014/main" id="{4FA201C6-2302-577C-8E96-40314B3BD578}"/>
              </a:ext>
            </a:extLst>
          </p:cNvPr>
          <p:cNvSpPr txBox="1">
            <a:spLocks/>
          </p:cNvSpPr>
          <p:nvPr/>
        </p:nvSpPr>
        <p:spPr>
          <a:xfrm>
            <a:off x="1546930" y="3736715"/>
            <a:ext cx="8686663" cy="93125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2800" b="1" dirty="0"/>
              <a:t>Yann </a:t>
            </a:r>
            <a:r>
              <a:rPr lang="fr-FR" sz="2800" b="1" dirty="0" err="1"/>
              <a:t>Gouëffic</a:t>
            </a:r>
            <a:r>
              <a:rPr lang="fr-FR" sz="2800" b="1" dirty="0"/>
              <a:t>, MD, PhD</a:t>
            </a:r>
          </a:p>
          <a:p>
            <a:r>
              <a:rPr lang="fr-FR" sz="1600" b="1" i="1" dirty="0" err="1"/>
              <a:t>Department</a:t>
            </a:r>
            <a:r>
              <a:rPr lang="fr-FR" sz="1600" b="1" i="1" dirty="0"/>
              <a:t> of </a:t>
            </a:r>
            <a:r>
              <a:rPr lang="fr-FR" sz="1600" b="1" i="1" dirty="0" err="1"/>
              <a:t>vascular</a:t>
            </a:r>
            <a:r>
              <a:rPr lang="fr-FR" sz="1600" b="1" i="1" dirty="0"/>
              <a:t> and </a:t>
            </a:r>
            <a:r>
              <a:rPr lang="fr-FR" sz="1600" b="1" i="1" dirty="0" err="1"/>
              <a:t>endovascular</a:t>
            </a:r>
            <a:r>
              <a:rPr lang="fr-FR" sz="1600" b="1" i="1" dirty="0"/>
              <a:t> </a:t>
            </a:r>
            <a:r>
              <a:rPr lang="fr-FR" sz="1600" b="1" i="1" dirty="0" err="1"/>
              <a:t>surgery</a:t>
            </a:r>
            <a:r>
              <a:rPr lang="fr-FR" sz="1600" b="1" i="1" dirty="0"/>
              <a:t>, Groupe Hospitalier Paris Saint Joseph, Paris, France</a:t>
            </a:r>
            <a:r>
              <a:rPr lang="fr-FR" sz="1400" b="1" i="1" dirty="0"/>
              <a:t>. </a:t>
            </a:r>
            <a:endParaRPr lang="fr-FR" sz="1400" i="1" dirty="0"/>
          </a:p>
          <a:p>
            <a:r>
              <a:rPr lang="fr-FR" b="1" dirty="0"/>
              <a:t> </a:t>
            </a:r>
          </a:p>
        </p:txBody>
      </p:sp>
    </p:spTree>
    <p:extLst>
      <p:ext uri="{BB962C8B-B14F-4D97-AF65-F5344CB8AC3E}">
        <p14:creationId xmlns:p14="http://schemas.microsoft.com/office/powerpoint/2010/main" val="200313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91957" y="2059083"/>
            <a:ext cx="11122527" cy="3985656"/>
          </a:xfrm>
        </p:spPr>
        <p:txBody>
          <a:bodyPr/>
          <a:lstStyle/>
          <a:p>
            <a:pPr marL="0" indent="0">
              <a:buNone/>
            </a:pPr>
            <a:r>
              <a:rPr lang="en-GB" sz="2400" b="1" kern="0" dirty="0">
                <a:latin typeface="Calibri" panose="020F0502020204030204" pitchFamily="34" charset="0"/>
                <a:cs typeface="Calibri" panose="020F0502020204030204" pitchFamily="34" charset="0"/>
              </a:rPr>
              <a:t>Y. Gouëffic </a:t>
            </a:r>
            <a:r>
              <a:rPr lang="en-GB" sz="2400" kern="0" dirty="0">
                <a:latin typeface="Calibri" panose="020F0502020204030204" pitchFamily="34" charset="0"/>
                <a:cs typeface="Calibri" panose="020F0502020204030204" pitchFamily="34" charset="0"/>
              </a:rPr>
              <a:t>reports:</a:t>
            </a:r>
          </a:p>
          <a:p>
            <a:endParaRPr lang="en-GB" sz="2400" kern="0" dirty="0">
              <a:latin typeface="Calibri" panose="020F0502020204030204" pitchFamily="34" charset="0"/>
              <a:cs typeface="Calibri" panose="020F0502020204030204" pitchFamily="34" charset="0"/>
            </a:endParaRPr>
          </a:p>
          <a:p>
            <a:pPr>
              <a:buFontTx/>
              <a:buChar char="-"/>
            </a:pPr>
            <a:r>
              <a:rPr lang="en-GB" sz="2400" b="1" kern="0" dirty="0">
                <a:latin typeface="Calibri" panose="020F0502020204030204" pitchFamily="34" charset="0"/>
                <a:cs typeface="Calibri" panose="020F0502020204030204" pitchFamily="34" charset="0"/>
              </a:rPr>
              <a:t>Research funding from </a:t>
            </a:r>
            <a:r>
              <a:rPr lang="en-GB" sz="2400" kern="0" dirty="0">
                <a:latin typeface="Calibri" panose="020F0502020204030204" pitchFamily="34" charset="0"/>
                <a:cs typeface="Calibri" panose="020F0502020204030204" pitchFamily="34" charset="0"/>
              </a:rPr>
              <a:t>General Electric, WL Gore, Bentley, Boston </a:t>
            </a:r>
            <a:r>
              <a:rPr lang="en-GB" sz="2400" kern="0" dirty="0" err="1">
                <a:latin typeface="Calibri" panose="020F0502020204030204" pitchFamily="34" charset="0"/>
                <a:cs typeface="Calibri" panose="020F0502020204030204" pitchFamily="34" charset="0"/>
              </a:rPr>
              <a:t>Sc</a:t>
            </a:r>
            <a:endParaRPr lang="en-GB" sz="2400" b="1" kern="0" dirty="0">
              <a:latin typeface="Calibri" panose="020F0502020204030204" pitchFamily="34" charset="0"/>
              <a:cs typeface="Calibri" panose="020F0502020204030204" pitchFamily="34" charset="0"/>
            </a:endParaRPr>
          </a:p>
          <a:p>
            <a:pPr>
              <a:buFontTx/>
              <a:buChar char="-"/>
            </a:pPr>
            <a:r>
              <a:rPr lang="en-GB" sz="2400" b="1" kern="0" dirty="0">
                <a:latin typeface="Calibri" panose="020F0502020204030204" pitchFamily="34" charset="0"/>
                <a:cs typeface="Calibri" panose="020F0502020204030204" pitchFamily="34" charset="0"/>
              </a:rPr>
              <a:t>Personal fees and grants from </a:t>
            </a:r>
            <a:r>
              <a:rPr lang="en-GB" sz="2400" kern="0" dirty="0">
                <a:latin typeface="Calibri" panose="020F0502020204030204" pitchFamily="34" charset="0"/>
                <a:cs typeface="Calibri" panose="020F0502020204030204" pitchFamily="34" charset="0"/>
              </a:rPr>
              <a:t>Abbott, BD, Bentley, Boston Scientific, Cook, General Electric, Medtronic, Penumbra, Shockwave, Teleflex, Terumo, WL Gore (medical advisory board, educational course, speaking)</a:t>
            </a:r>
          </a:p>
        </p:txBody>
      </p:sp>
      <p:sp>
        <p:nvSpPr>
          <p:cNvPr id="3" name="Titre 2"/>
          <p:cNvSpPr>
            <a:spLocks noGrp="1"/>
          </p:cNvSpPr>
          <p:nvPr>
            <p:ph type="title"/>
          </p:nvPr>
        </p:nvSpPr>
        <p:spPr>
          <a:xfrm>
            <a:off x="491956" y="579562"/>
            <a:ext cx="11122527" cy="914400"/>
          </a:xfrm>
        </p:spPr>
        <p:txBody>
          <a:bodyPr/>
          <a:lstStyle/>
          <a:p>
            <a:r>
              <a:rPr lang="fr-FR" sz="3200" b="1" dirty="0" err="1">
                <a:solidFill>
                  <a:srgbClr val="FF0000"/>
                </a:solidFill>
                <a:latin typeface="+mn-lt"/>
                <a:cs typeface="Arial" panose="020B0604020202020204" pitchFamily="34" charset="0"/>
              </a:rPr>
              <a:t>Disclosures</a:t>
            </a:r>
            <a:endParaRPr lang="fr-FR" sz="3200" b="1" dirty="0">
              <a:solidFill>
                <a:srgbClr val="FF0000"/>
              </a:solidFill>
              <a:latin typeface="+mn-lt"/>
              <a:cs typeface="Arial" panose="020B0604020202020204" pitchFamily="34" charset="0"/>
            </a:endParaRPr>
          </a:p>
        </p:txBody>
      </p:sp>
    </p:spTree>
    <p:extLst>
      <p:ext uri="{BB962C8B-B14F-4D97-AF65-F5344CB8AC3E}">
        <p14:creationId xmlns:p14="http://schemas.microsoft.com/office/powerpoint/2010/main" val="62457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5948957-6524-7F8A-D4D1-10B902613208}"/>
              </a:ext>
            </a:extLst>
          </p:cNvPr>
          <p:cNvPicPr>
            <a:picLocks noChangeAspect="1"/>
          </p:cNvPicPr>
          <p:nvPr/>
        </p:nvPicPr>
        <p:blipFill>
          <a:blip r:embed="rId2"/>
          <a:srcRect t="18304"/>
          <a:stretch>
            <a:fillRect/>
          </a:stretch>
        </p:blipFill>
        <p:spPr>
          <a:xfrm>
            <a:off x="516194" y="383743"/>
            <a:ext cx="6520017" cy="2148004"/>
          </a:xfrm>
          <a:prstGeom prst="rect">
            <a:avLst/>
          </a:prstGeom>
          <a:effectLst>
            <a:outerShdw blurRad="50800" dist="38100" dir="2700000" algn="tl" rotWithShape="0">
              <a:prstClr val="black">
                <a:alpha val="40000"/>
              </a:prstClr>
            </a:outerShdw>
          </a:effectLst>
        </p:spPr>
      </p:pic>
      <p:pic>
        <p:nvPicPr>
          <p:cNvPr id="6" name="Image 5">
            <a:extLst>
              <a:ext uri="{FF2B5EF4-FFF2-40B4-BE49-F238E27FC236}">
                <a16:creationId xmlns:a16="http://schemas.microsoft.com/office/drawing/2014/main" id="{2B80B9A5-3644-AFE6-F907-C840C868EB9A}"/>
              </a:ext>
            </a:extLst>
          </p:cNvPr>
          <p:cNvPicPr>
            <a:picLocks noChangeAspect="1"/>
          </p:cNvPicPr>
          <p:nvPr/>
        </p:nvPicPr>
        <p:blipFill>
          <a:blip r:embed="rId3"/>
          <a:stretch>
            <a:fillRect/>
          </a:stretch>
        </p:blipFill>
        <p:spPr>
          <a:xfrm>
            <a:off x="516194" y="3016043"/>
            <a:ext cx="4807974" cy="2897957"/>
          </a:xfrm>
          <a:prstGeom prst="rect">
            <a:avLst/>
          </a:prstGeom>
        </p:spPr>
      </p:pic>
      <p:pic>
        <p:nvPicPr>
          <p:cNvPr id="7" name="Image 6">
            <a:extLst>
              <a:ext uri="{FF2B5EF4-FFF2-40B4-BE49-F238E27FC236}">
                <a16:creationId xmlns:a16="http://schemas.microsoft.com/office/drawing/2014/main" id="{17BB7375-3C41-3C9B-307F-A688FBC19F20}"/>
              </a:ext>
            </a:extLst>
          </p:cNvPr>
          <p:cNvPicPr>
            <a:picLocks noChangeAspect="1"/>
          </p:cNvPicPr>
          <p:nvPr/>
        </p:nvPicPr>
        <p:blipFill>
          <a:blip r:embed="rId4"/>
          <a:stretch>
            <a:fillRect/>
          </a:stretch>
        </p:blipFill>
        <p:spPr>
          <a:xfrm>
            <a:off x="6471893" y="3016043"/>
            <a:ext cx="5203914" cy="2245525"/>
          </a:xfrm>
          <a:prstGeom prst="rect">
            <a:avLst/>
          </a:prstGeom>
        </p:spPr>
      </p:pic>
      <p:sp>
        <p:nvSpPr>
          <p:cNvPr id="9" name="ZoneTexte 8">
            <a:extLst>
              <a:ext uri="{FF2B5EF4-FFF2-40B4-BE49-F238E27FC236}">
                <a16:creationId xmlns:a16="http://schemas.microsoft.com/office/drawing/2014/main" id="{46BC9577-39B5-3DC5-A2E0-A05EF31EBCBA}"/>
              </a:ext>
            </a:extLst>
          </p:cNvPr>
          <p:cNvSpPr txBox="1"/>
          <p:nvPr/>
        </p:nvSpPr>
        <p:spPr>
          <a:xfrm>
            <a:off x="3043084" y="6398297"/>
            <a:ext cx="6105832"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GB" sz="1400" dirty="0" err="1">
                <a:latin typeface="Calibri" panose="020F0502020204030204" pitchFamily="34" charset="0"/>
                <a:cs typeface="Calibri" panose="020F0502020204030204" pitchFamily="34" charset="0"/>
              </a:rPr>
              <a:t>Nordanstig</a:t>
            </a:r>
            <a:r>
              <a:rPr lang="en-GB" sz="1400" dirty="0">
                <a:latin typeface="Calibri" panose="020F0502020204030204" pitchFamily="34" charset="0"/>
                <a:cs typeface="Calibri" panose="020F0502020204030204" pitchFamily="34" charset="0"/>
              </a:rPr>
              <a:t>, </a:t>
            </a:r>
            <a:r>
              <a:rPr lang="en-GB" sz="1400" dirty="0" err="1">
                <a:latin typeface="Calibri" panose="020F0502020204030204" pitchFamily="34" charset="0"/>
                <a:cs typeface="Calibri" panose="020F0502020204030204" pitchFamily="34" charset="0"/>
              </a:rPr>
              <a:t>Eur</a:t>
            </a:r>
            <a:r>
              <a:rPr lang="en-GB" sz="1400" dirty="0">
                <a:latin typeface="Calibri" panose="020F0502020204030204" pitchFamily="34" charset="0"/>
                <a:cs typeface="Calibri" panose="020F0502020204030204" pitchFamily="34" charset="0"/>
              </a:rPr>
              <a:t> J </a:t>
            </a:r>
            <a:r>
              <a:rPr lang="en-GB" sz="1400" dirty="0" err="1">
                <a:latin typeface="Calibri" panose="020F0502020204030204" pitchFamily="34" charset="0"/>
                <a:cs typeface="Calibri" panose="020F0502020204030204" pitchFamily="34" charset="0"/>
              </a:rPr>
              <a:t>Vasc</a:t>
            </a:r>
            <a:r>
              <a:rPr lang="en-GB" sz="1400" dirty="0">
                <a:latin typeface="Calibri" panose="020F0502020204030204" pitchFamily="34" charset="0"/>
                <a:cs typeface="Calibri" panose="020F0502020204030204" pitchFamily="34" charset="0"/>
              </a:rPr>
              <a:t> </a:t>
            </a:r>
            <a:r>
              <a:rPr lang="en-GB" sz="1400" dirty="0" err="1">
                <a:latin typeface="Calibri" panose="020F0502020204030204" pitchFamily="34" charset="0"/>
                <a:cs typeface="Calibri" panose="020F0502020204030204" pitchFamily="34" charset="0"/>
              </a:rPr>
              <a:t>Endovasc</a:t>
            </a:r>
            <a:r>
              <a:rPr lang="en-GB" sz="1400" dirty="0">
                <a:latin typeface="Calibri" panose="020F0502020204030204" pitchFamily="34" charset="0"/>
                <a:cs typeface="Calibri" panose="020F0502020204030204" pitchFamily="34" charset="0"/>
              </a:rPr>
              <a:t> </a:t>
            </a:r>
            <a:r>
              <a:rPr lang="en-GB" sz="1400" dirty="0" err="1">
                <a:latin typeface="Calibri" panose="020F0502020204030204" pitchFamily="34" charset="0"/>
                <a:cs typeface="Calibri" panose="020F0502020204030204" pitchFamily="34" charset="0"/>
              </a:rPr>
              <a:t>Surg</a:t>
            </a:r>
            <a:r>
              <a:rPr lang="en-GB" sz="1400" dirty="0">
                <a:latin typeface="Calibri" panose="020F0502020204030204" pitchFamily="34" charset="0"/>
                <a:cs typeface="Calibri" panose="020F0502020204030204" pitchFamily="34" charset="0"/>
              </a:rPr>
              <a:t>, 2026</a:t>
            </a:r>
            <a:endParaRPr lang="fr-FR" sz="1400" dirty="0"/>
          </a:p>
        </p:txBody>
      </p:sp>
    </p:spTree>
    <p:extLst>
      <p:ext uri="{BB962C8B-B14F-4D97-AF65-F5344CB8AC3E}">
        <p14:creationId xmlns:p14="http://schemas.microsoft.com/office/powerpoint/2010/main" val="2187485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86A3E59-F0BD-48A6-DD09-8262159028B7}"/>
              </a:ext>
            </a:extLst>
          </p:cNvPr>
          <p:cNvPicPr>
            <a:picLocks noChangeAspect="1"/>
          </p:cNvPicPr>
          <p:nvPr/>
        </p:nvPicPr>
        <p:blipFill>
          <a:blip r:embed="rId2"/>
          <a:stretch>
            <a:fillRect/>
          </a:stretch>
        </p:blipFill>
        <p:spPr>
          <a:xfrm>
            <a:off x="3645691" y="3067575"/>
            <a:ext cx="7772400" cy="3520687"/>
          </a:xfrm>
          <a:prstGeom prst="rect">
            <a:avLst/>
          </a:prstGeom>
        </p:spPr>
      </p:pic>
      <p:pic>
        <p:nvPicPr>
          <p:cNvPr id="6" name="Image 5">
            <a:extLst>
              <a:ext uri="{FF2B5EF4-FFF2-40B4-BE49-F238E27FC236}">
                <a16:creationId xmlns:a16="http://schemas.microsoft.com/office/drawing/2014/main" id="{96B5CFAC-69A7-8EB6-4094-158BC8455028}"/>
              </a:ext>
            </a:extLst>
          </p:cNvPr>
          <p:cNvPicPr>
            <a:picLocks noChangeAspect="1"/>
          </p:cNvPicPr>
          <p:nvPr/>
        </p:nvPicPr>
        <p:blipFill>
          <a:blip r:embed="rId3"/>
          <a:stretch>
            <a:fillRect/>
          </a:stretch>
        </p:blipFill>
        <p:spPr>
          <a:xfrm>
            <a:off x="237461" y="159654"/>
            <a:ext cx="7772400" cy="3689165"/>
          </a:xfrm>
          <a:prstGeom prst="rect">
            <a:avLst/>
          </a:prstGeom>
        </p:spPr>
      </p:pic>
      <p:sp>
        <p:nvSpPr>
          <p:cNvPr id="2" name="Ellipse 1">
            <a:extLst>
              <a:ext uri="{FF2B5EF4-FFF2-40B4-BE49-F238E27FC236}">
                <a16:creationId xmlns:a16="http://schemas.microsoft.com/office/drawing/2014/main" id="{C7538F26-2471-4E26-E1E5-0E5C3113408D}"/>
              </a:ext>
            </a:extLst>
          </p:cNvPr>
          <p:cNvSpPr/>
          <p:nvPr/>
        </p:nvSpPr>
        <p:spPr>
          <a:xfrm>
            <a:off x="1" y="3280782"/>
            <a:ext cx="10515600" cy="706002"/>
          </a:xfrm>
          <a:prstGeom prst="ellipse">
            <a:avLst/>
          </a:pr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8047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715CAB7-7A54-C104-407D-191E5858E1BE}"/>
              </a:ext>
            </a:extLst>
          </p:cNvPr>
          <p:cNvPicPr>
            <a:picLocks noChangeAspect="1"/>
          </p:cNvPicPr>
          <p:nvPr/>
        </p:nvPicPr>
        <p:blipFill>
          <a:blip r:embed="rId2"/>
          <a:stretch>
            <a:fillRect/>
          </a:stretch>
        </p:blipFill>
        <p:spPr>
          <a:xfrm>
            <a:off x="3210685" y="3538728"/>
            <a:ext cx="8306563" cy="3020568"/>
          </a:xfrm>
          <a:prstGeom prst="rect">
            <a:avLst/>
          </a:prstGeom>
        </p:spPr>
      </p:pic>
      <p:pic>
        <p:nvPicPr>
          <p:cNvPr id="6" name="Image 5">
            <a:extLst>
              <a:ext uri="{FF2B5EF4-FFF2-40B4-BE49-F238E27FC236}">
                <a16:creationId xmlns:a16="http://schemas.microsoft.com/office/drawing/2014/main" id="{BC4A2DB4-83B5-D03C-9256-263504430A75}"/>
              </a:ext>
            </a:extLst>
          </p:cNvPr>
          <p:cNvPicPr>
            <a:picLocks noChangeAspect="1"/>
          </p:cNvPicPr>
          <p:nvPr/>
        </p:nvPicPr>
        <p:blipFill>
          <a:blip r:embed="rId3"/>
          <a:stretch>
            <a:fillRect/>
          </a:stretch>
        </p:blipFill>
        <p:spPr>
          <a:xfrm>
            <a:off x="228876" y="298704"/>
            <a:ext cx="7772400" cy="3520687"/>
          </a:xfrm>
          <a:prstGeom prst="rect">
            <a:avLst/>
          </a:prstGeom>
        </p:spPr>
      </p:pic>
      <p:sp>
        <p:nvSpPr>
          <p:cNvPr id="2" name="Ellipse 1">
            <a:extLst>
              <a:ext uri="{FF2B5EF4-FFF2-40B4-BE49-F238E27FC236}">
                <a16:creationId xmlns:a16="http://schemas.microsoft.com/office/drawing/2014/main" id="{B3938111-BFA1-74E6-DBEF-88E9BA669954}"/>
              </a:ext>
            </a:extLst>
          </p:cNvPr>
          <p:cNvSpPr/>
          <p:nvPr/>
        </p:nvSpPr>
        <p:spPr>
          <a:xfrm>
            <a:off x="271406" y="2393410"/>
            <a:ext cx="1094509" cy="568037"/>
          </a:xfrm>
          <a:prstGeom prst="ellipse">
            <a:avLst/>
          </a:pr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C9F604B9-920F-15A6-1BE1-78E3175F7368}"/>
              </a:ext>
            </a:extLst>
          </p:cNvPr>
          <p:cNvSpPr/>
          <p:nvPr/>
        </p:nvSpPr>
        <p:spPr>
          <a:xfrm>
            <a:off x="3306331" y="5540648"/>
            <a:ext cx="1094509" cy="568037"/>
          </a:xfrm>
          <a:prstGeom prst="ellipse">
            <a:avLst/>
          </a:pr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73154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75B337F2-49C2-1C74-4BB3-39FC9BE596F7}"/>
              </a:ext>
            </a:extLst>
          </p:cNvPr>
          <p:cNvPicPr>
            <a:picLocks noChangeAspect="1"/>
          </p:cNvPicPr>
          <p:nvPr/>
        </p:nvPicPr>
        <p:blipFill>
          <a:blip r:embed="rId2"/>
          <a:stretch>
            <a:fillRect/>
          </a:stretch>
        </p:blipFill>
        <p:spPr>
          <a:xfrm>
            <a:off x="4141399" y="1356163"/>
            <a:ext cx="3585922" cy="2090592"/>
          </a:xfrm>
          <a:prstGeom prst="rect">
            <a:avLst/>
          </a:prstGeom>
          <a:effectLst>
            <a:outerShdw blurRad="50800" dist="38100" dir="2700000" algn="tl" rotWithShape="0">
              <a:prstClr val="black">
                <a:alpha val="40000"/>
              </a:prstClr>
            </a:outerShdw>
          </a:effectLst>
        </p:spPr>
      </p:pic>
      <p:sp>
        <p:nvSpPr>
          <p:cNvPr id="2" name="Titre 1">
            <a:extLst>
              <a:ext uri="{FF2B5EF4-FFF2-40B4-BE49-F238E27FC236}">
                <a16:creationId xmlns:a16="http://schemas.microsoft.com/office/drawing/2014/main" id="{53D850A4-3032-89F9-D7A7-9AF7909FC705}"/>
              </a:ext>
            </a:extLst>
          </p:cNvPr>
          <p:cNvSpPr>
            <a:spLocks noGrp="1"/>
          </p:cNvSpPr>
          <p:nvPr>
            <p:ph type="title"/>
          </p:nvPr>
        </p:nvSpPr>
        <p:spPr>
          <a:xfrm>
            <a:off x="559543" y="134858"/>
            <a:ext cx="10515600" cy="1325563"/>
          </a:xfrm>
        </p:spPr>
        <p:txBody>
          <a:bodyPr>
            <a:normAutofit/>
          </a:bodyPr>
          <a:lstStyle/>
          <a:p>
            <a:r>
              <a:rPr lang="fr-FR" sz="3200" b="1" dirty="0" err="1">
                <a:solidFill>
                  <a:srgbClr val="FF0000"/>
                </a:solidFill>
                <a:latin typeface="Calibri" panose="020F0502020204030204" pitchFamily="34" charset="0"/>
                <a:cs typeface="Calibri" panose="020F0502020204030204" pitchFamily="34" charset="0"/>
              </a:rPr>
              <a:t>Treatment</a:t>
            </a:r>
            <a:r>
              <a:rPr lang="fr-FR" sz="3200" b="1" dirty="0">
                <a:solidFill>
                  <a:srgbClr val="FF0000"/>
                </a:solidFill>
                <a:latin typeface="Calibri" panose="020F0502020204030204" pitchFamily="34" charset="0"/>
                <a:cs typeface="Calibri" panose="020F0502020204030204" pitchFamily="34" charset="0"/>
              </a:rPr>
              <a:t> of </a:t>
            </a:r>
            <a:r>
              <a:rPr lang="fr-FR" sz="3200" b="1" u="sng" dirty="0">
                <a:solidFill>
                  <a:srgbClr val="FF0000"/>
                </a:solidFill>
                <a:latin typeface="Calibri" panose="020F0502020204030204" pitchFamily="34" charset="0"/>
                <a:cs typeface="Calibri" panose="020F0502020204030204" pitchFamily="34" charset="0"/>
              </a:rPr>
              <a:t>Claudication</a:t>
            </a:r>
            <a:r>
              <a:rPr lang="fr-FR" sz="3200" b="1" dirty="0">
                <a:solidFill>
                  <a:srgbClr val="FF0000"/>
                </a:solidFill>
                <a:latin typeface="Calibri" panose="020F0502020204030204" pitchFamily="34" charset="0"/>
                <a:cs typeface="Calibri" panose="020F0502020204030204" pitchFamily="34" charset="0"/>
              </a:rPr>
              <a:t> by Paclitaxel </a:t>
            </a:r>
            <a:r>
              <a:rPr lang="fr-FR" sz="3200" b="1" dirty="0" err="1">
                <a:solidFill>
                  <a:srgbClr val="FF0000"/>
                </a:solidFill>
                <a:latin typeface="Calibri" panose="020F0502020204030204" pitchFamily="34" charset="0"/>
                <a:cs typeface="Calibri" panose="020F0502020204030204" pitchFamily="34" charset="0"/>
              </a:rPr>
              <a:t>Eluting</a:t>
            </a:r>
            <a:r>
              <a:rPr lang="fr-FR" sz="3200" b="1" dirty="0">
                <a:solidFill>
                  <a:srgbClr val="FF0000"/>
                </a:solidFill>
                <a:latin typeface="Calibri" panose="020F0502020204030204" pitchFamily="34" charset="0"/>
                <a:cs typeface="Calibri" panose="020F0502020204030204" pitchFamily="34" charset="0"/>
              </a:rPr>
              <a:t> </a:t>
            </a:r>
            <a:r>
              <a:rPr lang="fr-FR" sz="3200" b="1" dirty="0" err="1">
                <a:solidFill>
                  <a:srgbClr val="FF0000"/>
                </a:solidFill>
                <a:latin typeface="Calibri" panose="020F0502020204030204" pitchFamily="34" charset="0"/>
                <a:cs typeface="Calibri" panose="020F0502020204030204" pitchFamily="34" charset="0"/>
              </a:rPr>
              <a:t>Devices</a:t>
            </a:r>
            <a:endParaRPr lang="fr-FR" sz="3200" b="1" dirty="0">
              <a:solidFill>
                <a:srgbClr val="FF0000"/>
              </a:solidFill>
              <a:latin typeface="Calibri" panose="020F0502020204030204" pitchFamily="34" charset="0"/>
              <a:cs typeface="Calibri" panose="020F0502020204030204" pitchFamily="34" charset="0"/>
            </a:endParaRPr>
          </a:p>
        </p:txBody>
      </p:sp>
      <p:pic>
        <p:nvPicPr>
          <p:cNvPr id="4" name="Image 3">
            <a:extLst>
              <a:ext uri="{FF2B5EF4-FFF2-40B4-BE49-F238E27FC236}">
                <a16:creationId xmlns:a16="http://schemas.microsoft.com/office/drawing/2014/main" id="{1B200B4F-1196-1D8B-DECA-7BF3577CD8D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543" y="2401459"/>
            <a:ext cx="2946096" cy="30403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01876ABA-3FB9-A10A-18A9-AA21F7EB5F97}"/>
              </a:ext>
            </a:extLst>
          </p:cNvPr>
          <p:cNvPicPr>
            <a:picLocks noChangeAspect="1"/>
          </p:cNvPicPr>
          <p:nvPr/>
        </p:nvPicPr>
        <p:blipFill>
          <a:blip r:embed="rId4"/>
          <a:stretch>
            <a:fillRect/>
          </a:stretch>
        </p:blipFill>
        <p:spPr>
          <a:xfrm>
            <a:off x="8363081" y="1244715"/>
            <a:ext cx="3512698" cy="1777744"/>
          </a:xfrm>
          <a:prstGeom prst="rect">
            <a:avLst/>
          </a:prstGeom>
          <a:effectLst>
            <a:outerShdw blurRad="50800" dist="38100" dir="2700000" algn="tl" rotWithShape="0">
              <a:prstClr val="black">
                <a:alpha val="40000"/>
              </a:prstClr>
            </a:outerShdw>
          </a:effectLst>
        </p:spPr>
      </p:pic>
      <p:sp>
        <p:nvSpPr>
          <p:cNvPr id="10" name="ZoneTexte 9">
            <a:extLst>
              <a:ext uri="{FF2B5EF4-FFF2-40B4-BE49-F238E27FC236}">
                <a16:creationId xmlns:a16="http://schemas.microsoft.com/office/drawing/2014/main" id="{3A2744A6-1757-B1E2-C228-44D0100ACA4B}"/>
              </a:ext>
            </a:extLst>
          </p:cNvPr>
          <p:cNvSpPr txBox="1"/>
          <p:nvPr/>
        </p:nvSpPr>
        <p:spPr>
          <a:xfrm>
            <a:off x="2044908" y="6307166"/>
            <a:ext cx="8102183" cy="461665"/>
          </a:xfrm>
          <a:prstGeom prst="rect">
            <a:avLst/>
          </a:prstGeom>
          <a:noFill/>
        </p:spPr>
        <p:txBody>
          <a:bodyPr wrap="square">
            <a:spAutoFit/>
          </a:bodyPr>
          <a:lstStyle/>
          <a:p>
            <a:pPr algn="ctr"/>
            <a:r>
              <a:rPr lang="fr-FR" sz="1200" dirty="0"/>
              <a:t>Gouëffic, Circulation, 2022; </a:t>
            </a:r>
            <a:r>
              <a:rPr lang="fr-FR" sz="1200" dirty="0" err="1"/>
              <a:t>Tepe</a:t>
            </a:r>
            <a:r>
              <a:rPr lang="fr-FR" sz="1200" dirty="0"/>
              <a:t>, Circulation, 2014; Steiner, JACC-CI, 2028; </a:t>
            </a:r>
            <a:r>
              <a:rPr lang="fr-FR" sz="1200" dirty="0" err="1"/>
              <a:t>Krankenberg</a:t>
            </a:r>
            <a:r>
              <a:rPr lang="fr-FR" sz="1200" dirty="0"/>
              <a:t>, Circulation, 2015; </a:t>
            </a:r>
            <a:r>
              <a:rPr lang="fr-FR" sz="1200" dirty="0" err="1"/>
              <a:t>Scheinnert</a:t>
            </a:r>
            <a:r>
              <a:rPr lang="fr-FR" sz="1200" dirty="0"/>
              <a:t>, JACC-CI, 2014; Gray, Lancet, Gray, Lancet, 2018; </a:t>
            </a:r>
            <a:r>
              <a:rPr lang="fr-FR" sz="1200" dirty="0" err="1"/>
              <a:t>Dake</a:t>
            </a:r>
            <a:r>
              <a:rPr lang="fr-FR" sz="1200" dirty="0"/>
              <a:t>, Circulation, 2011;  </a:t>
            </a:r>
          </a:p>
        </p:txBody>
      </p:sp>
      <p:pic>
        <p:nvPicPr>
          <p:cNvPr id="11" name="Image 10">
            <a:extLst>
              <a:ext uri="{FF2B5EF4-FFF2-40B4-BE49-F238E27FC236}">
                <a16:creationId xmlns:a16="http://schemas.microsoft.com/office/drawing/2014/main" id="{720CC4AA-EF73-DB0D-EAE4-FFF423324BF6}"/>
              </a:ext>
            </a:extLst>
          </p:cNvPr>
          <p:cNvPicPr>
            <a:picLocks noChangeAspect="1"/>
          </p:cNvPicPr>
          <p:nvPr/>
        </p:nvPicPr>
        <p:blipFill>
          <a:blip r:embed="rId5"/>
          <a:stretch>
            <a:fillRect/>
          </a:stretch>
        </p:blipFill>
        <p:spPr>
          <a:xfrm>
            <a:off x="8238615" y="2969064"/>
            <a:ext cx="3164774" cy="1173496"/>
          </a:xfrm>
          <a:prstGeom prst="rect">
            <a:avLst/>
          </a:prstGeom>
          <a:effectLst>
            <a:outerShdw blurRad="50800" dist="38100" dir="2700000" algn="tl" rotWithShape="0">
              <a:prstClr val="black">
                <a:alpha val="40000"/>
              </a:prstClr>
            </a:outerShdw>
          </a:effectLst>
        </p:spPr>
      </p:pic>
      <p:pic>
        <p:nvPicPr>
          <p:cNvPr id="12" name="Image 11">
            <a:extLst>
              <a:ext uri="{FF2B5EF4-FFF2-40B4-BE49-F238E27FC236}">
                <a16:creationId xmlns:a16="http://schemas.microsoft.com/office/drawing/2014/main" id="{D360A9DE-6D17-76D1-3E2A-566BA9D3CD28}"/>
              </a:ext>
            </a:extLst>
          </p:cNvPr>
          <p:cNvPicPr>
            <a:picLocks noChangeAspect="1"/>
          </p:cNvPicPr>
          <p:nvPr/>
        </p:nvPicPr>
        <p:blipFill>
          <a:blip r:embed="rId6"/>
          <a:stretch>
            <a:fillRect/>
          </a:stretch>
        </p:blipFill>
        <p:spPr>
          <a:xfrm>
            <a:off x="4260605" y="2969064"/>
            <a:ext cx="2732645" cy="1325564"/>
          </a:xfrm>
          <a:prstGeom prst="rect">
            <a:avLst/>
          </a:prstGeom>
          <a:effectLst>
            <a:outerShdw blurRad="50800" dist="38100" dir="2700000" algn="tl" rotWithShape="0">
              <a:prstClr val="black">
                <a:alpha val="40000"/>
              </a:prstClr>
            </a:outerShdw>
          </a:effectLst>
        </p:spPr>
      </p:pic>
      <p:pic>
        <p:nvPicPr>
          <p:cNvPr id="14" name="Image 13">
            <a:extLst>
              <a:ext uri="{FF2B5EF4-FFF2-40B4-BE49-F238E27FC236}">
                <a16:creationId xmlns:a16="http://schemas.microsoft.com/office/drawing/2014/main" id="{3D771C71-AFAC-B1E2-3A73-5BD5AED9C2A8}"/>
              </a:ext>
            </a:extLst>
          </p:cNvPr>
          <p:cNvPicPr>
            <a:picLocks noChangeAspect="1"/>
          </p:cNvPicPr>
          <p:nvPr/>
        </p:nvPicPr>
        <p:blipFill>
          <a:blip r:embed="rId7"/>
          <a:stretch>
            <a:fillRect/>
          </a:stretch>
        </p:blipFill>
        <p:spPr>
          <a:xfrm>
            <a:off x="3917747" y="4242123"/>
            <a:ext cx="2605115" cy="1658386"/>
          </a:xfrm>
          <a:prstGeom prst="rect">
            <a:avLst/>
          </a:prstGeom>
          <a:effectLst>
            <a:outerShdw blurRad="50800" dist="38100" dir="2700000" algn="tl" rotWithShape="0">
              <a:prstClr val="black">
                <a:alpha val="40000"/>
              </a:prstClr>
            </a:outerShdw>
          </a:effectLst>
        </p:spPr>
      </p:pic>
      <p:pic>
        <p:nvPicPr>
          <p:cNvPr id="13" name="Image 12">
            <a:extLst>
              <a:ext uri="{FF2B5EF4-FFF2-40B4-BE49-F238E27FC236}">
                <a16:creationId xmlns:a16="http://schemas.microsoft.com/office/drawing/2014/main" id="{EA7F5F9A-A2CE-A910-FC01-F7C40B766609}"/>
              </a:ext>
            </a:extLst>
          </p:cNvPr>
          <p:cNvPicPr>
            <a:picLocks noChangeAspect="1"/>
          </p:cNvPicPr>
          <p:nvPr/>
        </p:nvPicPr>
        <p:blipFill>
          <a:blip r:embed="rId8"/>
          <a:stretch>
            <a:fillRect/>
          </a:stretch>
        </p:blipFill>
        <p:spPr>
          <a:xfrm>
            <a:off x="7321496" y="3943057"/>
            <a:ext cx="3753647" cy="1235956"/>
          </a:xfrm>
          <a:prstGeom prst="rect">
            <a:avLst/>
          </a:prstGeom>
          <a:effectLst>
            <a:outerShdw blurRad="50800" dist="38100" dir="2700000" algn="tl" rotWithShape="0">
              <a:prstClr val="black">
                <a:alpha val="40000"/>
              </a:prstClr>
            </a:outerShdw>
          </a:effectLst>
        </p:spPr>
      </p:pic>
      <p:pic>
        <p:nvPicPr>
          <p:cNvPr id="16" name="Image 15">
            <a:extLst>
              <a:ext uri="{FF2B5EF4-FFF2-40B4-BE49-F238E27FC236}">
                <a16:creationId xmlns:a16="http://schemas.microsoft.com/office/drawing/2014/main" id="{2F497DD8-E621-993C-7403-69ECB70DD45D}"/>
              </a:ext>
            </a:extLst>
          </p:cNvPr>
          <p:cNvPicPr>
            <a:picLocks noChangeAspect="1"/>
          </p:cNvPicPr>
          <p:nvPr/>
        </p:nvPicPr>
        <p:blipFill>
          <a:blip r:embed="rId9"/>
          <a:stretch>
            <a:fillRect/>
          </a:stretch>
        </p:blipFill>
        <p:spPr>
          <a:xfrm>
            <a:off x="6726323" y="5034997"/>
            <a:ext cx="4183415" cy="115588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6797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13B05D-B664-AD4E-883E-25C5FF885D7F}"/>
              </a:ext>
            </a:extLst>
          </p:cNvPr>
          <p:cNvSpPr>
            <a:spLocks noGrp="1"/>
          </p:cNvSpPr>
          <p:nvPr>
            <p:ph type="title"/>
          </p:nvPr>
        </p:nvSpPr>
        <p:spPr>
          <a:xfrm>
            <a:off x="490403" y="434868"/>
            <a:ext cx="10569533" cy="1054117"/>
          </a:xfrm>
        </p:spPr>
        <p:txBody>
          <a:bodyPr>
            <a:noAutofit/>
          </a:bodyPr>
          <a:lstStyle/>
          <a:p>
            <a:pPr algn="ct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DCB </a:t>
            </a:r>
            <a:r>
              <a:rPr lang="fr-FR" sz="2800" b="1" dirty="0" err="1">
                <a:solidFill>
                  <a:srgbClr val="FF0000"/>
                </a:solidFill>
                <a:latin typeface="Calibri" panose="020F0502020204030204" pitchFamily="34" charset="0"/>
                <a:ea typeface="Calibri" panose="020F0502020204030204" pitchFamily="34" charset="0"/>
                <a:cs typeface="Calibri" panose="020F0502020204030204" pitchFamily="34" charset="0"/>
              </a:rPr>
              <a:t>reduced</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fr-FR" sz="2800" b="1" dirty="0" err="1">
                <a:solidFill>
                  <a:srgbClr val="FF0000"/>
                </a:solidFill>
                <a:latin typeface="Calibri" panose="020F0502020204030204" pitchFamily="34" charset="0"/>
                <a:ea typeface="Calibri" panose="020F0502020204030204" pitchFamily="34" charset="0"/>
                <a:cs typeface="Calibri" panose="020F0502020204030204" pitchFamily="34" charset="0"/>
              </a:rPr>
              <a:t>late</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lumen </a:t>
            </a:r>
            <a:r>
              <a:rPr lang="fr-FR" sz="2800" b="1" dirty="0" err="1">
                <a:solidFill>
                  <a:srgbClr val="FF0000"/>
                </a:solidFill>
                <a:latin typeface="Calibri" panose="020F0502020204030204" pitchFamily="34" charset="0"/>
                <a:ea typeface="Calibri" panose="020F0502020204030204" pitchFamily="34" charset="0"/>
                <a:cs typeface="Calibri" panose="020F0502020204030204" pitchFamily="34" charset="0"/>
              </a:rPr>
              <a:t>loss</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fr-FR" sz="2800" b="1" dirty="0" err="1">
                <a:solidFill>
                  <a:srgbClr val="FF0000"/>
                </a:solidFill>
                <a:latin typeface="Calibri" panose="020F0502020204030204" pitchFamily="34" charset="0"/>
                <a:ea typeface="Calibri" panose="020F0502020204030204" pitchFamily="34" charset="0"/>
                <a:cs typeface="Calibri" panose="020F0502020204030204" pitchFamily="34" charset="0"/>
              </a:rPr>
              <a:t>binary</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fr-FR" sz="2800" b="1" dirty="0" err="1">
                <a:solidFill>
                  <a:srgbClr val="FF0000"/>
                </a:solidFill>
                <a:latin typeface="Calibri" panose="020F0502020204030204" pitchFamily="34" charset="0"/>
                <a:ea typeface="Calibri" panose="020F0502020204030204" pitchFamily="34" charset="0"/>
                <a:cs typeface="Calibri" panose="020F0502020204030204" pitchFamily="34" charset="0"/>
              </a:rPr>
              <a:t>restenosis</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and TLR </a:t>
            </a:r>
            <a:r>
              <a:rPr lang="fr-FR" sz="2800" b="1" dirty="0" err="1">
                <a:solidFill>
                  <a:srgbClr val="FF0000"/>
                </a:solidFill>
                <a:latin typeface="Calibri" panose="020F0502020204030204" pitchFamily="34" charset="0"/>
                <a:ea typeface="Calibri" panose="020F0502020204030204" pitchFamily="34" charset="0"/>
                <a:cs typeface="Calibri" panose="020F0502020204030204" pitchFamily="34" charset="0"/>
              </a:rPr>
              <a:t>compared</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fr-FR" sz="2800" b="1" dirty="0" err="1">
                <a:solidFill>
                  <a:srgbClr val="FF0000"/>
                </a:solidFill>
                <a:latin typeface="Calibri" panose="020F0502020204030204" pitchFamily="34" charset="0"/>
                <a:ea typeface="Calibri" panose="020F0502020204030204" pitchFamily="34" charset="0"/>
                <a:cs typeface="Calibri" panose="020F0502020204030204" pitchFamily="34" charset="0"/>
              </a:rPr>
              <a:t>with</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POBA </a:t>
            </a:r>
            <a:r>
              <a:rPr lang="fr-FR" sz="2800" b="1" dirty="0" err="1">
                <a:solidFill>
                  <a:srgbClr val="FF0000"/>
                </a:solidFill>
                <a:latin typeface="Calibri" panose="020F0502020204030204" pitchFamily="34" charset="0"/>
                <a:ea typeface="Calibri" panose="020F0502020204030204" pitchFamily="34" charset="0"/>
                <a:cs typeface="Calibri" panose="020F0502020204030204" pitchFamily="34" charset="0"/>
              </a:rPr>
              <a:t>alone</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in the </a:t>
            </a:r>
            <a:r>
              <a:rPr lang="fr-FR" sz="2800" b="1" dirty="0" err="1">
                <a:solidFill>
                  <a:srgbClr val="FF0000"/>
                </a:solidFill>
                <a:latin typeface="Calibri" panose="020F0502020204030204" pitchFamily="34" charset="0"/>
                <a:ea typeface="Calibri" panose="020F0502020204030204" pitchFamily="34" charset="0"/>
                <a:cs typeface="Calibri" panose="020F0502020204030204" pitchFamily="34" charset="0"/>
              </a:rPr>
              <a:t>treatment</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of </a:t>
            </a:r>
            <a:r>
              <a:rPr lang="fr-FR" sz="2800" b="1" dirty="0" err="1">
                <a:solidFill>
                  <a:srgbClr val="FF0000"/>
                </a:solidFill>
                <a:latin typeface="Calibri" panose="020F0502020204030204" pitchFamily="34" charset="0"/>
                <a:ea typeface="Calibri" panose="020F0502020204030204" pitchFamily="34" charset="0"/>
                <a:cs typeface="Calibri" panose="020F0502020204030204" pitchFamily="34" charset="0"/>
              </a:rPr>
              <a:t>femoropopliteal</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fr-FR" sz="2800" b="1" dirty="0" err="1">
                <a:solidFill>
                  <a:srgbClr val="FF0000"/>
                </a:solidFill>
                <a:latin typeface="Calibri" panose="020F0502020204030204" pitchFamily="34" charset="0"/>
                <a:ea typeface="Calibri" panose="020F0502020204030204" pitchFamily="34" charset="0"/>
                <a:cs typeface="Calibri" panose="020F0502020204030204" pitchFamily="34" charset="0"/>
              </a:rPr>
              <a:t>disease</a:t>
            </a: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p>
        </p:txBody>
      </p:sp>
      <p:sp>
        <p:nvSpPr>
          <p:cNvPr id="3" name="Espace réservé du contenu 2">
            <a:extLst>
              <a:ext uri="{FF2B5EF4-FFF2-40B4-BE49-F238E27FC236}">
                <a16:creationId xmlns:a16="http://schemas.microsoft.com/office/drawing/2014/main" id="{2F29BB74-9429-3D4C-AF60-CB67CD67F2ED}"/>
              </a:ext>
            </a:extLst>
          </p:cNvPr>
          <p:cNvSpPr>
            <a:spLocks noGrp="1"/>
          </p:cNvSpPr>
          <p:nvPr>
            <p:ph idx="1"/>
          </p:nvPr>
        </p:nvSpPr>
        <p:spPr>
          <a:xfrm>
            <a:off x="1668391" y="1675239"/>
            <a:ext cx="2772006" cy="446210"/>
          </a:xfrm>
        </p:spPr>
        <p:txBody>
          <a:bodyPr>
            <a:normAutofit/>
          </a:bodyPr>
          <a:lstStyle/>
          <a:p>
            <a:pPr marL="0" indent="0">
              <a:buNone/>
            </a:pPr>
            <a:r>
              <a:rPr lang="fr-FR" sz="1909" b="1" dirty="0" err="1"/>
              <a:t>Clinicaly</a:t>
            </a:r>
            <a:r>
              <a:rPr lang="fr-FR" sz="1909" b="1" dirty="0"/>
              <a:t> </a:t>
            </a:r>
            <a:r>
              <a:rPr lang="fr-FR" sz="1909" b="1" dirty="0" err="1"/>
              <a:t>driven</a:t>
            </a:r>
            <a:r>
              <a:rPr lang="fr-FR" sz="1909" b="1" dirty="0"/>
              <a:t> TLR</a:t>
            </a:r>
          </a:p>
        </p:txBody>
      </p:sp>
      <p:pic>
        <p:nvPicPr>
          <p:cNvPr id="4" name="Image 3">
            <a:extLst>
              <a:ext uri="{FF2B5EF4-FFF2-40B4-BE49-F238E27FC236}">
                <a16:creationId xmlns:a16="http://schemas.microsoft.com/office/drawing/2014/main" id="{C30CB344-E0B4-5A46-BA00-5F01B250DBCD}"/>
              </a:ext>
            </a:extLst>
          </p:cNvPr>
          <p:cNvPicPr>
            <a:picLocks noChangeAspect="1"/>
          </p:cNvPicPr>
          <p:nvPr/>
        </p:nvPicPr>
        <p:blipFill>
          <a:blip r:embed="rId2"/>
          <a:stretch>
            <a:fillRect/>
          </a:stretch>
        </p:blipFill>
        <p:spPr>
          <a:xfrm>
            <a:off x="825501" y="2203116"/>
            <a:ext cx="4949669" cy="3449203"/>
          </a:xfrm>
          <a:prstGeom prst="rect">
            <a:avLst/>
          </a:prstGeom>
        </p:spPr>
      </p:pic>
      <p:pic>
        <p:nvPicPr>
          <p:cNvPr id="5" name="Image 4">
            <a:extLst>
              <a:ext uri="{FF2B5EF4-FFF2-40B4-BE49-F238E27FC236}">
                <a16:creationId xmlns:a16="http://schemas.microsoft.com/office/drawing/2014/main" id="{F11BE5DE-6B8A-7645-8ADD-E70A5A44CFDE}"/>
              </a:ext>
            </a:extLst>
          </p:cNvPr>
          <p:cNvPicPr>
            <a:picLocks noChangeAspect="1"/>
          </p:cNvPicPr>
          <p:nvPr/>
        </p:nvPicPr>
        <p:blipFill>
          <a:blip r:embed="rId3"/>
          <a:stretch>
            <a:fillRect/>
          </a:stretch>
        </p:blipFill>
        <p:spPr>
          <a:xfrm>
            <a:off x="6170343" y="2299328"/>
            <a:ext cx="5224691" cy="3220790"/>
          </a:xfrm>
          <a:prstGeom prst="rect">
            <a:avLst/>
          </a:prstGeom>
        </p:spPr>
      </p:pic>
      <p:sp>
        <p:nvSpPr>
          <p:cNvPr id="6" name="Espace réservé du contenu 2">
            <a:extLst>
              <a:ext uri="{FF2B5EF4-FFF2-40B4-BE49-F238E27FC236}">
                <a16:creationId xmlns:a16="http://schemas.microsoft.com/office/drawing/2014/main" id="{C90F9832-9F13-0E43-98C4-6D8ABCB3FC44}"/>
              </a:ext>
            </a:extLst>
          </p:cNvPr>
          <p:cNvSpPr txBox="1">
            <a:spLocks/>
          </p:cNvSpPr>
          <p:nvPr/>
        </p:nvSpPr>
        <p:spPr>
          <a:xfrm>
            <a:off x="6170342" y="1675239"/>
            <a:ext cx="2772006" cy="446210"/>
          </a:xfrm>
          <a:prstGeom prst="rect">
            <a:avLst/>
          </a:prstGeom>
        </p:spPr>
        <p:txBody>
          <a:bodyPr vert="horz" lIns="72715" tIns="36357" rIns="72715" bIns="36357"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909" b="1" dirty="0" err="1"/>
              <a:t>Primary</a:t>
            </a:r>
            <a:r>
              <a:rPr lang="fr-FR" sz="1909" b="1" dirty="0"/>
              <a:t> </a:t>
            </a:r>
            <a:r>
              <a:rPr lang="fr-FR" sz="1909" b="1" dirty="0" err="1"/>
              <a:t>patency</a:t>
            </a:r>
            <a:endParaRPr lang="fr-FR" sz="1909" b="1" dirty="0"/>
          </a:p>
        </p:txBody>
      </p:sp>
      <p:sp>
        <p:nvSpPr>
          <p:cNvPr id="7" name="Espace réservé du contenu 2">
            <a:extLst>
              <a:ext uri="{FF2B5EF4-FFF2-40B4-BE49-F238E27FC236}">
                <a16:creationId xmlns:a16="http://schemas.microsoft.com/office/drawing/2014/main" id="{7DBAB614-F450-0740-97BE-AAB5FA526660}"/>
              </a:ext>
            </a:extLst>
          </p:cNvPr>
          <p:cNvSpPr txBox="1">
            <a:spLocks/>
          </p:cNvSpPr>
          <p:nvPr/>
        </p:nvSpPr>
        <p:spPr>
          <a:xfrm>
            <a:off x="1909859" y="5970304"/>
            <a:ext cx="8520967" cy="379257"/>
          </a:xfrm>
          <a:prstGeom prst="rect">
            <a:avLst/>
          </a:prstGeom>
        </p:spPr>
        <p:txBody>
          <a:bodyPr vert="horz" lIns="72715" tIns="36357" rIns="72715" bIns="36357"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72" dirty="0" err="1"/>
              <a:t>Caradu</a:t>
            </a:r>
            <a:r>
              <a:rPr lang="fr-FR" sz="1272" dirty="0"/>
              <a:t>, J </a:t>
            </a:r>
            <a:r>
              <a:rPr lang="fr-FR" sz="1272" dirty="0" err="1"/>
              <a:t>Vasc</a:t>
            </a:r>
            <a:r>
              <a:rPr lang="fr-FR" sz="1272" dirty="0"/>
              <a:t> </a:t>
            </a:r>
            <a:r>
              <a:rPr lang="fr-FR" sz="1272" dirty="0" err="1"/>
              <a:t>Surg</a:t>
            </a:r>
            <a:r>
              <a:rPr lang="fr-FR" sz="1272" dirty="0"/>
              <a:t>, 2019, </a:t>
            </a:r>
            <a:r>
              <a:rPr lang="fr-FR" sz="1272" dirty="0" err="1">
                <a:cs typeface="Calibri" panose="020F0502020204030204" pitchFamily="34" charset="0"/>
              </a:rPr>
              <a:t>Tepe</a:t>
            </a:r>
            <a:r>
              <a:rPr lang="fr-FR" sz="1272" dirty="0">
                <a:cs typeface="Calibri" panose="020F0502020204030204" pitchFamily="34" charset="0"/>
              </a:rPr>
              <a:t>, Circulation, 2014; </a:t>
            </a:r>
            <a:r>
              <a:rPr lang="fr-FR" sz="1272" dirty="0" err="1">
                <a:cs typeface="Calibri" panose="020F0502020204030204" pitchFamily="34" charset="0"/>
              </a:rPr>
              <a:t>Rosenfield</a:t>
            </a:r>
            <a:r>
              <a:rPr lang="fr-FR" sz="1272" dirty="0">
                <a:cs typeface="Calibri" panose="020F0502020204030204" pitchFamily="34" charset="0"/>
              </a:rPr>
              <a:t>, NEJM, 2015;  Schroeder, Circulation, 2017</a:t>
            </a:r>
          </a:p>
          <a:p>
            <a:pPr marL="0" indent="0" algn="ctr">
              <a:buNone/>
            </a:pPr>
            <a:endParaRPr lang="fr-FR" sz="1272" dirty="0">
              <a:solidFill>
                <a:srgbClr val="002060"/>
              </a:solidFill>
            </a:endParaRPr>
          </a:p>
        </p:txBody>
      </p:sp>
      <p:grpSp>
        <p:nvGrpSpPr>
          <p:cNvPr id="14" name="Groupe 13">
            <a:extLst>
              <a:ext uri="{FF2B5EF4-FFF2-40B4-BE49-F238E27FC236}">
                <a16:creationId xmlns:a16="http://schemas.microsoft.com/office/drawing/2014/main" id="{1DBFB612-A99B-1641-B795-8EAD10AC205F}"/>
              </a:ext>
            </a:extLst>
          </p:cNvPr>
          <p:cNvGrpSpPr/>
          <p:nvPr/>
        </p:nvGrpSpPr>
        <p:grpSpPr>
          <a:xfrm>
            <a:off x="1231255" y="1787604"/>
            <a:ext cx="9292354" cy="3559564"/>
            <a:chOff x="360917" y="1770124"/>
            <a:chExt cx="11685234" cy="4476187"/>
          </a:xfrm>
        </p:grpSpPr>
        <p:grpSp>
          <p:nvGrpSpPr>
            <p:cNvPr id="9" name="Grouper 41">
              <a:extLst>
                <a:ext uri="{FF2B5EF4-FFF2-40B4-BE49-F238E27FC236}">
                  <a16:creationId xmlns:a16="http://schemas.microsoft.com/office/drawing/2014/main" id="{30089E71-E95C-5B48-BAF9-ACECF241584C}"/>
                </a:ext>
              </a:extLst>
            </p:cNvPr>
            <p:cNvGrpSpPr/>
            <p:nvPr/>
          </p:nvGrpSpPr>
          <p:grpSpPr>
            <a:xfrm>
              <a:off x="360917" y="1822142"/>
              <a:ext cx="6819834" cy="3260784"/>
              <a:chOff x="274294" y="1249223"/>
              <a:chExt cx="8712200" cy="3454400"/>
            </a:xfrm>
          </p:grpSpPr>
          <p:pic>
            <p:nvPicPr>
              <p:cNvPr id="10" name="Image 9">
                <a:extLst>
                  <a:ext uri="{FF2B5EF4-FFF2-40B4-BE49-F238E27FC236}">
                    <a16:creationId xmlns:a16="http://schemas.microsoft.com/office/drawing/2014/main" id="{E0C37D46-B354-AB44-97AF-13396620D07E}"/>
                  </a:ext>
                </a:extLst>
              </p:cNvPr>
              <p:cNvPicPr>
                <a:picLocks noChangeAspect="1"/>
              </p:cNvPicPr>
              <p:nvPr/>
            </p:nvPicPr>
            <p:blipFill>
              <a:blip r:embed="rId4"/>
              <a:stretch>
                <a:fillRect/>
              </a:stretch>
            </p:blipFill>
            <p:spPr>
              <a:xfrm>
                <a:off x="274294" y="1249223"/>
                <a:ext cx="8712200" cy="3454400"/>
              </a:xfrm>
              <a:prstGeom prst="rect">
                <a:avLst/>
              </a:prstGeom>
              <a:ln>
                <a:solidFill>
                  <a:schemeClr val="tx1"/>
                </a:solidFill>
              </a:ln>
              <a:effectLst>
                <a:outerShdw blurRad="50800" dist="38100" dir="2700000" algn="tl" rotWithShape="0">
                  <a:srgbClr val="000000">
                    <a:alpha val="43000"/>
                  </a:srgbClr>
                </a:outerShdw>
              </a:effectLst>
            </p:spPr>
          </p:pic>
          <p:sp>
            <p:nvSpPr>
              <p:cNvPr id="11" name="Rectangle à coins arrondis 43">
                <a:extLst>
                  <a:ext uri="{FF2B5EF4-FFF2-40B4-BE49-F238E27FC236}">
                    <a16:creationId xmlns:a16="http://schemas.microsoft.com/office/drawing/2014/main" id="{D0FB7FA0-FF16-894F-9DB7-78F0F8616CDD}"/>
                  </a:ext>
                </a:extLst>
              </p:cNvPr>
              <p:cNvSpPr/>
              <p:nvPr/>
            </p:nvSpPr>
            <p:spPr>
              <a:xfrm>
                <a:off x="350360" y="3752010"/>
                <a:ext cx="8496200" cy="875954"/>
              </a:xfrm>
              <a:prstGeom prst="roundRect">
                <a:avLst/>
              </a:prstGeom>
              <a:solidFill>
                <a:srgbClr val="FFFF00">
                  <a:alpha val="23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559" dirty="0">
                  <a:solidFill>
                    <a:schemeClr val="tx1"/>
                  </a:solidFill>
                </a:endParaRPr>
              </a:p>
            </p:txBody>
          </p:sp>
          <p:sp>
            <p:nvSpPr>
              <p:cNvPr id="12" name="Rectangle à coins arrondis 44">
                <a:extLst>
                  <a:ext uri="{FF2B5EF4-FFF2-40B4-BE49-F238E27FC236}">
                    <a16:creationId xmlns:a16="http://schemas.microsoft.com/office/drawing/2014/main" id="{36F133B6-EF9D-3641-BCC7-5640EE6274B9}"/>
                  </a:ext>
                </a:extLst>
              </p:cNvPr>
              <p:cNvSpPr/>
              <p:nvPr/>
            </p:nvSpPr>
            <p:spPr>
              <a:xfrm>
                <a:off x="5036407" y="3262043"/>
                <a:ext cx="3810151" cy="489966"/>
              </a:xfrm>
              <a:prstGeom prst="roundRect">
                <a:avLst/>
              </a:prstGeom>
              <a:solidFill>
                <a:srgbClr val="FFFF00">
                  <a:alpha val="23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559" dirty="0">
                    <a:solidFill>
                      <a:schemeClr val="tx1"/>
                    </a:solidFill>
                  </a:rPr>
                  <a:t> </a:t>
                </a:r>
              </a:p>
            </p:txBody>
          </p:sp>
        </p:grpSp>
        <p:sp>
          <p:nvSpPr>
            <p:cNvPr id="13" name="ZoneTexte 12">
              <a:extLst>
                <a:ext uri="{FF2B5EF4-FFF2-40B4-BE49-F238E27FC236}">
                  <a16:creationId xmlns:a16="http://schemas.microsoft.com/office/drawing/2014/main" id="{78C9AAFF-F377-0B41-980A-12823B11369B}"/>
                </a:ext>
              </a:extLst>
            </p:cNvPr>
            <p:cNvSpPr txBox="1"/>
            <p:nvPr/>
          </p:nvSpPr>
          <p:spPr>
            <a:xfrm>
              <a:off x="7348069" y="1770124"/>
              <a:ext cx="4698082" cy="4476187"/>
            </a:xfrm>
            <a:prstGeom prst="rect">
              <a:avLst/>
            </a:prstGeom>
            <a:solidFill>
              <a:schemeClr val="bg1">
                <a:alpha val="80000"/>
              </a:schemeClr>
            </a:solidFill>
            <a:ln>
              <a:solidFill>
                <a:schemeClr val="bg1"/>
              </a:solidFill>
            </a:ln>
            <a:effectLst>
              <a:outerShdw blurRad="50800" dist="38100" dir="2700000" algn="tl" rotWithShape="0">
                <a:srgbClr val="000000">
                  <a:alpha val="43000"/>
                </a:srgbClr>
              </a:outerShdw>
            </a:effectLst>
          </p:spPr>
          <p:txBody>
            <a:bodyPr wrap="square" rtlCol="0">
              <a:spAutoFit/>
            </a:bodyPr>
            <a:lstStyle/>
            <a:p>
              <a:pPr algn="ctr">
                <a:lnSpc>
                  <a:spcPct val="150000"/>
                </a:lnSpc>
              </a:pPr>
              <a:r>
                <a:rPr lang="fr-FR" sz="2544" b="1" u="sng" dirty="0" err="1">
                  <a:cs typeface="Calibri" panose="020F0502020204030204" pitchFamily="34" charset="0"/>
                </a:rPr>
                <a:t>Limits</a:t>
              </a:r>
              <a:r>
                <a:rPr lang="fr-FR" sz="2544" b="1" u="sng" dirty="0">
                  <a:cs typeface="Calibri" panose="020F0502020204030204" pitchFamily="34" charset="0"/>
                </a:rPr>
                <a:t>:</a:t>
              </a:r>
            </a:p>
            <a:p>
              <a:pPr algn="ctr">
                <a:lnSpc>
                  <a:spcPct val="150000"/>
                </a:lnSpc>
              </a:pPr>
              <a:r>
                <a:rPr lang="fr-FR" sz="2544" dirty="0" err="1">
                  <a:cs typeface="Calibri" panose="020F0502020204030204" pitchFamily="34" charset="0"/>
                </a:rPr>
                <a:t>Stenosis</a:t>
              </a:r>
              <a:r>
                <a:rPr lang="fr-FR" sz="2544" dirty="0">
                  <a:cs typeface="Calibri" panose="020F0502020204030204" pitchFamily="34" charset="0"/>
                </a:rPr>
                <a:t> &gt; 18-cm Occlusions &gt;10-cm</a:t>
              </a:r>
            </a:p>
            <a:p>
              <a:pPr algn="ctr">
                <a:lnSpc>
                  <a:spcPct val="150000"/>
                </a:lnSpc>
              </a:pPr>
              <a:r>
                <a:rPr lang="fr-FR" sz="2544" dirty="0" err="1">
                  <a:cs typeface="Calibri" panose="020F0502020204030204" pitchFamily="34" charset="0"/>
                </a:rPr>
                <a:t>Severe</a:t>
              </a:r>
              <a:r>
                <a:rPr lang="fr-FR" sz="2544" dirty="0">
                  <a:cs typeface="Calibri" panose="020F0502020204030204" pitchFamily="34" charset="0"/>
                </a:rPr>
                <a:t> calcifications</a:t>
              </a:r>
            </a:p>
            <a:p>
              <a:pPr algn="ctr">
                <a:lnSpc>
                  <a:spcPct val="150000"/>
                </a:lnSpc>
              </a:pPr>
              <a:r>
                <a:rPr lang="fr-FR" sz="2544" dirty="0">
                  <a:cs typeface="Calibri" panose="020F0502020204030204" pitchFamily="34" charset="0"/>
                </a:rPr>
                <a:t> </a:t>
              </a:r>
              <a:r>
                <a:rPr lang="fr-FR" sz="2544" dirty="0" err="1">
                  <a:cs typeface="Calibri" panose="020F0502020204030204" pitchFamily="34" charset="0"/>
                </a:rPr>
                <a:t>Failure</a:t>
              </a:r>
              <a:r>
                <a:rPr lang="fr-FR" sz="2544" dirty="0">
                  <a:cs typeface="Calibri" panose="020F0502020204030204" pitchFamily="34" charset="0"/>
                </a:rPr>
                <a:t> of </a:t>
              </a:r>
              <a:r>
                <a:rPr lang="fr-FR" sz="2544" dirty="0" err="1">
                  <a:cs typeface="Calibri" panose="020F0502020204030204" pitchFamily="34" charset="0"/>
                </a:rPr>
                <a:t>vessel</a:t>
              </a:r>
              <a:r>
                <a:rPr lang="fr-FR" sz="2544" dirty="0">
                  <a:cs typeface="Calibri" panose="020F0502020204030204" pitchFamily="34" charset="0"/>
                </a:rPr>
                <a:t> </a:t>
              </a:r>
              <a:r>
                <a:rPr lang="fr-FR" sz="2544" dirty="0" err="1">
                  <a:cs typeface="Calibri" panose="020F0502020204030204" pitchFamily="34" charset="0"/>
                </a:rPr>
                <a:t>prep</a:t>
              </a:r>
              <a:endParaRPr lang="fr-FR" sz="2544" dirty="0">
                <a:cs typeface="Calibri" panose="020F0502020204030204" pitchFamily="34" charset="0"/>
              </a:endParaRPr>
            </a:p>
            <a:p>
              <a:pPr algn="ctr">
                <a:lnSpc>
                  <a:spcPct val="150000"/>
                </a:lnSpc>
              </a:pPr>
              <a:r>
                <a:rPr lang="fr-FR" sz="2544" dirty="0">
                  <a:cs typeface="Calibri" panose="020F0502020204030204" pitchFamily="34" charset="0"/>
                </a:rPr>
                <a:t> </a:t>
              </a:r>
            </a:p>
          </p:txBody>
        </p:sp>
      </p:grpSp>
    </p:spTree>
    <p:extLst>
      <p:ext uri="{BB962C8B-B14F-4D97-AF65-F5344CB8AC3E}">
        <p14:creationId xmlns:p14="http://schemas.microsoft.com/office/powerpoint/2010/main" val="414234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6C72A3-1792-5590-328D-96D3AAF175AD}"/>
              </a:ext>
            </a:extLst>
          </p:cNvPr>
          <p:cNvSpPr>
            <a:spLocks noGrp="1"/>
          </p:cNvSpPr>
          <p:nvPr>
            <p:ph type="title"/>
          </p:nvPr>
        </p:nvSpPr>
        <p:spPr>
          <a:xfrm>
            <a:off x="838200" y="206702"/>
            <a:ext cx="10515600" cy="1325563"/>
          </a:xfrm>
        </p:spPr>
        <p:txBody>
          <a:bodyPr>
            <a:normAutofit/>
          </a:bodyPr>
          <a:lstStyle/>
          <a:p>
            <a:pPr algn="ctr"/>
            <a:r>
              <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rPr>
              <a:t>Drug </a:t>
            </a:r>
            <a:r>
              <a:rPr lang="fr-FR" sz="3200" b="1" dirty="0" err="1">
                <a:solidFill>
                  <a:srgbClr val="FF0000"/>
                </a:solidFill>
                <a:latin typeface="Calibri" panose="020F0502020204030204" pitchFamily="34" charset="0"/>
                <a:ea typeface="Calibri" panose="020F0502020204030204" pitchFamily="34" charset="0"/>
                <a:cs typeface="Calibri" panose="020F0502020204030204" pitchFamily="34" charset="0"/>
              </a:rPr>
              <a:t>Eluting</a:t>
            </a:r>
            <a:r>
              <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rPr>
              <a:t> Stent for Patients </a:t>
            </a:r>
            <a:r>
              <a:rPr lang="fr-FR" sz="3200" b="1" dirty="0" err="1">
                <a:solidFill>
                  <a:srgbClr val="FF0000"/>
                </a:solidFill>
                <a:latin typeface="Calibri" panose="020F0502020204030204" pitchFamily="34" charset="0"/>
                <a:ea typeface="Calibri" panose="020F0502020204030204" pitchFamily="34" charset="0"/>
                <a:cs typeface="Calibri" panose="020F0502020204030204" pitchFamily="34" charset="0"/>
              </a:rPr>
              <a:t>with</a:t>
            </a:r>
            <a:r>
              <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rPr>
              <a:t> Claudication</a:t>
            </a:r>
          </a:p>
        </p:txBody>
      </p:sp>
      <p:pic>
        <p:nvPicPr>
          <p:cNvPr id="18" name="Image 17">
            <a:extLst>
              <a:ext uri="{FF2B5EF4-FFF2-40B4-BE49-F238E27FC236}">
                <a16:creationId xmlns:a16="http://schemas.microsoft.com/office/drawing/2014/main" id="{2F447D6B-DD34-7C9A-7B48-F688BC6EB95D}"/>
              </a:ext>
            </a:extLst>
          </p:cNvPr>
          <p:cNvPicPr>
            <a:picLocks noChangeAspect="1"/>
          </p:cNvPicPr>
          <p:nvPr/>
        </p:nvPicPr>
        <p:blipFill>
          <a:blip r:embed="rId2"/>
          <a:stretch>
            <a:fillRect/>
          </a:stretch>
        </p:blipFill>
        <p:spPr>
          <a:xfrm>
            <a:off x="299721" y="1749977"/>
            <a:ext cx="5901189" cy="3388594"/>
          </a:xfrm>
          <a:prstGeom prst="rect">
            <a:avLst/>
          </a:prstGeom>
          <a:ln>
            <a:solidFill>
              <a:schemeClr val="accent1">
                <a:shade val="15000"/>
              </a:schemeClr>
            </a:solidFill>
          </a:ln>
        </p:spPr>
      </p:pic>
      <p:pic>
        <p:nvPicPr>
          <p:cNvPr id="20" name="Image 19">
            <a:extLst>
              <a:ext uri="{FF2B5EF4-FFF2-40B4-BE49-F238E27FC236}">
                <a16:creationId xmlns:a16="http://schemas.microsoft.com/office/drawing/2014/main" id="{65E24F08-BCF4-DD42-C5A3-CCF4BB5FDD07}"/>
              </a:ext>
            </a:extLst>
          </p:cNvPr>
          <p:cNvPicPr>
            <a:picLocks noChangeAspect="1"/>
          </p:cNvPicPr>
          <p:nvPr/>
        </p:nvPicPr>
        <p:blipFill>
          <a:blip r:embed="rId3"/>
          <a:stretch>
            <a:fillRect/>
          </a:stretch>
        </p:blipFill>
        <p:spPr>
          <a:xfrm>
            <a:off x="6500631" y="1749977"/>
            <a:ext cx="5391648" cy="3383446"/>
          </a:xfrm>
          <a:prstGeom prst="rect">
            <a:avLst/>
          </a:prstGeom>
          <a:ln>
            <a:solidFill>
              <a:schemeClr val="accent1">
                <a:shade val="15000"/>
              </a:schemeClr>
            </a:solidFill>
          </a:ln>
        </p:spPr>
      </p:pic>
      <p:sp>
        <p:nvSpPr>
          <p:cNvPr id="21" name="Rectangle 9">
            <a:extLst>
              <a:ext uri="{FF2B5EF4-FFF2-40B4-BE49-F238E27FC236}">
                <a16:creationId xmlns:a16="http://schemas.microsoft.com/office/drawing/2014/main" id="{019A2895-5570-E875-92B1-8D5595F29633}"/>
              </a:ext>
            </a:extLst>
          </p:cNvPr>
          <p:cNvSpPr>
            <a:spLocks noChangeArrowheads="1"/>
          </p:cNvSpPr>
          <p:nvPr/>
        </p:nvSpPr>
        <p:spPr bwMode="auto">
          <a:xfrm>
            <a:off x="8261968" y="6223164"/>
            <a:ext cx="18689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tx1"/>
                </a:solidFill>
                <a:latin typeface="Arial" panose="020B0604020202020204" pitchFamily="34" charset="0"/>
                <a:ea typeface="ＭＳ Ｐゴシック" panose="020B0600070205080204" pitchFamily="34" charset="-128"/>
              </a:defRPr>
            </a:lvl1pPr>
            <a:lvl2pPr marL="742950" indent="-285750">
              <a:defRPr sz="2000" b="1">
                <a:solidFill>
                  <a:schemeClr val="tx1"/>
                </a:solidFill>
                <a:latin typeface="Arial" panose="020B0604020202020204" pitchFamily="34" charset="0"/>
                <a:ea typeface="ＭＳ Ｐゴシック" panose="020B0600070205080204" pitchFamily="34" charset="-128"/>
              </a:defRPr>
            </a:lvl2pPr>
            <a:lvl3pPr marL="1143000" indent="-228600">
              <a:defRPr sz="2000" b="1">
                <a:solidFill>
                  <a:schemeClr val="tx1"/>
                </a:solidFill>
                <a:latin typeface="Arial" panose="020B0604020202020204" pitchFamily="34" charset="0"/>
                <a:ea typeface="ＭＳ Ｐゴシック" panose="020B0600070205080204" pitchFamily="34" charset="-128"/>
              </a:defRPr>
            </a:lvl3pPr>
            <a:lvl4pPr marL="1600200" indent="-228600">
              <a:defRPr sz="2000" b="1">
                <a:solidFill>
                  <a:schemeClr val="tx1"/>
                </a:solidFill>
                <a:latin typeface="Arial" panose="020B0604020202020204" pitchFamily="34" charset="0"/>
                <a:ea typeface="ＭＳ Ｐゴシック" panose="020B0600070205080204" pitchFamily="34" charset="-128"/>
              </a:defRPr>
            </a:lvl4pPr>
            <a:lvl5pPr marL="2057400" indent="-228600">
              <a:defRPr sz="20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9pPr>
          </a:lstStyle>
          <a:p>
            <a:pPr algn="ctr"/>
            <a:r>
              <a:rPr lang="pt-BR" altLang="fr-FR" sz="1400" b="0" dirty="0">
                <a:latin typeface="Calibri" panose="020F0502020204030204" pitchFamily="34" charset="0"/>
              </a:rPr>
              <a:t>Dake, Circulation, 2016</a:t>
            </a:r>
            <a:endParaRPr lang="fr-FR" altLang="fr-FR" sz="1400" b="0" dirty="0">
              <a:latin typeface="Calibri" panose="020F0502020204030204" pitchFamily="34" charset="0"/>
            </a:endParaRPr>
          </a:p>
        </p:txBody>
      </p:sp>
      <p:sp>
        <p:nvSpPr>
          <p:cNvPr id="22" name="Rectangle 9">
            <a:extLst>
              <a:ext uri="{FF2B5EF4-FFF2-40B4-BE49-F238E27FC236}">
                <a16:creationId xmlns:a16="http://schemas.microsoft.com/office/drawing/2014/main" id="{16D5F463-212C-42AA-DBA6-DD9C54D5393C}"/>
              </a:ext>
            </a:extLst>
          </p:cNvPr>
          <p:cNvSpPr>
            <a:spLocks noChangeArrowheads="1"/>
          </p:cNvSpPr>
          <p:nvPr/>
        </p:nvSpPr>
        <p:spPr bwMode="auto">
          <a:xfrm>
            <a:off x="2189575" y="6223165"/>
            <a:ext cx="21214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tx1"/>
                </a:solidFill>
                <a:latin typeface="Arial" panose="020B0604020202020204" pitchFamily="34" charset="0"/>
                <a:ea typeface="ＭＳ Ｐゴシック" panose="020B0600070205080204" pitchFamily="34" charset="-128"/>
              </a:defRPr>
            </a:lvl1pPr>
            <a:lvl2pPr marL="742950" indent="-285750">
              <a:defRPr sz="2000" b="1">
                <a:solidFill>
                  <a:schemeClr val="tx1"/>
                </a:solidFill>
                <a:latin typeface="Arial" panose="020B0604020202020204" pitchFamily="34" charset="0"/>
                <a:ea typeface="ＭＳ Ｐゴシック" panose="020B0600070205080204" pitchFamily="34" charset="-128"/>
              </a:defRPr>
            </a:lvl2pPr>
            <a:lvl3pPr marL="1143000" indent="-228600">
              <a:defRPr sz="2000" b="1">
                <a:solidFill>
                  <a:schemeClr val="tx1"/>
                </a:solidFill>
                <a:latin typeface="Arial" panose="020B0604020202020204" pitchFamily="34" charset="0"/>
                <a:ea typeface="ＭＳ Ｐゴシック" panose="020B0600070205080204" pitchFamily="34" charset="-128"/>
              </a:defRPr>
            </a:lvl3pPr>
            <a:lvl4pPr marL="1600200" indent="-228600">
              <a:defRPr sz="2000" b="1">
                <a:solidFill>
                  <a:schemeClr val="tx1"/>
                </a:solidFill>
                <a:latin typeface="Arial" panose="020B0604020202020204" pitchFamily="34" charset="0"/>
                <a:ea typeface="ＭＳ Ｐゴシック" panose="020B0600070205080204" pitchFamily="34" charset="-128"/>
              </a:defRPr>
            </a:lvl4pPr>
            <a:lvl5pPr marL="2057400" indent="-228600">
              <a:defRPr sz="20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9pPr>
          </a:lstStyle>
          <a:p>
            <a:pPr algn="ctr"/>
            <a:r>
              <a:rPr lang="pt-BR" altLang="fr-FR" sz="1400" b="0" dirty="0">
                <a:latin typeface="Calibri" panose="020F0502020204030204" pitchFamily="34" charset="0"/>
              </a:rPr>
              <a:t>Goueffic, Circulation, 2022</a:t>
            </a:r>
            <a:endParaRPr lang="fr-FR" altLang="fr-FR" sz="1400" b="0" dirty="0">
              <a:latin typeface="Calibri" panose="020F0502020204030204" pitchFamily="34" charset="0"/>
            </a:endParaRPr>
          </a:p>
        </p:txBody>
      </p:sp>
      <p:sp>
        <p:nvSpPr>
          <p:cNvPr id="24" name="ZoneTexte 23">
            <a:extLst>
              <a:ext uri="{FF2B5EF4-FFF2-40B4-BE49-F238E27FC236}">
                <a16:creationId xmlns:a16="http://schemas.microsoft.com/office/drawing/2014/main" id="{26DA73E1-B8EA-643F-CF54-B72CB4A70128}"/>
              </a:ext>
            </a:extLst>
          </p:cNvPr>
          <p:cNvSpPr txBox="1"/>
          <p:nvPr/>
        </p:nvSpPr>
        <p:spPr>
          <a:xfrm>
            <a:off x="299721" y="5308189"/>
            <a:ext cx="5901189" cy="830997"/>
          </a:xfrm>
          <a:prstGeom prst="rect">
            <a:avLst/>
          </a:prstGeom>
          <a:noFill/>
        </p:spPr>
        <p:txBody>
          <a:bodyPr wrap="square">
            <a:spAutoFit/>
          </a:bodyPr>
          <a:lstStyle/>
          <a:p>
            <a:pPr algn="ctr"/>
            <a:r>
              <a:rPr lang="fr-FR" sz="1600" b="1" dirty="0">
                <a:latin typeface="Calibri" panose="020F0502020204030204" pitchFamily="34" charset="0"/>
                <a:ea typeface="Calibri" panose="020F0502020204030204" pitchFamily="34" charset="0"/>
                <a:cs typeface="Calibri" panose="020F0502020204030204" pitchFamily="34" charset="0"/>
              </a:rPr>
              <a:t>775 patients</a:t>
            </a:r>
          </a:p>
          <a:p>
            <a:pPr algn="ctr"/>
            <a:r>
              <a:rPr lang="fr-FR" sz="1600" b="1" dirty="0" err="1">
                <a:latin typeface="Calibri" panose="020F0502020204030204" pitchFamily="34" charset="0"/>
                <a:ea typeface="Calibri" panose="020F0502020204030204" pitchFamily="34" charset="0"/>
                <a:cs typeface="Calibri" panose="020F0502020204030204" pitchFamily="34" charset="0"/>
              </a:rPr>
              <a:t>Mean</a:t>
            </a:r>
            <a:r>
              <a:rPr lang="fr-FR" sz="1600" b="1" dirty="0">
                <a:latin typeface="Calibri" panose="020F0502020204030204" pitchFamily="34" charset="0"/>
                <a:ea typeface="Calibri" panose="020F0502020204030204" pitchFamily="34" charset="0"/>
                <a:cs typeface="Calibri" panose="020F0502020204030204" pitchFamily="34" charset="0"/>
              </a:rPr>
              <a:t> </a:t>
            </a:r>
            <a:r>
              <a:rPr lang="fr-FR" sz="1600" b="1" dirty="0" err="1">
                <a:latin typeface="Calibri" panose="020F0502020204030204" pitchFamily="34" charset="0"/>
                <a:ea typeface="Calibri" panose="020F0502020204030204" pitchFamily="34" charset="0"/>
                <a:cs typeface="Calibri" panose="020F0502020204030204" pitchFamily="34" charset="0"/>
              </a:rPr>
              <a:t>lesion</a:t>
            </a:r>
            <a:r>
              <a:rPr lang="fr-FR" sz="1600" b="1" dirty="0">
                <a:latin typeface="Calibri" panose="020F0502020204030204" pitchFamily="34" charset="0"/>
                <a:ea typeface="Calibri" panose="020F0502020204030204" pitchFamily="34" charset="0"/>
                <a:cs typeface="Calibri" panose="020F0502020204030204" pitchFamily="34" charset="0"/>
              </a:rPr>
              <a:t> </a:t>
            </a:r>
            <a:r>
              <a:rPr lang="fr-FR" sz="1600" b="1" dirty="0" err="1">
                <a:latin typeface="Calibri" panose="020F0502020204030204" pitchFamily="34" charset="0"/>
                <a:ea typeface="Calibri" panose="020F0502020204030204" pitchFamily="34" charset="0"/>
                <a:cs typeface="Calibri" panose="020F0502020204030204" pitchFamily="34" charset="0"/>
              </a:rPr>
              <a:t>lenght</a:t>
            </a:r>
            <a:r>
              <a:rPr lang="fr-FR" sz="1600" b="1" dirty="0">
                <a:latin typeface="Calibri" panose="020F0502020204030204" pitchFamily="34" charset="0"/>
                <a:ea typeface="Calibri" panose="020F0502020204030204" pitchFamily="34" charset="0"/>
                <a:cs typeface="Calibri" panose="020F0502020204030204" pitchFamily="34" charset="0"/>
              </a:rPr>
              <a:t>: </a:t>
            </a:r>
            <a:r>
              <a:rPr lang="en-US" sz="1600" b="1" dirty="0">
                <a:latin typeface="Calibri" panose="020F0502020204030204" pitchFamily="34" charset="0"/>
                <a:ea typeface="Calibri" panose="020F0502020204030204" pitchFamily="34" charset="0"/>
                <a:cs typeface="Calibri" panose="020F0502020204030204" pitchFamily="34" charset="0"/>
              </a:rPr>
              <a:t>75.6±50.3 and 72.2±47.0 mm in the ELUVIA and BMS groups</a:t>
            </a:r>
            <a:endParaRPr lang="fr-FR" sz="1600" b="1" dirty="0">
              <a:latin typeface="Calibri" panose="020F0502020204030204" pitchFamily="34" charset="0"/>
              <a:ea typeface="Calibri" panose="020F0502020204030204" pitchFamily="34" charset="0"/>
              <a:cs typeface="Calibri" panose="020F0502020204030204" pitchFamily="34" charset="0"/>
            </a:endParaRPr>
          </a:p>
        </p:txBody>
      </p:sp>
      <p:sp>
        <p:nvSpPr>
          <p:cNvPr id="25" name="ZoneTexte 24">
            <a:extLst>
              <a:ext uri="{FF2B5EF4-FFF2-40B4-BE49-F238E27FC236}">
                <a16:creationId xmlns:a16="http://schemas.microsoft.com/office/drawing/2014/main" id="{4FF326CF-802B-C0F9-5D10-E11900D03333}"/>
              </a:ext>
            </a:extLst>
          </p:cNvPr>
          <p:cNvSpPr txBox="1"/>
          <p:nvPr/>
        </p:nvSpPr>
        <p:spPr>
          <a:xfrm>
            <a:off x="6500631" y="5270901"/>
            <a:ext cx="5391648" cy="830997"/>
          </a:xfrm>
          <a:prstGeom prst="rect">
            <a:avLst/>
          </a:prstGeom>
          <a:noFill/>
        </p:spPr>
        <p:txBody>
          <a:bodyPr wrap="square">
            <a:spAutoFit/>
          </a:bodyPr>
          <a:lstStyle/>
          <a:p>
            <a:pPr algn="ctr"/>
            <a:r>
              <a:rPr lang="fr-FR" sz="1600" b="1" dirty="0">
                <a:latin typeface="Calibri" panose="020F0502020204030204" pitchFamily="34" charset="0"/>
                <a:ea typeface="Calibri" panose="020F0502020204030204" pitchFamily="34" charset="0"/>
                <a:cs typeface="Calibri" panose="020F0502020204030204" pitchFamily="34" charset="0"/>
              </a:rPr>
              <a:t>479 patients</a:t>
            </a:r>
          </a:p>
          <a:p>
            <a:pPr algn="ctr"/>
            <a:r>
              <a:rPr lang="fr-FR" sz="1600" b="1" dirty="0" err="1">
                <a:latin typeface="Calibri" panose="020F0502020204030204" pitchFamily="34" charset="0"/>
                <a:ea typeface="Calibri" panose="020F0502020204030204" pitchFamily="34" charset="0"/>
                <a:cs typeface="Calibri" panose="020F0502020204030204" pitchFamily="34" charset="0"/>
              </a:rPr>
              <a:t>Mean</a:t>
            </a:r>
            <a:r>
              <a:rPr lang="fr-FR" sz="1600" b="1" dirty="0">
                <a:latin typeface="Calibri" panose="020F0502020204030204" pitchFamily="34" charset="0"/>
                <a:ea typeface="Calibri" panose="020F0502020204030204" pitchFamily="34" charset="0"/>
                <a:cs typeface="Calibri" panose="020F0502020204030204" pitchFamily="34" charset="0"/>
              </a:rPr>
              <a:t> </a:t>
            </a:r>
            <a:r>
              <a:rPr lang="fr-FR" sz="1600" b="1" dirty="0" err="1">
                <a:latin typeface="Calibri" panose="020F0502020204030204" pitchFamily="34" charset="0"/>
                <a:ea typeface="Calibri" panose="020F0502020204030204" pitchFamily="34" charset="0"/>
                <a:cs typeface="Calibri" panose="020F0502020204030204" pitchFamily="34" charset="0"/>
              </a:rPr>
              <a:t>lesion</a:t>
            </a:r>
            <a:r>
              <a:rPr lang="fr-FR" sz="1600" b="1" dirty="0">
                <a:latin typeface="Calibri" panose="020F0502020204030204" pitchFamily="34" charset="0"/>
                <a:ea typeface="Calibri" panose="020F0502020204030204" pitchFamily="34" charset="0"/>
                <a:cs typeface="Calibri" panose="020F0502020204030204" pitchFamily="34" charset="0"/>
              </a:rPr>
              <a:t> </a:t>
            </a:r>
            <a:r>
              <a:rPr lang="fr-FR" sz="1600" b="1" dirty="0" err="1">
                <a:latin typeface="Calibri" panose="020F0502020204030204" pitchFamily="34" charset="0"/>
                <a:ea typeface="Calibri" panose="020F0502020204030204" pitchFamily="34" charset="0"/>
                <a:cs typeface="Calibri" panose="020F0502020204030204" pitchFamily="34" charset="0"/>
              </a:rPr>
              <a:t>lenght</a:t>
            </a:r>
            <a:r>
              <a:rPr lang="fr-FR" sz="1600" b="1" dirty="0">
                <a:latin typeface="Calibri" panose="020F0502020204030204" pitchFamily="34" charset="0"/>
                <a:ea typeface="Calibri" panose="020F0502020204030204" pitchFamily="34" charset="0"/>
                <a:cs typeface="Calibri" panose="020F0502020204030204" pitchFamily="34" charset="0"/>
              </a:rPr>
              <a:t>: </a:t>
            </a:r>
            <a:r>
              <a:rPr lang="en-US" sz="1600" b="1" dirty="0">
                <a:latin typeface="Calibri" panose="020F0502020204030204" pitchFamily="34" charset="0"/>
                <a:ea typeface="Calibri" panose="020F0502020204030204" pitchFamily="34" charset="0"/>
                <a:cs typeface="Calibri" panose="020F0502020204030204" pitchFamily="34" charset="0"/>
              </a:rPr>
              <a:t>63.1±40.7 66.4±38.9in the ZILVER PTX and PTA groups</a:t>
            </a:r>
            <a:endParaRPr lang="fr-FR" sz="16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5477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021174-58CB-81BF-67EC-82971CE48A9A}"/>
              </a:ext>
            </a:extLst>
          </p:cNvPr>
          <p:cNvSpPr>
            <a:spLocks noGrp="1"/>
          </p:cNvSpPr>
          <p:nvPr>
            <p:ph type="title"/>
          </p:nvPr>
        </p:nvSpPr>
        <p:spPr>
          <a:xfrm>
            <a:off x="483361" y="352732"/>
            <a:ext cx="11225276" cy="862754"/>
          </a:xfrm>
        </p:spPr>
        <p:txBody>
          <a:bodyPr/>
          <a:lstStyle/>
          <a:p>
            <a:pPr algn="ctr"/>
            <a:r>
              <a:rPr lang="en-US" sz="2800" b="1" dirty="0">
                <a:solidFill>
                  <a:srgbClr val="FF0000"/>
                </a:solidFill>
                <a:latin typeface="Calibri" panose="020F0502020204030204" pitchFamily="34" charset="0"/>
                <a:ea typeface="Calibri" panose="020F0502020204030204" pitchFamily="34" charset="0"/>
                <a:cs typeface="Calibri" panose="020F0502020204030204" pitchFamily="34" charset="0"/>
              </a:rPr>
              <a:t>The FAIR Trial </a:t>
            </a:r>
            <a:r>
              <a:rPr lang="en-US" sz="28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2800" b="1" dirty="0">
                <a:solidFill>
                  <a:srgbClr val="FF0000"/>
                </a:solidFill>
                <a:latin typeface="Calibri" panose="020F0502020204030204" pitchFamily="34" charset="0"/>
                <a:ea typeface="Calibri" panose="020F0502020204030204" pitchFamily="34" charset="0"/>
                <a:cs typeface="Calibri" panose="020F0502020204030204" pitchFamily="34" charset="0"/>
              </a:rPr>
              <a:t>Randomized Femoral Artery In-Stent Restenosis Trial</a:t>
            </a:r>
            <a:br>
              <a:rPr lang="en-US" sz="2800" b="1" dirty="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2000" i="1" dirty="0">
                <a:solidFill>
                  <a:srgbClr val="FF0000"/>
                </a:solidFill>
                <a:latin typeface="Calibri" panose="020F0502020204030204" pitchFamily="34" charset="0"/>
                <a:ea typeface="Calibri" panose="020F0502020204030204" pitchFamily="34" charset="0"/>
                <a:cs typeface="Calibri" panose="020F0502020204030204" pitchFamily="34" charset="0"/>
              </a:rPr>
              <a:t>Drug-Coated Balloon Versus Standard Balloon for Superficial Femoral Artery In-Stent Restenosis</a:t>
            </a:r>
            <a:endParaRPr lang="en-US" sz="2000" i="1" baseline="30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5" name="TextBox 34">
            <a:extLst>
              <a:ext uri="{FF2B5EF4-FFF2-40B4-BE49-F238E27FC236}">
                <a16:creationId xmlns:a16="http://schemas.microsoft.com/office/drawing/2014/main" id="{0C8B45AF-B110-53B0-CC6B-1EE6E4146E09}"/>
              </a:ext>
            </a:extLst>
          </p:cNvPr>
          <p:cNvSpPr txBox="1"/>
          <p:nvPr/>
        </p:nvSpPr>
        <p:spPr>
          <a:xfrm>
            <a:off x="304800" y="1352890"/>
            <a:ext cx="11582399" cy="707886"/>
          </a:xfrm>
          <a:prstGeom prst="rect">
            <a:avLst/>
          </a:prstGeom>
          <a:noFill/>
        </p:spPr>
        <p:txBody>
          <a:bodyPr wrap="square">
            <a:spAutoFit/>
          </a:bodyPr>
          <a:lstStyle/>
          <a:p>
            <a:pPr algn="ctr" defTabSz="380985"/>
            <a:r>
              <a:rPr lang="en-US" sz="2000" dirty="0">
                <a:latin typeface="Calibri" panose="020F0502020204030204" pitchFamily="34" charset="0"/>
                <a:ea typeface="Calibri" panose="020F0502020204030204" pitchFamily="34" charset="0"/>
                <a:cs typeface="Calibri" panose="020F0502020204030204" pitchFamily="34" charset="0"/>
              </a:rPr>
              <a:t>The FAIR trial aimed to evaluate the midterm efficacy and safety of paclitaxel-coated balloons compared to POBA for superficial femoral artery in-stent restenosis.</a:t>
            </a:r>
          </a:p>
        </p:txBody>
      </p:sp>
      <p:sp>
        <p:nvSpPr>
          <p:cNvPr id="36" name="TextBox 35">
            <a:extLst>
              <a:ext uri="{FF2B5EF4-FFF2-40B4-BE49-F238E27FC236}">
                <a16:creationId xmlns:a16="http://schemas.microsoft.com/office/drawing/2014/main" id="{267723C2-E5B2-FB98-07A9-09AA27F32297}"/>
              </a:ext>
            </a:extLst>
          </p:cNvPr>
          <p:cNvSpPr txBox="1"/>
          <p:nvPr/>
        </p:nvSpPr>
        <p:spPr>
          <a:xfrm>
            <a:off x="359676" y="2165340"/>
            <a:ext cx="11472645" cy="400110"/>
          </a:xfrm>
          <a:prstGeom prst="rect">
            <a:avLst/>
          </a:prstGeom>
          <a:noFill/>
        </p:spPr>
        <p:txBody>
          <a:bodyPr wrap="square">
            <a:spAutoFit/>
          </a:bodyPr>
          <a:lstStyle/>
          <a:p>
            <a:pPr algn="ctr" defTabSz="380985"/>
            <a:r>
              <a:rPr lang="en-US" sz="2000" b="1" dirty="0">
                <a:solidFill>
                  <a:srgbClr val="1010EB"/>
                </a:solidFill>
                <a:latin typeface="Calibri" panose="020F0502020204030204" pitchFamily="34" charset="0"/>
                <a:ea typeface="Calibri" panose="020F0502020204030204" pitchFamily="34" charset="0"/>
                <a:cs typeface="Calibri" panose="020F0502020204030204" pitchFamily="34" charset="0"/>
              </a:rPr>
              <a:t>Outcomes: </a:t>
            </a:r>
            <a:r>
              <a:rPr lang="en-US" sz="2000" b="1" dirty="0">
                <a:solidFill>
                  <a:srgbClr val="3C3C3C"/>
                </a:solidFill>
                <a:latin typeface="Calibri" panose="020F0502020204030204" pitchFamily="34" charset="0"/>
                <a:ea typeface="Calibri" panose="020F0502020204030204" pitchFamily="34" charset="0"/>
                <a:cs typeface="Calibri" panose="020F0502020204030204" pitchFamily="34" charset="0"/>
              </a:rPr>
              <a:t>Significant benefit was seen in the DCB group treated with IN.PACT Admiral compared to POBA</a:t>
            </a:r>
          </a:p>
        </p:txBody>
      </p:sp>
      <p:grpSp>
        <p:nvGrpSpPr>
          <p:cNvPr id="2" name="Group 1">
            <a:extLst>
              <a:ext uri="{FF2B5EF4-FFF2-40B4-BE49-F238E27FC236}">
                <a16:creationId xmlns:a16="http://schemas.microsoft.com/office/drawing/2014/main" id="{917C8777-98F9-058E-F204-FCDF75B246CF}"/>
              </a:ext>
            </a:extLst>
          </p:cNvPr>
          <p:cNvGrpSpPr/>
          <p:nvPr/>
        </p:nvGrpSpPr>
        <p:grpSpPr>
          <a:xfrm>
            <a:off x="1247119" y="2884368"/>
            <a:ext cx="3083143" cy="2974544"/>
            <a:chOff x="6341548" y="2225309"/>
            <a:chExt cx="4019225" cy="3935154"/>
          </a:xfrm>
          <a:effectLst>
            <a:outerShdw blurRad="50800" dist="38100" dir="8100000" algn="tr" rotWithShape="0">
              <a:prstClr val="black">
                <a:alpha val="40000"/>
              </a:prstClr>
            </a:outerShdw>
          </a:effectLst>
        </p:grpSpPr>
        <p:graphicFrame>
          <p:nvGraphicFramePr>
            <p:cNvPr id="12" name="Chart 11">
              <a:extLst>
                <a:ext uri="{FF2B5EF4-FFF2-40B4-BE49-F238E27FC236}">
                  <a16:creationId xmlns:a16="http://schemas.microsoft.com/office/drawing/2014/main" id="{9110C985-7F72-60D7-2259-9C5DC4273437}"/>
                </a:ext>
              </a:extLst>
            </p:cNvPr>
            <p:cNvGraphicFramePr/>
            <p:nvPr/>
          </p:nvGraphicFramePr>
          <p:xfrm>
            <a:off x="6341548" y="2225309"/>
            <a:ext cx="4019225" cy="3935154"/>
          </p:xfrm>
          <a:graphic>
            <a:graphicData uri="http://schemas.openxmlformats.org/drawingml/2006/chart">
              <c:chart xmlns:c="http://schemas.openxmlformats.org/drawingml/2006/chart" xmlns:r="http://schemas.openxmlformats.org/officeDocument/2006/relationships" r:id="rId2"/>
            </a:graphicData>
          </a:graphic>
        </p:graphicFrame>
        <p:sp>
          <p:nvSpPr>
            <p:cNvPr id="37" name="TextBox 36">
              <a:extLst>
                <a:ext uri="{FF2B5EF4-FFF2-40B4-BE49-F238E27FC236}">
                  <a16:creationId xmlns:a16="http://schemas.microsoft.com/office/drawing/2014/main" id="{54AC4A3F-695A-BB42-54C1-92D7970E359F}"/>
                </a:ext>
              </a:extLst>
            </p:cNvPr>
            <p:cNvSpPr txBox="1"/>
            <p:nvPr/>
          </p:nvSpPr>
          <p:spPr>
            <a:xfrm>
              <a:off x="8155334" y="3748678"/>
              <a:ext cx="568325" cy="149225"/>
            </a:xfrm>
            <a:prstGeom prst="rect">
              <a:avLst/>
            </a:prstGeom>
            <a:noFill/>
          </p:spPr>
          <p:txBody>
            <a:bodyPr wrap="none" lIns="0" tIns="0" rIns="0" bIns="0" rtlCol="0">
              <a:noAutofit/>
            </a:bodyPr>
            <a:lstStyle/>
            <a:p>
              <a:pPr defTabSz="380985"/>
              <a:r>
                <a:rPr lang="en-US" sz="917">
                  <a:solidFill>
                    <a:srgbClr val="3C3C3C"/>
                  </a:solidFill>
                  <a:latin typeface="Calibri" panose="020F0502020204030204" pitchFamily="34" charset="0"/>
                  <a:ea typeface="Calibri" panose="020F0502020204030204" pitchFamily="34" charset="0"/>
                  <a:cs typeface="Calibri" panose="020F0502020204030204" pitchFamily="34" charset="0"/>
                </a:rPr>
                <a:t>P=0.002</a:t>
              </a:r>
            </a:p>
          </p:txBody>
        </p:sp>
      </p:grpSp>
      <p:grpSp>
        <p:nvGrpSpPr>
          <p:cNvPr id="10" name="Group 9">
            <a:extLst>
              <a:ext uri="{FF2B5EF4-FFF2-40B4-BE49-F238E27FC236}">
                <a16:creationId xmlns:a16="http://schemas.microsoft.com/office/drawing/2014/main" id="{346657FB-EC52-647B-53C5-F5E18F4963A6}"/>
              </a:ext>
            </a:extLst>
          </p:cNvPr>
          <p:cNvGrpSpPr/>
          <p:nvPr/>
        </p:nvGrpSpPr>
        <p:grpSpPr>
          <a:xfrm>
            <a:off x="7070011" y="2810256"/>
            <a:ext cx="2978976" cy="2957925"/>
            <a:chOff x="10563290" y="2247296"/>
            <a:chExt cx="3883432" cy="3913167"/>
          </a:xfrm>
          <a:effectLst>
            <a:outerShdw blurRad="50800" dist="38100" dir="8100000" algn="tr" rotWithShape="0">
              <a:prstClr val="black">
                <a:alpha val="40000"/>
              </a:prstClr>
            </a:outerShdw>
          </a:effectLst>
        </p:grpSpPr>
        <p:grpSp>
          <p:nvGrpSpPr>
            <p:cNvPr id="6" name="Group 5">
              <a:extLst>
                <a:ext uri="{FF2B5EF4-FFF2-40B4-BE49-F238E27FC236}">
                  <a16:creationId xmlns:a16="http://schemas.microsoft.com/office/drawing/2014/main" id="{E4FBBCF6-236D-FB0B-231D-EAD4571B0AE6}"/>
                </a:ext>
              </a:extLst>
            </p:cNvPr>
            <p:cNvGrpSpPr/>
            <p:nvPr/>
          </p:nvGrpSpPr>
          <p:grpSpPr>
            <a:xfrm>
              <a:off x="10563290" y="2770798"/>
              <a:ext cx="3883432" cy="3389665"/>
              <a:chOff x="10563290" y="2770798"/>
              <a:chExt cx="3883432" cy="3389665"/>
            </a:xfrm>
          </p:grpSpPr>
          <p:grpSp>
            <p:nvGrpSpPr>
              <p:cNvPr id="41" name="Group 40">
                <a:extLst>
                  <a:ext uri="{FF2B5EF4-FFF2-40B4-BE49-F238E27FC236}">
                    <a16:creationId xmlns:a16="http://schemas.microsoft.com/office/drawing/2014/main" id="{3F2242A3-C916-4EFD-66B2-15AACE112C0F}"/>
                  </a:ext>
                </a:extLst>
              </p:cNvPr>
              <p:cNvGrpSpPr/>
              <p:nvPr/>
            </p:nvGrpSpPr>
            <p:grpSpPr>
              <a:xfrm>
                <a:off x="10563290" y="2770798"/>
                <a:ext cx="3883432" cy="3389665"/>
                <a:chOff x="10563290" y="2770798"/>
                <a:chExt cx="3883432" cy="3389665"/>
              </a:xfrm>
            </p:grpSpPr>
            <p:grpSp>
              <p:nvGrpSpPr>
                <p:cNvPr id="39" name="Group 38">
                  <a:extLst>
                    <a:ext uri="{FF2B5EF4-FFF2-40B4-BE49-F238E27FC236}">
                      <a16:creationId xmlns:a16="http://schemas.microsoft.com/office/drawing/2014/main" id="{F58614C4-3F4B-BFE4-A03B-5C7FD7E9ED5D}"/>
                    </a:ext>
                  </a:extLst>
                </p:cNvPr>
                <p:cNvGrpSpPr/>
                <p:nvPr/>
              </p:nvGrpSpPr>
              <p:grpSpPr>
                <a:xfrm>
                  <a:off x="10563290" y="2770798"/>
                  <a:ext cx="3883432" cy="3389665"/>
                  <a:chOff x="10563290" y="2770798"/>
                  <a:chExt cx="3883432" cy="3389665"/>
                </a:xfrm>
              </p:grpSpPr>
              <p:grpSp>
                <p:nvGrpSpPr>
                  <p:cNvPr id="33" name="Group 32">
                    <a:extLst>
                      <a:ext uri="{FF2B5EF4-FFF2-40B4-BE49-F238E27FC236}">
                        <a16:creationId xmlns:a16="http://schemas.microsoft.com/office/drawing/2014/main" id="{AF29367E-CE83-A1D4-F734-69DF76F4AE42}"/>
                      </a:ext>
                    </a:extLst>
                  </p:cNvPr>
                  <p:cNvGrpSpPr/>
                  <p:nvPr/>
                </p:nvGrpSpPr>
                <p:grpSpPr>
                  <a:xfrm>
                    <a:off x="10563290" y="2770798"/>
                    <a:ext cx="3856762" cy="3389665"/>
                    <a:chOff x="7901284" y="4314155"/>
                    <a:chExt cx="3856762" cy="3389665"/>
                  </a:xfrm>
                </p:grpSpPr>
                <p:pic>
                  <p:nvPicPr>
                    <p:cNvPr id="13" name="Picture 12">
                      <a:extLst>
                        <a:ext uri="{FF2B5EF4-FFF2-40B4-BE49-F238E27FC236}">
                          <a16:creationId xmlns:a16="http://schemas.microsoft.com/office/drawing/2014/main" id="{99D2FABE-2D5D-5F0E-EE42-1E4AE793C0BD}"/>
                        </a:ext>
                      </a:extLst>
                    </p:cNvPr>
                    <p:cNvPicPr>
                      <a:picLocks noChangeAspect="1"/>
                    </p:cNvPicPr>
                    <p:nvPr/>
                  </p:nvPicPr>
                  <p:blipFill>
                    <a:blip r:embed="rId3"/>
                    <a:stretch>
                      <a:fillRect/>
                    </a:stretch>
                  </p:blipFill>
                  <p:spPr>
                    <a:xfrm>
                      <a:off x="7901284" y="4314155"/>
                      <a:ext cx="3856762" cy="3389665"/>
                    </a:xfrm>
                    <a:prstGeom prst="rect">
                      <a:avLst/>
                    </a:prstGeom>
                  </p:spPr>
                </p:pic>
                <p:cxnSp>
                  <p:nvCxnSpPr>
                    <p:cNvPr id="15" name="Straight Connector 14">
                      <a:extLst>
                        <a:ext uri="{FF2B5EF4-FFF2-40B4-BE49-F238E27FC236}">
                          <a16:creationId xmlns:a16="http://schemas.microsoft.com/office/drawing/2014/main" id="{0BB4B2AC-B749-985A-8542-07FF5C7358BE}"/>
                        </a:ext>
                      </a:extLst>
                    </p:cNvPr>
                    <p:cNvCxnSpPr/>
                    <p:nvPr/>
                  </p:nvCxnSpPr>
                  <p:spPr>
                    <a:xfrm>
                      <a:off x="8446294" y="4452654"/>
                      <a:ext cx="471487"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AE51D8D-8E31-72BF-A504-5B3C44A64089}"/>
                        </a:ext>
                      </a:extLst>
                    </p:cNvPr>
                    <p:cNvCxnSpPr>
                      <a:cxnSpLocks/>
                    </p:cNvCxnSpPr>
                    <p:nvPr/>
                  </p:nvCxnSpPr>
                  <p:spPr>
                    <a:xfrm>
                      <a:off x="8917781" y="4452654"/>
                      <a:ext cx="0" cy="42221"/>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C754B59-A8FF-1353-5990-DD0149DD5C54}"/>
                        </a:ext>
                      </a:extLst>
                    </p:cNvPr>
                    <p:cNvCxnSpPr>
                      <a:cxnSpLocks/>
                    </p:cNvCxnSpPr>
                    <p:nvPr/>
                  </p:nvCxnSpPr>
                  <p:spPr>
                    <a:xfrm>
                      <a:off x="8913019" y="4493135"/>
                      <a:ext cx="404812" cy="174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30B6596-84F5-73E1-42B0-3B19B6211A9A}"/>
                        </a:ext>
                      </a:extLst>
                    </p:cNvPr>
                    <p:cNvCxnSpPr>
                      <a:cxnSpLocks/>
                    </p:cNvCxnSpPr>
                    <p:nvPr/>
                  </p:nvCxnSpPr>
                  <p:spPr>
                    <a:xfrm flipV="1">
                      <a:off x="9322593" y="4493135"/>
                      <a:ext cx="0" cy="4286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F04A12C-BB46-9575-42C3-8DB9C3BEFAA6}"/>
                        </a:ext>
                      </a:extLst>
                    </p:cNvPr>
                    <p:cNvCxnSpPr>
                      <a:cxnSpLocks/>
                    </p:cNvCxnSpPr>
                    <p:nvPr/>
                  </p:nvCxnSpPr>
                  <p:spPr>
                    <a:xfrm>
                      <a:off x="9327356" y="4535998"/>
                      <a:ext cx="186621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C576C77-6B98-E3ED-5272-F188998A7753}"/>
                        </a:ext>
                      </a:extLst>
                    </p:cNvPr>
                    <p:cNvCxnSpPr>
                      <a:cxnSpLocks/>
                    </p:cNvCxnSpPr>
                    <p:nvPr/>
                  </p:nvCxnSpPr>
                  <p:spPr>
                    <a:xfrm flipV="1">
                      <a:off x="11189377" y="4535998"/>
                      <a:ext cx="1695" cy="128871"/>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7BBA7CD-34C2-AB48-87B5-0B93BC8A5FFA}"/>
                        </a:ext>
                      </a:extLst>
                    </p:cNvPr>
                    <p:cNvCxnSpPr>
                      <a:cxnSpLocks/>
                    </p:cNvCxnSpPr>
                    <p:nvPr/>
                  </p:nvCxnSpPr>
                  <p:spPr>
                    <a:xfrm>
                      <a:off x="11191189" y="4667250"/>
                      <a:ext cx="103080" cy="476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38" name="Rectangle 37">
                    <a:extLst>
                      <a:ext uri="{FF2B5EF4-FFF2-40B4-BE49-F238E27FC236}">
                        <a16:creationId xmlns:a16="http://schemas.microsoft.com/office/drawing/2014/main" id="{DD8B0F51-2842-C679-7A6B-FE1038206EFA}"/>
                      </a:ext>
                    </a:extLst>
                  </p:cNvPr>
                  <p:cNvSpPr/>
                  <p:nvPr/>
                </p:nvSpPr>
                <p:spPr>
                  <a:xfrm>
                    <a:off x="14327982" y="3036094"/>
                    <a:ext cx="118740" cy="180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14300" tIns="114300" rIns="114300" bIns="114300" rtlCol="0" anchor="t"/>
                  <a:lstStyle/>
                  <a:p>
                    <a:pPr defTabSz="380985"/>
                    <a:endParaRPr lang="en-US" sz="1000">
                      <a:solidFill>
                        <a:srgbClr val="3C3C3C"/>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40" name="Rectangle 39">
                  <a:extLst>
                    <a:ext uri="{FF2B5EF4-FFF2-40B4-BE49-F238E27FC236}">
                      <a16:creationId xmlns:a16="http://schemas.microsoft.com/office/drawing/2014/main" id="{77C292CE-CE65-1EE7-C843-0114FAC82636}"/>
                    </a:ext>
                  </a:extLst>
                </p:cNvPr>
                <p:cNvSpPr/>
                <p:nvPr/>
              </p:nvSpPr>
              <p:spPr>
                <a:xfrm>
                  <a:off x="12202896" y="4445794"/>
                  <a:ext cx="118740" cy="180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14300" tIns="114300" rIns="114300" bIns="114300" rtlCol="0" anchor="t"/>
                <a:lstStyle/>
                <a:p>
                  <a:pPr defTabSz="380985"/>
                  <a:endParaRPr lang="en-US" sz="1000">
                    <a:solidFill>
                      <a:srgbClr val="3C3C3C"/>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3" name="Rectangle 2">
                <a:extLst>
                  <a:ext uri="{FF2B5EF4-FFF2-40B4-BE49-F238E27FC236}">
                    <a16:creationId xmlns:a16="http://schemas.microsoft.com/office/drawing/2014/main" id="{29E8B999-15FF-C91D-5B2A-C4746755252D}"/>
                  </a:ext>
                </a:extLst>
              </p:cNvPr>
              <p:cNvSpPr/>
              <p:nvPr/>
            </p:nvSpPr>
            <p:spPr>
              <a:xfrm>
                <a:off x="10854060" y="5860563"/>
                <a:ext cx="118740" cy="180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14300" tIns="114300" rIns="114300" bIns="114300" rtlCol="0" anchor="t"/>
              <a:lstStyle/>
              <a:p>
                <a:pPr defTabSz="380985"/>
                <a:endParaRPr lang="en-US" sz="1000">
                  <a:solidFill>
                    <a:srgbClr val="3C3C3C"/>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9" name="Rectangle 8">
              <a:extLst>
                <a:ext uri="{FF2B5EF4-FFF2-40B4-BE49-F238E27FC236}">
                  <a16:creationId xmlns:a16="http://schemas.microsoft.com/office/drawing/2014/main" id="{8CFBA58A-67D4-52BF-D91D-257B37F2A675}"/>
                </a:ext>
              </a:extLst>
            </p:cNvPr>
            <p:cNvSpPr/>
            <p:nvPr/>
          </p:nvSpPr>
          <p:spPr>
            <a:xfrm>
              <a:off x="11026384" y="2247296"/>
              <a:ext cx="3156340" cy="2715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4300" tIns="114300" rIns="114300" bIns="114300" rtlCol="0" anchor="t"/>
            <a:lstStyle/>
            <a:p>
              <a:pPr defTabSz="380985"/>
              <a:r>
                <a:rPr lang="en-US" sz="1500">
                  <a:solidFill>
                    <a:srgbClr val="3C3C3C"/>
                  </a:solidFill>
                  <a:latin typeface="Calibri" panose="020F0502020204030204" pitchFamily="34" charset="0"/>
                  <a:ea typeface="Calibri" panose="020F0502020204030204" pitchFamily="34" charset="0"/>
                  <a:cs typeface="Calibri" panose="020F0502020204030204" pitchFamily="34" charset="0"/>
                </a:rPr>
                <a:t>Freedom from CD-TLR</a:t>
              </a:r>
            </a:p>
          </p:txBody>
        </p:sp>
      </p:grpSp>
      <p:sp>
        <p:nvSpPr>
          <p:cNvPr id="14" name="ZoneTexte 13">
            <a:extLst>
              <a:ext uri="{FF2B5EF4-FFF2-40B4-BE49-F238E27FC236}">
                <a16:creationId xmlns:a16="http://schemas.microsoft.com/office/drawing/2014/main" id="{9F9128F4-75F4-E50D-7572-1C3C1FE22775}"/>
              </a:ext>
            </a:extLst>
          </p:cNvPr>
          <p:cNvSpPr txBox="1"/>
          <p:nvPr/>
        </p:nvSpPr>
        <p:spPr>
          <a:xfrm>
            <a:off x="3048000" y="6348265"/>
            <a:ext cx="6096000" cy="307777"/>
          </a:xfrm>
          <a:prstGeom prst="rect">
            <a:avLst/>
          </a:prstGeom>
          <a:noFill/>
        </p:spPr>
        <p:txBody>
          <a:bodyPr wrap="square">
            <a:spAutoFit/>
          </a:bodyPr>
          <a:lstStyle/>
          <a:p>
            <a:pPr algn="ctr" defTabSz="380985">
              <a:tabLst>
                <a:tab pos="480200" algn="l"/>
              </a:tabLst>
              <a:defRPr/>
            </a:pPr>
            <a:r>
              <a:rPr lang="fr-FR" sz="1400" dirty="0" err="1">
                <a:latin typeface="Calibri" panose="020F0502020204030204" pitchFamily="34" charset="0"/>
                <a:ea typeface="Calibri" panose="020F0502020204030204" pitchFamily="34" charset="0"/>
                <a:cs typeface="Calibri" panose="020F0502020204030204" pitchFamily="34" charset="0"/>
              </a:rPr>
              <a:t>Krankenberg</a:t>
            </a:r>
            <a:r>
              <a:rPr lang="fr-FR" sz="1400" dirty="0">
                <a:latin typeface="Calibri" panose="020F0502020204030204" pitchFamily="34" charset="0"/>
                <a:ea typeface="Calibri" panose="020F0502020204030204" pitchFamily="34" charset="0"/>
                <a:cs typeface="Calibri" panose="020F0502020204030204" pitchFamily="34" charset="0"/>
              </a:rPr>
              <a:t> H, et al. Circulation 2015;132:2230-2236.</a:t>
            </a:r>
          </a:p>
        </p:txBody>
      </p:sp>
    </p:spTree>
    <p:extLst>
      <p:ext uri="{BB962C8B-B14F-4D97-AF65-F5344CB8AC3E}">
        <p14:creationId xmlns:p14="http://schemas.microsoft.com/office/powerpoint/2010/main" val="1001626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99F94CE-A533-68D4-0757-E6FEDC8D4ECB}"/>
              </a:ext>
            </a:extLst>
          </p:cNvPr>
          <p:cNvSpPr>
            <a:spLocks noGrp="1"/>
          </p:cNvSpPr>
          <p:nvPr>
            <p:ph type="title"/>
          </p:nvPr>
        </p:nvSpPr>
        <p:spPr>
          <a:xfrm>
            <a:off x="344199" y="331924"/>
            <a:ext cx="10140921" cy="564096"/>
          </a:xfrm>
        </p:spPr>
        <p:txBody>
          <a:bodyPr>
            <a:normAutofit fontScale="90000"/>
          </a:bodyPr>
          <a:lstStyle/>
          <a:p>
            <a:r>
              <a:rPr lang="en-US" sz="3600" b="1" dirty="0">
                <a:solidFill>
                  <a:srgbClr val="FF0000"/>
                </a:solidFill>
                <a:latin typeface="+mn-lt"/>
              </a:rPr>
              <a:t>SWEDEPAD Studies Design</a:t>
            </a:r>
            <a:endParaRPr lang="en-US" sz="2667" b="1" dirty="0">
              <a:latin typeface="+mn-lt"/>
            </a:endParaRPr>
          </a:p>
        </p:txBody>
      </p:sp>
      <p:graphicFrame>
        <p:nvGraphicFramePr>
          <p:cNvPr id="7" name="Table 7">
            <a:extLst>
              <a:ext uri="{FF2B5EF4-FFF2-40B4-BE49-F238E27FC236}">
                <a16:creationId xmlns:a16="http://schemas.microsoft.com/office/drawing/2014/main" id="{2842ADA7-C578-E581-15F9-BAE13CC622D1}"/>
              </a:ext>
            </a:extLst>
          </p:cNvPr>
          <p:cNvGraphicFramePr>
            <a:graphicFrameLocks/>
          </p:cNvGraphicFramePr>
          <p:nvPr>
            <p:extLst>
              <p:ext uri="{D42A27DB-BD31-4B8C-83A1-F6EECF244321}">
                <p14:modId xmlns:p14="http://schemas.microsoft.com/office/powerpoint/2010/main" val="689059424"/>
              </p:ext>
            </p:extLst>
          </p:nvPr>
        </p:nvGraphicFramePr>
        <p:xfrm>
          <a:off x="344199" y="1106240"/>
          <a:ext cx="11503604" cy="5128356"/>
        </p:xfrm>
        <a:graphic>
          <a:graphicData uri="http://schemas.openxmlformats.org/drawingml/2006/table">
            <a:tbl>
              <a:tblPr firstCol="1" bandRow="1">
                <a:tableStyleId>{C083E6E3-FA7D-4D7B-A595-EF9225AFEA82}</a:tableStyleId>
              </a:tblPr>
              <a:tblGrid>
                <a:gridCol w="1498456">
                  <a:extLst>
                    <a:ext uri="{9D8B030D-6E8A-4147-A177-3AD203B41FA5}">
                      <a16:colId xmlns:a16="http://schemas.microsoft.com/office/drawing/2014/main" val="1536753996"/>
                    </a:ext>
                  </a:extLst>
                </a:gridCol>
                <a:gridCol w="4833519">
                  <a:extLst>
                    <a:ext uri="{9D8B030D-6E8A-4147-A177-3AD203B41FA5}">
                      <a16:colId xmlns:a16="http://schemas.microsoft.com/office/drawing/2014/main" val="3559754913"/>
                    </a:ext>
                  </a:extLst>
                </a:gridCol>
                <a:gridCol w="5171629">
                  <a:extLst>
                    <a:ext uri="{9D8B030D-6E8A-4147-A177-3AD203B41FA5}">
                      <a16:colId xmlns:a16="http://schemas.microsoft.com/office/drawing/2014/main" val="95756197"/>
                    </a:ext>
                  </a:extLst>
                </a:gridCol>
              </a:tblGrid>
              <a:tr h="518160">
                <a:tc>
                  <a:txBody>
                    <a:bodyPr/>
                    <a:lstStyle/>
                    <a:p>
                      <a:endParaRPr lang="en-US" sz="1700" dirty="0">
                        <a:solidFill>
                          <a:schemeClr val="tx2"/>
                        </a:solidFill>
                        <a:latin typeface="Calibri" panose="020F0502020204030204" pitchFamily="34" charset="0"/>
                        <a:cs typeface="Calibri" panose="020F0502020204030204" pitchFamily="34" charset="0"/>
                      </a:endParaRPr>
                    </a:p>
                  </a:txBody>
                  <a:tcPr/>
                </a:tc>
                <a:tc>
                  <a:txBody>
                    <a:bodyPr/>
                    <a:lstStyle/>
                    <a:p>
                      <a:pPr algn="l"/>
                      <a:r>
                        <a:rPr lang="en-US" sz="2000" b="1" kern="1200" dirty="0">
                          <a:solidFill>
                            <a:schemeClr val="tx2"/>
                          </a:solidFill>
                          <a:latin typeface="Calibri" panose="020F0502020204030204" pitchFamily="34" charset="0"/>
                          <a:ea typeface="+mn-ea"/>
                          <a:cs typeface="Calibri" panose="020F0502020204030204" pitchFamily="34" charset="0"/>
                        </a:rPr>
                        <a:t>SWEDEPAD 1</a:t>
                      </a:r>
                    </a:p>
                  </a:txBody>
                  <a:tcPr/>
                </a:tc>
                <a:tc>
                  <a:txBody>
                    <a:bodyPr/>
                    <a:lstStyle/>
                    <a:p>
                      <a:pPr algn="l"/>
                      <a:r>
                        <a:rPr lang="en-US" sz="2000" b="1" dirty="0">
                          <a:solidFill>
                            <a:srgbClr val="FF0000"/>
                          </a:solidFill>
                          <a:latin typeface="Calibri" panose="020F0502020204030204" pitchFamily="34" charset="0"/>
                          <a:cs typeface="Calibri" panose="020F0502020204030204" pitchFamily="34" charset="0"/>
                        </a:rPr>
                        <a:t>SWEDEPAD 2</a:t>
                      </a:r>
                    </a:p>
                  </a:txBody>
                  <a:tcPr/>
                </a:tc>
                <a:extLst>
                  <a:ext uri="{0D108BD9-81ED-4DB2-BD59-A6C34878D82A}">
                    <a16:rowId xmlns:a16="http://schemas.microsoft.com/office/drawing/2014/main" val="1321045212"/>
                  </a:ext>
                </a:extLst>
              </a:tr>
              <a:tr h="595076">
                <a:tc>
                  <a:txBody>
                    <a:bodyPr/>
                    <a:lstStyle/>
                    <a:p>
                      <a:r>
                        <a:rPr lang="en-US" sz="1600" dirty="0">
                          <a:solidFill>
                            <a:schemeClr val="tx2"/>
                          </a:solidFill>
                          <a:latin typeface="Calibri" panose="020F0502020204030204" pitchFamily="34" charset="0"/>
                          <a:cs typeface="Calibri" panose="020F0502020204030204" pitchFamily="34" charset="0"/>
                        </a:rPr>
                        <a:t>Principal Investigator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kern="1200" dirty="0">
                          <a:solidFill>
                            <a:schemeClr val="tx1"/>
                          </a:solidFill>
                          <a:latin typeface="Calibri" panose="020F0502020204030204" pitchFamily="34" charset="0"/>
                          <a:ea typeface="+mn-ea"/>
                          <a:cs typeface="Calibri" panose="020F0502020204030204" pitchFamily="34" charset="0"/>
                        </a:rPr>
                        <a:t>Falkenberg </a:t>
                      </a:r>
                      <a:r>
                        <a:rPr lang="fr-FR" sz="1600" kern="1200" dirty="0" err="1">
                          <a:solidFill>
                            <a:schemeClr val="tx1"/>
                          </a:solidFill>
                          <a:latin typeface="Calibri" panose="020F0502020204030204" pitchFamily="34" charset="0"/>
                          <a:ea typeface="+mn-ea"/>
                          <a:cs typeface="Calibri" panose="020F0502020204030204" pitchFamily="34" charset="0"/>
                        </a:rPr>
                        <a:t>Mårten</a:t>
                      </a:r>
                      <a:r>
                        <a:rPr lang="fr-FR" sz="1600" kern="1200" dirty="0">
                          <a:solidFill>
                            <a:schemeClr val="tx1"/>
                          </a:solidFill>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2"/>
                        </a:solidFill>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err="1">
                          <a:latin typeface="Calibri" panose="020F0502020204030204" pitchFamily="34" charset="0"/>
                          <a:cs typeface="Calibri" panose="020F0502020204030204" pitchFamily="34" charset="0"/>
                        </a:rPr>
                        <a:t>Nordanstig</a:t>
                      </a:r>
                      <a:r>
                        <a:rPr lang="fr-FR" sz="1600" dirty="0">
                          <a:latin typeface="Calibri" panose="020F0502020204030204" pitchFamily="34" charset="0"/>
                          <a:cs typeface="Calibri" panose="020F0502020204030204" pitchFamily="34" charset="0"/>
                        </a:rPr>
                        <a:t> </a:t>
                      </a:r>
                      <a:r>
                        <a:rPr lang="fr-FR" sz="1600" dirty="0" err="1">
                          <a:latin typeface="Calibri" panose="020F0502020204030204" pitchFamily="34" charset="0"/>
                          <a:cs typeface="Calibri" panose="020F0502020204030204" pitchFamily="34" charset="0"/>
                        </a:rPr>
                        <a:t>Joakim</a:t>
                      </a:r>
                      <a:endParaRPr lang="fr-FR" sz="1600" dirty="0">
                        <a:latin typeface="Calibri" panose="020F0502020204030204" pitchFamily="34" charset="0"/>
                        <a:cs typeface="Calibri" panose="020F0502020204030204" pitchFamily="34" charset="0"/>
                      </a:endParaRPr>
                    </a:p>
                    <a:p>
                      <a:endParaRPr lang="en-US" sz="1600" dirty="0">
                        <a:solidFill>
                          <a:schemeClr val="tx2"/>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950806377"/>
                  </a:ext>
                </a:extLst>
              </a:tr>
              <a:tr h="170035">
                <a:tc>
                  <a:txBody>
                    <a:bodyPr/>
                    <a:lstStyle/>
                    <a:p>
                      <a:r>
                        <a:rPr lang="en-US" sz="1600" dirty="0">
                          <a:solidFill>
                            <a:schemeClr val="tx2"/>
                          </a:solidFill>
                          <a:latin typeface="Calibri" panose="020F0502020204030204" pitchFamily="34" charset="0"/>
                          <a:cs typeface="Calibri" panose="020F0502020204030204" pitchFamily="34" charset="0"/>
                        </a:rPr>
                        <a:t>Design</a:t>
                      </a:r>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kern="1200" dirty="0" err="1">
                          <a:solidFill>
                            <a:schemeClr val="tx1"/>
                          </a:solidFill>
                          <a:latin typeface="Calibri" panose="020F0502020204030204" pitchFamily="34" charset="0"/>
                          <a:ea typeface="+mn-ea"/>
                          <a:cs typeface="Calibri" panose="020F0502020204030204" pitchFamily="34" charset="0"/>
                        </a:rPr>
                        <a:t>Pragmatic</a:t>
                      </a:r>
                      <a:r>
                        <a:rPr lang="fr-FR" sz="1600" kern="1200" dirty="0">
                          <a:solidFill>
                            <a:schemeClr val="tx1"/>
                          </a:solidFill>
                          <a:latin typeface="Calibri" panose="020F0502020204030204" pitchFamily="34" charset="0"/>
                          <a:ea typeface="+mn-ea"/>
                          <a:cs typeface="Calibri" panose="020F0502020204030204" pitchFamily="34" charset="0"/>
                        </a:rPr>
                        <a:t>, </a:t>
                      </a:r>
                      <a:r>
                        <a:rPr lang="fr-FR" sz="1600" kern="1200" dirty="0" err="1">
                          <a:solidFill>
                            <a:schemeClr val="tx1"/>
                          </a:solidFill>
                          <a:latin typeface="Calibri" panose="020F0502020204030204" pitchFamily="34" charset="0"/>
                          <a:ea typeface="+mn-ea"/>
                          <a:cs typeface="Calibri" panose="020F0502020204030204" pitchFamily="34" charset="0"/>
                        </a:rPr>
                        <a:t>nationwide</a:t>
                      </a:r>
                      <a:r>
                        <a:rPr lang="fr-FR" sz="1600" kern="1200" dirty="0">
                          <a:solidFill>
                            <a:schemeClr val="tx1"/>
                          </a:solidFill>
                          <a:latin typeface="Calibri" panose="020F0502020204030204" pitchFamily="34" charset="0"/>
                          <a:ea typeface="+mn-ea"/>
                          <a:cs typeface="Calibri" panose="020F0502020204030204" pitchFamily="34" charset="0"/>
                        </a:rPr>
                        <a:t>, </a:t>
                      </a:r>
                      <a:r>
                        <a:rPr lang="fr-FR" sz="1600" kern="1200" dirty="0" err="1">
                          <a:solidFill>
                            <a:schemeClr val="tx1"/>
                          </a:solidFill>
                          <a:latin typeface="Calibri" panose="020F0502020204030204" pitchFamily="34" charset="0"/>
                          <a:ea typeface="+mn-ea"/>
                          <a:cs typeface="Calibri" panose="020F0502020204030204" pitchFamily="34" charset="0"/>
                        </a:rPr>
                        <a:t>multicentre,participant-masked</a:t>
                      </a:r>
                      <a:r>
                        <a:rPr lang="fr-FR" sz="1600" kern="1200" dirty="0">
                          <a:solidFill>
                            <a:schemeClr val="tx1"/>
                          </a:solidFill>
                          <a:latin typeface="Calibri" panose="020F0502020204030204" pitchFamily="34" charset="0"/>
                          <a:ea typeface="+mn-ea"/>
                          <a:cs typeface="Calibri" panose="020F0502020204030204" pitchFamily="34" charset="0"/>
                        </a:rPr>
                        <a:t>, </a:t>
                      </a:r>
                      <a:r>
                        <a:rPr lang="fr-FR" sz="1600" kern="1200" dirty="0" err="1">
                          <a:solidFill>
                            <a:schemeClr val="tx1"/>
                          </a:solidFill>
                          <a:latin typeface="Calibri" panose="020F0502020204030204" pitchFamily="34" charset="0"/>
                          <a:ea typeface="+mn-ea"/>
                          <a:cs typeface="Calibri" panose="020F0502020204030204" pitchFamily="34" charset="0"/>
                        </a:rPr>
                        <a:t>registry-based</a:t>
                      </a:r>
                      <a:r>
                        <a:rPr lang="fr-FR" sz="1600" kern="1200" dirty="0">
                          <a:solidFill>
                            <a:schemeClr val="tx1"/>
                          </a:solidFill>
                          <a:latin typeface="Calibri" panose="020F0502020204030204" pitchFamily="34" charset="0"/>
                          <a:ea typeface="+mn-ea"/>
                          <a:cs typeface="Calibri" panose="020F0502020204030204" pitchFamily="34" charset="0"/>
                        </a:rPr>
                        <a:t>, </a:t>
                      </a:r>
                      <a:r>
                        <a:rPr lang="fr-FR" sz="1600" kern="1200" dirty="0" err="1">
                          <a:solidFill>
                            <a:schemeClr val="tx1"/>
                          </a:solidFill>
                          <a:latin typeface="Calibri" panose="020F0502020204030204" pitchFamily="34" charset="0"/>
                          <a:ea typeface="+mn-ea"/>
                          <a:cs typeface="Calibri" panose="020F0502020204030204" pitchFamily="34" charset="0"/>
                        </a:rPr>
                        <a:t>randomised</a:t>
                      </a:r>
                      <a:r>
                        <a:rPr lang="fr-FR" sz="1600" kern="1200" dirty="0">
                          <a:solidFill>
                            <a:schemeClr val="tx1"/>
                          </a:solidFill>
                          <a:latin typeface="Calibri" panose="020F0502020204030204" pitchFamily="34" charset="0"/>
                          <a:ea typeface="+mn-ea"/>
                          <a:cs typeface="Calibri" panose="020F0502020204030204" pitchFamily="34" charset="0"/>
                        </a:rPr>
                        <a:t> </a:t>
                      </a:r>
                      <a:r>
                        <a:rPr lang="fr-FR" sz="1600" kern="1200" dirty="0" err="1">
                          <a:solidFill>
                            <a:schemeClr val="tx1"/>
                          </a:solidFill>
                          <a:latin typeface="Calibri" panose="020F0502020204030204" pitchFamily="34" charset="0"/>
                          <a:ea typeface="+mn-ea"/>
                          <a:cs typeface="Calibri" panose="020F0502020204030204" pitchFamily="34" charset="0"/>
                        </a:rPr>
                        <a:t>controlled</a:t>
                      </a:r>
                      <a:r>
                        <a:rPr lang="fr-FR" sz="1600" kern="1200" dirty="0">
                          <a:solidFill>
                            <a:schemeClr val="tx1"/>
                          </a:solidFill>
                          <a:latin typeface="Calibri" panose="020F0502020204030204" pitchFamily="34" charset="0"/>
                          <a:ea typeface="+mn-ea"/>
                          <a:cs typeface="Calibri" panose="020F0502020204030204" pitchFamily="34" charset="0"/>
                        </a:rPr>
                        <a:t> trial (1:1 ratio) at 22 </a:t>
                      </a:r>
                      <a:r>
                        <a:rPr lang="fr-FR" sz="1600" kern="1200" dirty="0" err="1">
                          <a:solidFill>
                            <a:schemeClr val="tx1"/>
                          </a:solidFill>
                          <a:latin typeface="Calibri" panose="020F0502020204030204" pitchFamily="34" charset="0"/>
                          <a:ea typeface="+mn-ea"/>
                          <a:cs typeface="Calibri" panose="020F0502020204030204" pitchFamily="34" charset="0"/>
                        </a:rPr>
                        <a:t>Swedish</a:t>
                      </a:r>
                      <a:r>
                        <a:rPr lang="fr-FR" sz="1600" kern="1200" dirty="0">
                          <a:solidFill>
                            <a:schemeClr val="tx1"/>
                          </a:solidFill>
                          <a:latin typeface="Calibri" panose="020F0502020204030204" pitchFamily="34" charset="0"/>
                          <a:ea typeface="+mn-ea"/>
                          <a:cs typeface="Calibri" panose="020F0502020204030204" pitchFamily="34" charset="0"/>
                        </a:rPr>
                        <a:t> centres </a:t>
                      </a:r>
                    </a:p>
                  </a:txBody>
                  <a:tcPr/>
                </a:tc>
                <a:tc hMerge="1">
                  <a:txBody>
                    <a:bodyPr/>
                    <a:lstStyle/>
                    <a:p>
                      <a:endParaRPr lang="en-US" sz="1700" dirty="0">
                        <a:solidFill>
                          <a:schemeClr val="tx2"/>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48120208"/>
                  </a:ext>
                </a:extLst>
              </a:tr>
              <a:tr h="707680">
                <a:tc>
                  <a:txBody>
                    <a:bodyPr/>
                    <a:lstStyle/>
                    <a:p>
                      <a:r>
                        <a:rPr lang="en-US" sz="1600" dirty="0">
                          <a:solidFill>
                            <a:schemeClr val="tx2"/>
                          </a:solidFill>
                          <a:latin typeface="Calibri" panose="020F0502020204030204" pitchFamily="34" charset="0"/>
                          <a:cs typeface="Calibri" panose="020F0502020204030204" pitchFamily="34" charset="0"/>
                        </a:rPr>
                        <a:t>Objective</a:t>
                      </a:r>
                    </a:p>
                  </a:txBody>
                  <a:tcPr/>
                </a:tc>
                <a:tc>
                  <a:txBody>
                    <a:bodyPr/>
                    <a:lstStyle/>
                    <a:p>
                      <a:r>
                        <a:rPr lang="en-US" sz="1600" dirty="0">
                          <a:solidFill>
                            <a:schemeClr val="tx2"/>
                          </a:solidFill>
                          <a:latin typeface="Calibri" panose="020F0502020204030204" pitchFamily="34" charset="0"/>
                          <a:cs typeface="Calibri" panose="020F0502020204030204" pitchFamily="34" charset="0"/>
                        </a:rPr>
                        <a:t>To assess whether PCD affect the rate of above-ankle amputation in patients with CLTI undergoing </a:t>
                      </a:r>
                      <a:r>
                        <a:rPr lang="en-US" sz="1600" dirty="0" err="1">
                          <a:solidFill>
                            <a:schemeClr val="tx2"/>
                          </a:solidFill>
                          <a:latin typeface="Calibri" panose="020F0502020204030204" pitchFamily="34" charset="0"/>
                          <a:cs typeface="Calibri" panose="020F0502020204030204" pitchFamily="34" charset="0"/>
                        </a:rPr>
                        <a:t>infrainguinal</a:t>
                      </a:r>
                      <a:r>
                        <a:rPr lang="en-US" sz="1600" dirty="0">
                          <a:solidFill>
                            <a:schemeClr val="tx2"/>
                          </a:solidFill>
                          <a:latin typeface="Calibri" panose="020F0502020204030204" pitchFamily="34" charset="0"/>
                          <a:cs typeface="Calibri" panose="020F0502020204030204" pitchFamily="34" charset="0"/>
                        </a:rPr>
                        <a:t> endovascular </a:t>
                      </a:r>
                      <a:r>
                        <a:rPr lang="en-US" sz="1600" dirty="0" err="1">
                          <a:solidFill>
                            <a:schemeClr val="tx2"/>
                          </a:solidFill>
                          <a:latin typeface="Calibri" panose="020F0502020204030204" pitchFamily="34" charset="0"/>
                          <a:cs typeface="Calibri" panose="020F0502020204030204" pitchFamily="34" charset="0"/>
                        </a:rPr>
                        <a:t>revascularisation</a:t>
                      </a:r>
                      <a:r>
                        <a:rPr lang="en-US" sz="1600" dirty="0">
                          <a:solidFill>
                            <a:schemeClr val="tx2"/>
                          </a:solidFill>
                          <a:latin typeface="Calibri" panose="020F0502020204030204" pitchFamily="34" charset="0"/>
                          <a:cs typeface="Calibri" panose="020F0502020204030204" pitchFamily="34" charset="0"/>
                        </a:rPr>
                        <a:t>.</a:t>
                      </a:r>
                    </a:p>
                  </a:txBody>
                  <a:tcPr/>
                </a:tc>
                <a:tc>
                  <a:txBody>
                    <a:bodyPr/>
                    <a:lstStyle/>
                    <a:p>
                      <a:r>
                        <a:rPr lang="en-US" sz="1600" dirty="0">
                          <a:solidFill>
                            <a:schemeClr val="tx2"/>
                          </a:solidFill>
                          <a:latin typeface="Calibri" panose="020F0502020204030204" pitchFamily="34" charset="0"/>
                          <a:cs typeface="Calibri" panose="020F0502020204030204" pitchFamily="34" charset="0"/>
                        </a:rPr>
                        <a:t>To assess the effect of PCD on clinically important outcomes in patients with intermittent claudication undergoing </a:t>
                      </a:r>
                      <a:r>
                        <a:rPr lang="en-US" sz="1600" dirty="0" err="1">
                          <a:solidFill>
                            <a:schemeClr val="tx2"/>
                          </a:solidFill>
                          <a:latin typeface="Calibri" panose="020F0502020204030204" pitchFamily="34" charset="0"/>
                          <a:cs typeface="Calibri" panose="020F0502020204030204" pitchFamily="34" charset="0"/>
                        </a:rPr>
                        <a:t>infrainguinal</a:t>
                      </a:r>
                      <a:r>
                        <a:rPr lang="en-US" sz="1600" dirty="0">
                          <a:solidFill>
                            <a:schemeClr val="tx2"/>
                          </a:solidFill>
                          <a:latin typeface="Calibri" panose="020F0502020204030204" pitchFamily="34" charset="0"/>
                          <a:cs typeface="Calibri" panose="020F0502020204030204" pitchFamily="34" charset="0"/>
                        </a:rPr>
                        <a:t> endovascular </a:t>
                      </a:r>
                      <a:r>
                        <a:rPr lang="en-US" sz="1600" dirty="0" err="1">
                          <a:solidFill>
                            <a:schemeClr val="tx2"/>
                          </a:solidFill>
                          <a:latin typeface="Calibri" panose="020F0502020204030204" pitchFamily="34" charset="0"/>
                          <a:cs typeface="Calibri" panose="020F0502020204030204" pitchFamily="34" charset="0"/>
                        </a:rPr>
                        <a:t>revascularisation</a:t>
                      </a:r>
                      <a:r>
                        <a:rPr lang="en-US" sz="1600" dirty="0">
                          <a:solidFill>
                            <a:schemeClr val="tx2"/>
                          </a:solidFill>
                          <a:latin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2949421624"/>
                  </a:ext>
                </a:extLst>
              </a:tr>
              <a:tr h="863379">
                <a:tc>
                  <a:txBody>
                    <a:bodyPr/>
                    <a:lstStyle/>
                    <a:p>
                      <a:r>
                        <a:rPr lang="en-US" sz="1600" dirty="0">
                          <a:solidFill>
                            <a:schemeClr val="tx2"/>
                          </a:solidFill>
                          <a:latin typeface="Calibri" panose="020F0502020204030204" pitchFamily="34" charset="0"/>
                          <a:cs typeface="Calibri" panose="020F0502020204030204" pitchFamily="34" charset="0"/>
                        </a:rPr>
                        <a:t>Primary Endpoint</a:t>
                      </a:r>
                    </a:p>
                  </a:txBody>
                  <a:tcPr/>
                </a:tc>
                <a:tc>
                  <a:txBody>
                    <a:bodyPr/>
                    <a:lstStyle/>
                    <a:p>
                      <a:r>
                        <a:rPr lang="en-US" sz="1600" dirty="0">
                          <a:solidFill>
                            <a:schemeClr val="tx2"/>
                          </a:solidFill>
                          <a:latin typeface="Calibri" panose="020F0502020204030204" pitchFamily="34" charset="0"/>
                          <a:cs typeface="Calibri" panose="020F0502020204030204" pitchFamily="34" charset="0"/>
                        </a:rPr>
                        <a:t>Ipsilateral major amputation (above the ankle) during follow-up.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kern="1200" dirty="0">
                          <a:solidFill>
                            <a:schemeClr val="tx2"/>
                          </a:solidFill>
                          <a:latin typeface="Calibri" panose="020F0502020204030204" pitchFamily="34" charset="0"/>
                          <a:ea typeface="+mn-ea"/>
                          <a:cs typeface="Calibri" panose="020F0502020204030204" pitchFamily="34" charset="0"/>
                        </a:rPr>
                        <a:t>The </a:t>
                      </a:r>
                      <a:r>
                        <a:rPr lang="fr-FR" sz="1600" kern="1200" dirty="0" err="1">
                          <a:solidFill>
                            <a:schemeClr val="tx2"/>
                          </a:solidFill>
                          <a:latin typeface="Calibri" panose="020F0502020204030204" pitchFamily="34" charset="0"/>
                          <a:ea typeface="+mn-ea"/>
                          <a:cs typeface="Calibri" panose="020F0502020204030204" pitchFamily="34" charset="0"/>
                        </a:rPr>
                        <a:t>between</a:t>
                      </a:r>
                      <a:r>
                        <a:rPr lang="fr-FR" sz="1600" kern="1200" dirty="0">
                          <a:solidFill>
                            <a:schemeClr val="tx2"/>
                          </a:solidFill>
                          <a:latin typeface="Calibri" panose="020F0502020204030204" pitchFamily="34" charset="0"/>
                          <a:ea typeface="+mn-ea"/>
                          <a:cs typeface="Calibri" panose="020F0502020204030204" pitchFamily="34" charset="0"/>
                        </a:rPr>
                        <a:t>-group </a:t>
                      </a:r>
                      <a:r>
                        <a:rPr lang="fr-FR" sz="1600" kern="1200" dirty="0" err="1">
                          <a:solidFill>
                            <a:schemeClr val="tx2"/>
                          </a:solidFill>
                          <a:latin typeface="Calibri" panose="020F0502020204030204" pitchFamily="34" charset="0"/>
                          <a:ea typeface="+mn-ea"/>
                          <a:cs typeface="Calibri" panose="020F0502020204030204" pitchFamily="34" charset="0"/>
                        </a:rPr>
                        <a:t>difference</a:t>
                      </a:r>
                      <a:r>
                        <a:rPr lang="fr-FR" sz="1600" kern="1200" dirty="0">
                          <a:solidFill>
                            <a:schemeClr val="tx2"/>
                          </a:solidFill>
                          <a:latin typeface="Calibri" panose="020F0502020204030204" pitchFamily="34" charset="0"/>
                          <a:ea typeface="+mn-ea"/>
                          <a:cs typeface="Calibri" panose="020F0502020204030204" pitchFamily="34" charset="0"/>
                        </a:rPr>
                        <a:t> in </a:t>
                      </a:r>
                      <a:r>
                        <a:rPr lang="fr-FR" sz="1600" kern="1200" dirty="0" err="1">
                          <a:solidFill>
                            <a:schemeClr val="tx2"/>
                          </a:solidFill>
                          <a:latin typeface="Calibri" panose="020F0502020204030204" pitchFamily="34" charset="0"/>
                          <a:ea typeface="+mn-ea"/>
                          <a:cs typeface="Calibri" panose="020F0502020204030204" pitchFamily="34" charset="0"/>
                        </a:rPr>
                        <a:t>quality</a:t>
                      </a:r>
                      <a:r>
                        <a:rPr lang="fr-FR" sz="1600" kern="1200" dirty="0">
                          <a:solidFill>
                            <a:schemeClr val="tx2"/>
                          </a:solidFill>
                          <a:latin typeface="Calibri" panose="020F0502020204030204" pitchFamily="34" charset="0"/>
                          <a:ea typeface="+mn-ea"/>
                          <a:cs typeface="Calibri" panose="020F0502020204030204" pitchFamily="34" charset="0"/>
                        </a:rPr>
                        <a:t> of life at 1 </a:t>
                      </a:r>
                      <a:r>
                        <a:rPr lang="fr-FR" sz="1600" kern="1200" dirty="0" err="1">
                          <a:solidFill>
                            <a:schemeClr val="tx2"/>
                          </a:solidFill>
                          <a:latin typeface="Calibri" panose="020F0502020204030204" pitchFamily="34" charset="0"/>
                          <a:ea typeface="+mn-ea"/>
                          <a:cs typeface="Calibri" panose="020F0502020204030204" pitchFamily="34" charset="0"/>
                        </a:rPr>
                        <a:t>year</a:t>
                      </a:r>
                      <a:r>
                        <a:rPr lang="fr-FR" sz="1600" kern="1200" dirty="0">
                          <a:solidFill>
                            <a:schemeClr val="tx2"/>
                          </a:solidFill>
                          <a:latin typeface="Calibri" panose="020F0502020204030204" pitchFamily="34" charset="0"/>
                          <a:ea typeface="+mn-ea"/>
                          <a:cs typeface="Calibri" panose="020F0502020204030204" pitchFamily="34" charset="0"/>
                        </a:rPr>
                        <a:t>, </a:t>
                      </a:r>
                      <a:r>
                        <a:rPr lang="fr-FR" sz="1600" kern="1200" dirty="0" err="1">
                          <a:solidFill>
                            <a:schemeClr val="tx2"/>
                          </a:solidFill>
                          <a:latin typeface="Calibri" panose="020F0502020204030204" pitchFamily="34" charset="0"/>
                          <a:ea typeface="+mn-ea"/>
                          <a:cs typeface="Calibri" panose="020F0502020204030204" pitchFamily="34" charset="0"/>
                        </a:rPr>
                        <a:t>assessed</a:t>
                      </a:r>
                      <a:r>
                        <a:rPr lang="fr-FR" sz="1600" kern="1200" dirty="0">
                          <a:solidFill>
                            <a:schemeClr val="tx2"/>
                          </a:solidFill>
                          <a:latin typeface="Calibri" panose="020F0502020204030204" pitchFamily="34" charset="0"/>
                          <a:ea typeface="+mn-ea"/>
                          <a:cs typeface="Calibri" panose="020F0502020204030204" pitchFamily="34" charset="0"/>
                        </a:rPr>
                        <a:t> </a:t>
                      </a:r>
                      <a:r>
                        <a:rPr lang="fr-FR" sz="1600" kern="1200" dirty="0" err="1">
                          <a:solidFill>
                            <a:schemeClr val="tx2"/>
                          </a:solidFill>
                          <a:latin typeface="Calibri" panose="020F0502020204030204" pitchFamily="34" charset="0"/>
                          <a:ea typeface="+mn-ea"/>
                          <a:cs typeface="Calibri" panose="020F0502020204030204" pitchFamily="34" charset="0"/>
                        </a:rPr>
                        <a:t>with</a:t>
                      </a:r>
                      <a:r>
                        <a:rPr lang="fr-FR" sz="1600" kern="1200" dirty="0">
                          <a:solidFill>
                            <a:schemeClr val="tx2"/>
                          </a:solidFill>
                          <a:latin typeface="Calibri" panose="020F0502020204030204" pitchFamily="34" charset="0"/>
                          <a:ea typeface="+mn-ea"/>
                          <a:cs typeface="Calibri" panose="020F0502020204030204" pitchFamily="34" charset="0"/>
                        </a:rPr>
                        <a:t> the six-item </a:t>
                      </a:r>
                      <a:r>
                        <a:rPr lang="fr-FR" sz="1600" kern="1200" dirty="0" err="1">
                          <a:solidFill>
                            <a:schemeClr val="tx2"/>
                          </a:solidFill>
                          <a:latin typeface="Calibri" panose="020F0502020204030204" pitchFamily="34" charset="0"/>
                          <a:ea typeface="+mn-ea"/>
                          <a:cs typeface="Calibri" panose="020F0502020204030204" pitchFamily="34" charset="0"/>
                        </a:rPr>
                        <a:t>Vascular</a:t>
                      </a:r>
                      <a:r>
                        <a:rPr lang="fr-FR" sz="1600" kern="1200" dirty="0">
                          <a:solidFill>
                            <a:schemeClr val="tx2"/>
                          </a:solidFill>
                          <a:latin typeface="Calibri" panose="020F0502020204030204" pitchFamily="34" charset="0"/>
                          <a:ea typeface="+mn-ea"/>
                          <a:cs typeface="Calibri" panose="020F0502020204030204" pitchFamily="34" charset="0"/>
                        </a:rPr>
                        <a:t> </a:t>
                      </a:r>
                      <a:r>
                        <a:rPr lang="fr-FR" sz="1600" kern="1200" dirty="0" err="1">
                          <a:solidFill>
                            <a:schemeClr val="tx2"/>
                          </a:solidFill>
                          <a:latin typeface="Calibri" panose="020F0502020204030204" pitchFamily="34" charset="0"/>
                          <a:ea typeface="+mn-ea"/>
                          <a:cs typeface="Calibri" panose="020F0502020204030204" pitchFamily="34" charset="0"/>
                        </a:rPr>
                        <a:t>Quality</a:t>
                      </a:r>
                      <a:r>
                        <a:rPr lang="fr-FR" sz="1600" kern="1200" dirty="0">
                          <a:solidFill>
                            <a:schemeClr val="tx2"/>
                          </a:solidFill>
                          <a:latin typeface="Calibri" panose="020F0502020204030204" pitchFamily="34" charset="0"/>
                          <a:ea typeface="+mn-ea"/>
                          <a:cs typeface="Calibri" panose="020F0502020204030204" pitchFamily="34" charset="0"/>
                        </a:rPr>
                        <a:t> of Life Questionnaire (VascuQoL-6), a </a:t>
                      </a:r>
                      <a:r>
                        <a:rPr lang="fr-FR" sz="1600" kern="1200" dirty="0" err="1">
                          <a:solidFill>
                            <a:schemeClr val="tx2"/>
                          </a:solidFill>
                          <a:latin typeface="Calibri" panose="020F0502020204030204" pitchFamily="34" charset="0"/>
                          <a:ea typeface="+mn-ea"/>
                          <a:cs typeface="Calibri" panose="020F0502020204030204" pitchFamily="34" charset="0"/>
                        </a:rPr>
                        <a:t>peripheral</a:t>
                      </a:r>
                      <a:r>
                        <a:rPr lang="fr-FR" sz="1600" kern="1200" dirty="0">
                          <a:solidFill>
                            <a:schemeClr val="tx2"/>
                          </a:solidFill>
                          <a:latin typeface="Calibri" panose="020F0502020204030204" pitchFamily="34" charset="0"/>
                          <a:ea typeface="+mn-ea"/>
                          <a:cs typeface="Calibri" panose="020F0502020204030204" pitchFamily="34" charset="0"/>
                        </a:rPr>
                        <a:t> </a:t>
                      </a:r>
                      <a:r>
                        <a:rPr lang="fr-FR" sz="1600" kern="1200" dirty="0" err="1">
                          <a:solidFill>
                            <a:schemeClr val="tx2"/>
                          </a:solidFill>
                          <a:latin typeface="Calibri" panose="020F0502020204030204" pitchFamily="34" charset="0"/>
                          <a:ea typeface="+mn-ea"/>
                          <a:cs typeface="Calibri" panose="020F0502020204030204" pitchFamily="34" charset="0"/>
                        </a:rPr>
                        <a:t>artery</a:t>
                      </a:r>
                      <a:r>
                        <a:rPr lang="fr-FR" sz="1600" kern="1200" dirty="0">
                          <a:solidFill>
                            <a:schemeClr val="tx2"/>
                          </a:solidFill>
                          <a:latin typeface="Calibri" panose="020F0502020204030204" pitchFamily="34" charset="0"/>
                          <a:ea typeface="+mn-ea"/>
                          <a:cs typeface="Calibri" panose="020F0502020204030204" pitchFamily="34" charset="0"/>
                        </a:rPr>
                        <a:t> </a:t>
                      </a:r>
                      <a:r>
                        <a:rPr lang="fr-FR" sz="1600" kern="1200" dirty="0" err="1">
                          <a:solidFill>
                            <a:schemeClr val="tx2"/>
                          </a:solidFill>
                          <a:latin typeface="Calibri" panose="020F0502020204030204" pitchFamily="34" charset="0"/>
                          <a:ea typeface="+mn-ea"/>
                          <a:cs typeface="Calibri" panose="020F0502020204030204" pitchFamily="34" charset="0"/>
                        </a:rPr>
                        <a:t>disease-specific</a:t>
                      </a:r>
                      <a:r>
                        <a:rPr lang="fr-FR" sz="1600" kern="1200" dirty="0">
                          <a:solidFill>
                            <a:schemeClr val="tx2"/>
                          </a:solidFill>
                          <a:latin typeface="Calibri" panose="020F0502020204030204" pitchFamily="34" charset="0"/>
                          <a:ea typeface="+mn-ea"/>
                          <a:cs typeface="Calibri" panose="020F0502020204030204" pitchFamily="34" charset="0"/>
                        </a:rPr>
                        <a:t> </a:t>
                      </a:r>
                      <a:r>
                        <a:rPr lang="fr-FR" sz="1600" kern="1200" dirty="0" err="1">
                          <a:solidFill>
                            <a:schemeClr val="tx2"/>
                          </a:solidFill>
                          <a:latin typeface="Calibri" panose="020F0502020204030204" pitchFamily="34" charset="0"/>
                          <a:ea typeface="+mn-ea"/>
                          <a:cs typeface="Calibri" panose="020F0502020204030204" pitchFamily="34" charset="0"/>
                        </a:rPr>
                        <a:t>quality</a:t>
                      </a:r>
                      <a:r>
                        <a:rPr lang="fr-FR" sz="1600" kern="1200" dirty="0">
                          <a:solidFill>
                            <a:schemeClr val="tx2"/>
                          </a:solidFill>
                          <a:latin typeface="Calibri" panose="020F0502020204030204" pitchFamily="34" charset="0"/>
                          <a:ea typeface="+mn-ea"/>
                          <a:cs typeface="Calibri" panose="020F0502020204030204" pitchFamily="34" charset="0"/>
                        </a:rPr>
                        <a:t> of life instrument.</a:t>
                      </a:r>
                    </a:p>
                  </a:txBody>
                  <a:tcPr/>
                </a:tc>
                <a:extLst>
                  <a:ext uri="{0D108BD9-81ED-4DB2-BD59-A6C34878D82A}">
                    <a16:rowId xmlns:a16="http://schemas.microsoft.com/office/drawing/2014/main" val="1809384303"/>
                  </a:ext>
                </a:extLst>
              </a:tr>
              <a:tr h="660884">
                <a:tc>
                  <a:txBody>
                    <a:bodyPr/>
                    <a:lstStyle/>
                    <a:p>
                      <a:r>
                        <a:rPr lang="en-US" sz="1600" dirty="0">
                          <a:solidFill>
                            <a:schemeClr val="tx2"/>
                          </a:solidFill>
                          <a:latin typeface="Calibri" panose="020F0502020204030204" pitchFamily="34" charset="0"/>
                          <a:cs typeface="Calibri" panose="020F0502020204030204" pitchFamily="34" charset="0"/>
                        </a:rPr>
                        <a:t>Patients</a:t>
                      </a:r>
                    </a:p>
                  </a:txBody>
                  <a:tcPr/>
                </a:tc>
                <a:tc>
                  <a:txBody>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lang="en-US" sz="1600" dirty="0">
                          <a:solidFill>
                            <a:schemeClr val="tx2"/>
                          </a:solidFill>
                          <a:latin typeface="Calibri" panose="020F0502020204030204" pitchFamily="34" charset="0"/>
                          <a:cs typeface="Calibri" panose="020F0502020204030204" pitchFamily="34" charset="0"/>
                        </a:rPr>
                        <a:t>Adult patients with Rutherford category 4–6 scheduled for </a:t>
                      </a:r>
                      <a:r>
                        <a:rPr lang="en-US" sz="1600" dirty="0" err="1">
                          <a:solidFill>
                            <a:schemeClr val="tx2"/>
                          </a:solidFill>
                          <a:latin typeface="Calibri" panose="020F0502020204030204" pitchFamily="34" charset="0"/>
                          <a:cs typeface="Calibri" panose="020F0502020204030204" pitchFamily="34" charset="0"/>
                        </a:rPr>
                        <a:t>infrainguinal</a:t>
                      </a:r>
                      <a:r>
                        <a:rPr lang="en-US" sz="1600" dirty="0">
                          <a:solidFill>
                            <a:schemeClr val="tx2"/>
                          </a:solidFill>
                          <a:latin typeface="Calibri" panose="020F0502020204030204" pitchFamily="34" charset="0"/>
                          <a:cs typeface="Calibri" panose="020F0502020204030204" pitchFamily="34" charset="0"/>
                        </a:rPr>
                        <a:t> endovascular treatment</a:t>
                      </a:r>
                    </a:p>
                  </a:txBody>
                  <a:tcPr/>
                </a:tc>
                <a:tc>
                  <a:txBody>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lang="en-US" sz="1600" dirty="0">
                          <a:solidFill>
                            <a:schemeClr val="tx2"/>
                          </a:solidFill>
                          <a:latin typeface="Calibri" panose="020F0502020204030204" pitchFamily="34" charset="0"/>
                          <a:cs typeface="Calibri" panose="020F0502020204030204" pitchFamily="34" charset="0"/>
                        </a:rPr>
                        <a:t>Adult patients with Rutherford category 1–3 scheduled for </a:t>
                      </a:r>
                      <a:r>
                        <a:rPr lang="en-US" sz="1600" dirty="0" err="1">
                          <a:solidFill>
                            <a:schemeClr val="tx2"/>
                          </a:solidFill>
                          <a:latin typeface="Calibri" panose="020F0502020204030204" pitchFamily="34" charset="0"/>
                          <a:cs typeface="Calibri" panose="020F0502020204030204" pitchFamily="34" charset="0"/>
                        </a:rPr>
                        <a:t>infrainguinal</a:t>
                      </a:r>
                      <a:r>
                        <a:rPr lang="en-US" sz="1600" dirty="0">
                          <a:solidFill>
                            <a:schemeClr val="tx2"/>
                          </a:solidFill>
                          <a:latin typeface="Calibri" panose="020F0502020204030204" pitchFamily="34" charset="0"/>
                          <a:cs typeface="Calibri" panose="020F0502020204030204" pitchFamily="34" charset="0"/>
                        </a:rPr>
                        <a:t> endovascular treatment</a:t>
                      </a:r>
                    </a:p>
                  </a:txBody>
                  <a:tcPr/>
                </a:tc>
                <a:extLst>
                  <a:ext uri="{0D108BD9-81ED-4DB2-BD59-A6C34878D82A}">
                    <a16:rowId xmlns:a16="http://schemas.microsoft.com/office/drawing/2014/main" val="2386597301"/>
                  </a:ext>
                </a:extLst>
              </a:tr>
              <a:tr h="885356">
                <a:tc>
                  <a:txBody>
                    <a:bodyPr/>
                    <a:lstStyle/>
                    <a:p>
                      <a:r>
                        <a:rPr lang="en-US" sz="1600" dirty="0">
                          <a:solidFill>
                            <a:schemeClr val="tx2"/>
                          </a:solidFill>
                          <a:latin typeface="Calibri" panose="020F0502020204030204" pitchFamily="34" charset="0"/>
                          <a:cs typeface="Calibri" panose="020F0502020204030204" pitchFamily="34" charset="0"/>
                        </a:rPr>
                        <a:t>Funding</a:t>
                      </a:r>
                    </a:p>
                  </a:txBody>
                  <a:tcPr/>
                </a:tc>
                <a:tc gridSpan="2">
                  <a:txBody>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lang="fr-FR" sz="1600" kern="1200" dirty="0" err="1">
                          <a:solidFill>
                            <a:schemeClr val="tx2"/>
                          </a:solidFill>
                          <a:latin typeface="Calibri" panose="020F0502020204030204" pitchFamily="34" charset="0"/>
                          <a:ea typeface="+mn-ea"/>
                          <a:cs typeface="Calibri" panose="020F0502020204030204" pitchFamily="34" charset="0"/>
                        </a:rPr>
                        <a:t>Swedish</a:t>
                      </a:r>
                      <a:r>
                        <a:rPr lang="fr-FR" sz="1600" kern="1200" dirty="0">
                          <a:solidFill>
                            <a:schemeClr val="tx2"/>
                          </a:solidFill>
                          <a:latin typeface="Calibri" panose="020F0502020204030204" pitchFamily="34" charset="0"/>
                          <a:ea typeface="+mn-ea"/>
                          <a:cs typeface="Calibri" panose="020F0502020204030204" pitchFamily="34" charset="0"/>
                        </a:rPr>
                        <a:t> </a:t>
                      </a:r>
                      <a:r>
                        <a:rPr lang="fr-FR" sz="1600" kern="1200" dirty="0" err="1">
                          <a:solidFill>
                            <a:schemeClr val="tx2"/>
                          </a:solidFill>
                          <a:latin typeface="Calibri" panose="020F0502020204030204" pitchFamily="34" charset="0"/>
                          <a:ea typeface="+mn-ea"/>
                          <a:cs typeface="Calibri" panose="020F0502020204030204" pitchFamily="34" charset="0"/>
                        </a:rPr>
                        <a:t>Research</a:t>
                      </a:r>
                      <a:r>
                        <a:rPr lang="fr-FR" sz="1600" kern="1200" dirty="0">
                          <a:solidFill>
                            <a:schemeClr val="tx2"/>
                          </a:solidFill>
                          <a:latin typeface="Calibri" panose="020F0502020204030204" pitchFamily="34" charset="0"/>
                          <a:ea typeface="+mn-ea"/>
                          <a:cs typeface="Calibri" panose="020F0502020204030204" pitchFamily="34" charset="0"/>
                        </a:rPr>
                        <a:t> Council, </a:t>
                      </a:r>
                      <a:r>
                        <a:rPr lang="fr-FR" sz="1600" kern="1200" dirty="0" err="1">
                          <a:solidFill>
                            <a:schemeClr val="tx2"/>
                          </a:solidFill>
                          <a:latin typeface="Calibri" panose="020F0502020204030204" pitchFamily="34" charset="0"/>
                          <a:ea typeface="+mn-ea"/>
                          <a:cs typeface="Calibri" panose="020F0502020204030204" pitchFamily="34" charset="0"/>
                        </a:rPr>
                        <a:t>Swedish</a:t>
                      </a:r>
                      <a:r>
                        <a:rPr lang="fr-FR" sz="1600" kern="1200" dirty="0">
                          <a:solidFill>
                            <a:schemeClr val="tx2"/>
                          </a:solidFill>
                          <a:latin typeface="Calibri" panose="020F0502020204030204" pitchFamily="34" charset="0"/>
                          <a:ea typeface="+mn-ea"/>
                          <a:cs typeface="Calibri" panose="020F0502020204030204" pitchFamily="34" charset="0"/>
                        </a:rPr>
                        <a:t> </a:t>
                      </a:r>
                      <a:r>
                        <a:rPr lang="fr-FR" sz="1600" kern="1200" dirty="0" err="1">
                          <a:solidFill>
                            <a:schemeClr val="tx2"/>
                          </a:solidFill>
                          <a:latin typeface="Calibri" panose="020F0502020204030204" pitchFamily="34" charset="0"/>
                          <a:ea typeface="+mn-ea"/>
                          <a:cs typeface="Calibri" panose="020F0502020204030204" pitchFamily="34" charset="0"/>
                        </a:rPr>
                        <a:t>Heart</a:t>
                      </a:r>
                      <a:r>
                        <a:rPr lang="fr-FR" sz="1600" kern="1200" dirty="0">
                          <a:solidFill>
                            <a:schemeClr val="tx2"/>
                          </a:solidFill>
                          <a:latin typeface="Calibri" panose="020F0502020204030204" pitchFamily="34" charset="0"/>
                          <a:ea typeface="+mn-ea"/>
                          <a:cs typeface="Calibri" panose="020F0502020204030204" pitchFamily="34" charset="0"/>
                        </a:rPr>
                        <a:t> Lung </a:t>
                      </a:r>
                      <a:r>
                        <a:rPr lang="fr-FR" sz="1600" kern="1200" dirty="0" err="1">
                          <a:solidFill>
                            <a:schemeClr val="tx2"/>
                          </a:solidFill>
                          <a:latin typeface="Calibri" panose="020F0502020204030204" pitchFamily="34" charset="0"/>
                          <a:ea typeface="+mn-ea"/>
                          <a:cs typeface="Calibri" panose="020F0502020204030204" pitchFamily="34" charset="0"/>
                        </a:rPr>
                        <a:t>Foundation</a:t>
                      </a:r>
                      <a:r>
                        <a:rPr lang="fr-FR" sz="1600" kern="1200" dirty="0">
                          <a:solidFill>
                            <a:schemeClr val="tx2"/>
                          </a:solidFill>
                          <a:latin typeface="Calibri" panose="020F0502020204030204" pitchFamily="34" charset="0"/>
                          <a:ea typeface="+mn-ea"/>
                          <a:cs typeface="Calibri" panose="020F0502020204030204" pitchFamily="34" charset="0"/>
                        </a:rPr>
                        <a:t>, and the </a:t>
                      </a:r>
                      <a:r>
                        <a:rPr lang="fr-FR" sz="1600" kern="1200" dirty="0" err="1">
                          <a:solidFill>
                            <a:schemeClr val="tx2"/>
                          </a:solidFill>
                          <a:latin typeface="Calibri" panose="020F0502020204030204" pitchFamily="34" charset="0"/>
                          <a:ea typeface="+mn-ea"/>
                          <a:cs typeface="Calibri" panose="020F0502020204030204" pitchFamily="34" charset="0"/>
                        </a:rPr>
                        <a:t>Swedish</a:t>
                      </a:r>
                      <a:r>
                        <a:rPr lang="fr-FR" sz="1600" kern="1200" dirty="0">
                          <a:solidFill>
                            <a:schemeClr val="tx2"/>
                          </a:solidFill>
                          <a:latin typeface="Calibri" panose="020F0502020204030204" pitchFamily="34" charset="0"/>
                          <a:ea typeface="+mn-ea"/>
                          <a:cs typeface="Calibri" panose="020F0502020204030204" pitchFamily="34" charset="0"/>
                        </a:rPr>
                        <a:t> state </a:t>
                      </a:r>
                      <a:r>
                        <a:rPr lang="fr-FR" sz="1600" kern="1200" dirty="0" err="1">
                          <a:solidFill>
                            <a:schemeClr val="tx2"/>
                          </a:solidFill>
                          <a:latin typeface="Calibri" panose="020F0502020204030204" pitchFamily="34" charset="0"/>
                          <a:ea typeface="+mn-ea"/>
                          <a:cs typeface="Calibri" panose="020F0502020204030204" pitchFamily="34" charset="0"/>
                        </a:rPr>
                        <a:t>under</a:t>
                      </a:r>
                      <a:r>
                        <a:rPr lang="fr-FR" sz="1600" kern="1200" dirty="0">
                          <a:solidFill>
                            <a:schemeClr val="tx2"/>
                          </a:solidFill>
                          <a:latin typeface="Calibri" panose="020F0502020204030204" pitchFamily="34" charset="0"/>
                          <a:ea typeface="+mn-ea"/>
                          <a:cs typeface="Calibri" panose="020F0502020204030204" pitchFamily="34" charset="0"/>
                        </a:rPr>
                        <a:t> the agreement </a:t>
                      </a:r>
                      <a:r>
                        <a:rPr lang="fr-FR" sz="1600" kern="1200" dirty="0" err="1">
                          <a:solidFill>
                            <a:schemeClr val="tx2"/>
                          </a:solidFill>
                          <a:latin typeface="Calibri" panose="020F0502020204030204" pitchFamily="34" charset="0"/>
                          <a:ea typeface="+mn-ea"/>
                          <a:cs typeface="Calibri" panose="020F0502020204030204" pitchFamily="34" charset="0"/>
                        </a:rPr>
                        <a:t>between</a:t>
                      </a:r>
                      <a:r>
                        <a:rPr lang="fr-FR" sz="1600" kern="1200" dirty="0">
                          <a:solidFill>
                            <a:schemeClr val="tx2"/>
                          </a:solidFill>
                          <a:latin typeface="Calibri" panose="020F0502020204030204" pitchFamily="34" charset="0"/>
                          <a:ea typeface="+mn-ea"/>
                          <a:cs typeface="Calibri" panose="020F0502020204030204" pitchFamily="34" charset="0"/>
                        </a:rPr>
                        <a:t> the </a:t>
                      </a:r>
                      <a:r>
                        <a:rPr lang="fr-FR" sz="1600" kern="1200" dirty="0" err="1">
                          <a:solidFill>
                            <a:schemeClr val="tx2"/>
                          </a:solidFill>
                          <a:latin typeface="Calibri" panose="020F0502020204030204" pitchFamily="34" charset="0"/>
                          <a:ea typeface="+mn-ea"/>
                          <a:cs typeface="Calibri" panose="020F0502020204030204" pitchFamily="34" charset="0"/>
                        </a:rPr>
                        <a:t>Swedish</a:t>
                      </a:r>
                      <a:r>
                        <a:rPr lang="fr-FR" sz="1600" kern="1200" dirty="0">
                          <a:solidFill>
                            <a:schemeClr val="tx2"/>
                          </a:solidFill>
                          <a:latin typeface="Calibri" panose="020F0502020204030204" pitchFamily="34" charset="0"/>
                          <a:ea typeface="+mn-ea"/>
                          <a:cs typeface="Calibri" panose="020F0502020204030204" pitchFamily="34" charset="0"/>
                        </a:rPr>
                        <a:t> </a:t>
                      </a:r>
                      <a:r>
                        <a:rPr lang="fr-FR" sz="1600" kern="1200" dirty="0" err="1">
                          <a:solidFill>
                            <a:schemeClr val="tx2"/>
                          </a:solidFill>
                          <a:latin typeface="Calibri" panose="020F0502020204030204" pitchFamily="34" charset="0"/>
                          <a:ea typeface="+mn-ea"/>
                          <a:cs typeface="Calibri" panose="020F0502020204030204" pitchFamily="34" charset="0"/>
                        </a:rPr>
                        <a:t>Government</a:t>
                      </a:r>
                      <a:r>
                        <a:rPr lang="fr-FR" sz="1600" kern="1200" dirty="0">
                          <a:solidFill>
                            <a:schemeClr val="tx2"/>
                          </a:solidFill>
                          <a:latin typeface="Calibri" panose="020F0502020204030204" pitchFamily="34" charset="0"/>
                          <a:ea typeface="+mn-ea"/>
                          <a:cs typeface="Calibri" panose="020F0502020204030204" pitchFamily="34" charset="0"/>
                        </a:rPr>
                        <a:t> and </a:t>
                      </a:r>
                      <a:r>
                        <a:rPr lang="fr-FR" sz="1600" kern="1200" dirty="0" err="1">
                          <a:solidFill>
                            <a:schemeClr val="tx2"/>
                          </a:solidFill>
                          <a:latin typeface="Calibri" panose="020F0502020204030204" pitchFamily="34" charset="0"/>
                          <a:ea typeface="+mn-ea"/>
                          <a:cs typeface="Calibri" panose="020F0502020204030204" pitchFamily="34" charset="0"/>
                        </a:rPr>
                        <a:t>county</a:t>
                      </a:r>
                      <a:r>
                        <a:rPr lang="fr-FR" sz="1600" kern="1200" dirty="0">
                          <a:solidFill>
                            <a:schemeClr val="tx2"/>
                          </a:solidFill>
                          <a:latin typeface="Calibri" panose="020F0502020204030204" pitchFamily="34" charset="0"/>
                          <a:ea typeface="+mn-ea"/>
                          <a:cs typeface="Calibri" panose="020F0502020204030204" pitchFamily="34" charset="0"/>
                        </a:rPr>
                        <a:t> </a:t>
                      </a:r>
                      <a:r>
                        <a:rPr lang="fr-FR" sz="1600" kern="1200" dirty="0" err="1">
                          <a:solidFill>
                            <a:schemeClr val="tx2"/>
                          </a:solidFill>
                          <a:latin typeface="Calibri" panose="020F0502020204030204" pitchFamily="34" charset="0"/>
                          <a:ea typeface="+mn-ea"/>
                          <a:cs typeface="Calibri" panose="020F0502020204030204" pitchFamily="34" charset="0"/>
                        </a:rPr>
                        <a:t>councils</a:t>
                      </a:r>
                      <a:r>
                        <a:rPr lang="fr-FR" sz="1600" kern="1200" dirty="0">
                          <a:solidFill>
                            <a:schemeClr val="tx2"/>
                          </a:solidFill>
                          <a:latin typeface="Calibri" panose="020F0502020204030204" pitchFamily="34" charset="0"/>
                          <a:ea typeface="+mn-ea"/>
                          <a:cs typeface="Calibri" panose="020F0502020204030204" pitchFamily="34" charset="0"/>
                        </a:rPr>
                        <a:t>. </a:t>
                      </a:r>
                    </a:p>
                  </a:txBody>
                  <a:tcPr/>
                </a:tc>
                <a:tc hMerge="1">
                  <a:txBody>
                    <a:bodyPr/>
                    <a:lstStyle/>
                    <a:p>
                      <a:pPr marL="0" marR="0" lvl="0" indent="0" algn="l" defTabSz="914232" rtl="0" eaLnBrk="1" fontAlgn="auto" latinLnBrk="0" hangingPunct="1">
                        <a:lnSpc>
                          <a:spcPct val="100000"/>
                        </a:lnSpc>
                        <a:spcBef>
                          <a:spcPts val="0"/>
                        </a:spcBef>
                        <a:spcAft>
                          <a:spcPts val="0"/>
                        </a:spcAft>
                        <a:buClrTx/>
                        <a:buSzTx/>
                        <a:buFontTx/>
                        <a:buNone/>
                        <a:tabLst/>
                        <a:defRPr/>
                      </a:pPr>
                      <a:endParaRPr lang="en-US" sz="1700" dirty="0">
                        <a:solidFill>
                          <a:schemeClr val="tx2"/>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675592281"/>
                  </a:ext>
                </a:extLst>
              </a:tr>
            </a:tbl>
          </a:graphicData>
        </a:graphic>
      </p:graphicFrame>
      <p:sp>
        <p:nvSpPr>
          <p:cNvPr id="12" name="ZoneTexte 11">
            <a:extLst>
              <a:ext uri="{FF2B5EF4-FFF2-40B4-BE49-F238E27FC236}">
                <a16:creationId xmlns:a16="http://schemas.microsoft.com/office/drawing/2014/main" id="{900B1300-503C-0DE7-3AC5-703EE24E715C}"/>
              </a:ext>
            </a:extLst>
          </p:cNvPr>
          <p:cNvSpPr txBox="1"/>
          <p:nvPr/>
        </p:nvSpPr>
        <p:spPr>
          <a:xfrm>
            <a:off x="3040380" y="6460056"/>
            <a:ext cx="6111240" cy="523220"/>
          </a:xfrm>
          <a:prstGeom prst="rect">
            <a:avLst/>
          </a:prstGeom>
          <a:noFill/>
        </p:spPr>
        <p:txBody>
          <a:bodyPr wrap="square">
            <a:spAutoFit/>
          </a:bodyPr>
          <a:lstStyle/>
          <a:p>
            <a:pPr algn="ctr"/>
            <a:r>
              <a:rPr lang="fr-FR" sz="1400" dirty="0">
                <a:latin typeface="Calibri" panose="020F0502020204030204" pitchFamily="34" charset="0"/>
                <a:cs typeface="Calibri" panose="020F0502020204030204" pitchFamily="34" charset="0"/>
              </a:rPr>
              <a:t>Falkenberg, Lancet, 2025; </a:t>
            </a:r>
            <a:r>
              <a:rPr lang="fr-FR" sz="1400" dirty="0" err="1">
                <a:latin typeface="Calibri" panose="020F0502020204030204" pitchFamily="34" charset="0"/>
                <a:cs typeface="Calibri" panose="020F0502020204030204" pitchFamily="34" charset="0"/>
              </a:rPr>
              <a:t>Nordanstig</a:t>
            </a:r>
            <a:r>
              <a:rPr lang="fr-FR" sz="1400" dirty="0">
                <a:latin typeface="Calibri" panose="020F0502020204030204" pitchFamily="34" charset="0"/>
                <a:cs typeface="Calibri" panose="020F0502020204030204" pitchFamily="34" charset="0"/>
              </a:rPr>
              <a:t>, Lancet, 2025</a:t>
            </a:r>
            <a:br>
              <a:rPr lang="en-US" sz="1400" i="1" dirty="0">
                <a:latin typeface="Calibri" panose="020F0502020204030204" pitchFamily="34" charset="0"/>
                <a:cs typeface="Calibri" panose="020F0502020204030204" pitchFamily="34" charset="0"/>
              </a:rPr>
            </a:br>
            <a:endParaRPr lang="fr-FR" sz="1400" dirty="0">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DC5C86B5-7442-02F9-38C4-8ACDC405E4A1}"/>
              </a:ext>
            </a:extLst>
          </p:cNvPr>
          <p:cNvSpPr/>
          <p:nvPr/>
        </p:nvSpPr>
        <p:spPr>
          <a:xfrm>
            <a:off x="1854200" y="1104900"/>
            <a:ext cx="4699000" cy="564096"/>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0825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CA1C7F-C491-3044-A9BB-946755BB58FC}"/>
              </a:ext>
            </a:extLst>
          </p:cNvPr>
          <p:cNvSpPr>
            <a:spLocks noGrp="1"/>
          </p:cNvSpPr>
          <p:nvPr>
            <p:ph type="title"/>
          </p:nvPr>
        </p:nvSpPr>
        <p:spPr>
          <a:xfrm>
            <a:off x="838200" y="56079"/>
            <a:ext cx="10515600" cy="1325563"/>
          </a:xfrm>
        </p:spPr>
        <p:txBody>
          <a:bodyPr>
            <a:normAutofit/>
          </a:bodyPr>
          <a:lstStyle/>
          <a:p>
            <a:pPr algn="ctr"/>
            <a:r>
              <a:rPr lang="fr-FR" sz="3200" b="1" dirty="0">
                <a:solidFill>
                  <a:srgbClr val="FF0000"/>
                </a:solidFill>
                <a:latin typeface="Calibri" panose="020F0502020204030204" pitchFamily="34" charset="0"/>
                <a:cs typeface="Calibri" panose="020F0502020204030204" pitchFamily="34" charset="0"/>
              </a:rPr>
              <a:t>SWEDEPAD Made the </a:t>
            </a:r>
            <a:r>
              <a:rPr lang="fr-FR" sz="3200" b="1" dirty="0" err="1">
                <a:solidFill>
                  <a:srgbClr val="FF0000"/>
                </a:solidFill>
                <a:latin typeface="Calibri" panose="020F0502020204030204" pitchFamily="34" charset="0"/>
                <a:cs typeface="Calibri" panose="020F0502020204030204" pitchFamily="34" charset="0"/>
              </a:rPr>
              <a:t>Hypothesis</a:t>
            </a:r>
            <a:r>
              <a:rPr lang="fr-FR" sz="3200" b="1" dirty="0">
                <a:solidFill>
                  <a:srgbClr val="FF0000"/>
                </a:solidFill>
                <a:latin typeface="Calibri" panose="020F0502020204030204" pitchFamily="34" charset="0"/>
                <a:cs typeface="Calibri" panose="020F0502020204030204" pitchFamily="34" charset="0"/>
              </a:rPr>
              <a:t> of </a:t>
            </a:r>
            <a:r>
              <a:rPr lang="fr-FR" sz="3200" b="1" i="1" dirty="0">
                <a:solidFill>
                  <a:srgbClr val="FF0000"/>
                </a:solidFill>
                <a:latin typeface="Calibri" panose="020F0502020204030204" pitchFamily="34" charset="0"/>
                <a:cs typeface="Calibri" panose="020F0502020204030204" pitchFamily="34" charset="0"/>
              </a:rPr>
              <a:t>Class </a:t>
            </a:r>
            <a:r>
              <a:rPr lang="fr-FR" sz="3200" b="1" i="1" dirty="0" err="1">
                <a:solidFill>
                  <a:srgbClr val="FF0000"/>
                </a:solidFill>
                <a:latin typeface="Calibri" panose="020F0502020204030204" pitchFamily="34" charset="0"/>
                <a:cs typeface="Calibri" panose="020F0502020204030204" pitchFamily="34" charset="0"/>
              </a:rPr>
              <a:t>Effect</a:t>
            </a:r>
            <a:endParaRPr lang="fr-FR" sz="3200" b="1" i="1" dirty="0">
              <a:solidFill>
                <a:srgbClr val="FF0000"/>
              </a:solidFill>
              <a:latin typeface="Calibri" panose="020F0502020204030204" pitchFamily="34" charset="0"/>
              <a:cs typeface="Calibri" panose="020F0502020204030204" pitchFamily="34" charset="0"/>
            </a:endParaRPr>
          </a:p>
        </p:txBody>
      </p:sp>
      <p:sp>
        <p:nvSpPr>
          <p:cNvPr id="4" name="Espace réservé du contenu 3">
            <a:extLst>
              <a:ext uri="{FF2B5EF4-FFF2-40B4-BE49-F238E27FC236}">
                <a16:creationId xmlns:a16="http://schemas.microsoft.com/office/drawing/2014/main" id="{DAADC891-CA69-CF79-8518-6110CFC6117B}"/>
              </a:ext>
            </a:extLst>
          </p:cNvPr>
          <p:cNvSpPr>
            <a:spLocks noGrp="1"/>
          </p:cNvSpPr>
          <p:nvPr>
            <p:ph sz="quarter" idx="14"/>
          </p:nvPr>
        </p:nvSpPr>
        <p:spPr>
          <a:xfrm>
            <a:off x="606759" y="1466991"/>
            <a:ext cx="10954620" cy="1586804"/>
          </a:xfrm>
        </p:spPr>
        <p:txBody>
          <a:bodyPr>
            <a:normAutofit/>
          </a:bodyPr>
          <a:lstStyle/>
          <a:p>
            <a:pPr marL="0" indent="0" algn="ctr">
              <a:buNone/>
            </a:pPr>
            <a:r>
              <a:rPr lang="fr-FR" sz="2400" b="1" dirty="0">
                <a:latin typeface="Calibri" panose="020F0502020204030204" pitchFamily="34" charset="0"/>
                <a:cs typeface="Calibri" panose="020F0502020204030204" pitchFamily="34" charset="0"/>
              </a:rPr>
              <a:t>Class </a:t>
            </a:r>
            <a:r>
              <a:rPr lang="fr-FR" sz="2400" b="1" dirty="0" err="1">
                <a:latin typeface="Calibri" panose="020F0502020204030204" pitchFamily="34" charset="0"/>
                <a:cs typeface="Calibri" panose="020F0502020204030204" pitchFamily="34" charset="0"/>
              </a:rPr>
              <a:t>Effect</a:t>
            </a:r>
            <a:r>
              <a:rPr lang="fr-FR" sz="2400" b="1" dirty="0">
                <a:latin typeface="Calibri" panose="020F0502020204030204" pitchFamily="34" charset="0"/>
                <a:cs typeface="Calibri" panose="020F0502020204030204" pitchFamily="34" charset="0"/>
              </a:rPr>
              <a:t> ? </a:t>
            </a:r>
            <a:r>
              <a:rPr lang="fr-FR" sz="2400" dirty="0">
                <a:latin typeface="Calibri" panose="020F0502020204030204" pitchFamily="34" charset="0"/>
                <a:cs typeface="Calibri" panose="020F0502020204030204" pitchFamily="34" charset="0"/>
              </a:rPr>
              <a:t>«</a:t>
            </a:r>
            <a:r>
              <a:rPr lang="en-US" sz="2400" dirty="0">
                <a:latin typeface="Calibri" panose="020F0502020204030204" pitchFamily="34" charset="0"/>
                <a:cs typeface="Calibri" panose="020F0502020204030204" pitchFamily="34" charset="0"/>
              </a:rPr>
              <a:t>Class effect refers to the similar outcomes, therapeutic effects and similar adverse effects of two or more medicines. All products within a class are assumed to be closely related in three concepts: a similar chemical structure, mechanism of action, and pharmacological effects.</a:t>
            </a:r>
            <a:r>
              <a:rPr lang="fr-FR" sz="2400" dirty="0">
                <a:latin typeface="Calibri" panose="020F0502020204030204" pitchFamily="34" charset="0"/>
                <a:cs typeface="Calibri" panose="020F0502020204030204" pitchFamily="34" charset="0"/>
              </a:rPr>
              <a:t>»</a:t>
            </a:r>
            <a:r>
              <a:rPr lang="en-US" sz="2400" dirty="0">
                <a:latin typeface="Calibri" panose="020F0502020204030204" pitchFamily="34" charset="0"/>
                <a:cs typeface="Calibri" panose="020F0502020204030204" pitchFamily="34" charset="0"/>
              </a:rPr>
              <a:t> (Soares, Rev Port </a:t>
            </a:r>
            <a:r>
              <a:rPr lang="en-US" sz="2400" dirty="0" err="1">
                <a:latin typeface="Calibri" panose="020F0502020204030204" pitchFamily="34" charset="0"/>
                <a:cs typeface="Calibri" panose="020F0502020204030204" pitchFamily="34" charset="0"/>
              </a:rPr>
              <a:t>Cardiol</a:t>
            </a:r>
            <a:r>
              <a:rPr lang="en-US" sz="2400" dirty="0">
                <a:latin typeface="Calibri" panose="020F0502020204030204" pitchFamily="34" charset="0"/>
                <a:cs typeface="Calibri" panose="020F0502020204030204" pitchFamily="34" charset="0"/>
              </a:rPr>
              <a:t>, 2002)</a:t>
            </a:r>
            <a:endParaRPr lang="fr-FR" sz="2400" dirty="0">
              <a:latin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EF2981A6-FD77-F225-1BA1-8EB72E7713FC}"/>
              </a:ext>
            </a:extLst>
          </p:cNvPr>
          <p:cNvPicPr>
            <a:picLocks noChangeAspect="1"/>
          </p:cNvPicPr>
          <p:nvPr/>
        </p:nvPicPr>
        <p:blipFill>
          <a:blip r:embed="rId2"/>
          <a:stretch>
            <a:fillRect/>
          </a:stretch>
        </p:blipFill>
        <p:spPr>
          <a:xfrm>
            <a:off x="177922" y="239608"/>
            <a:ext cx="1320556" cy="776913"/>
          </a:xfrm>
          <a:prstGeom prst="rect">
            <a:avLst/>
          </a:prstGeom>
        </p:spPr>
      </p:pic>
      <p:sp>
        <p:nvSpPr>
          <p:cNvPr id="9" name="ZoneTexte 8">
            <a:extLst>
              <a:ext uri="{FF2B5EF4-FFF2-40B4-BE49-F238E27FC236}">
                <a16:creationId xmlns:a16="http://schemas.microsoft.com/office/drawing/2014/main" id="{6DBC30DC-A2DF-245E-29A3-052C71FBE86D}"/>
              </a:ext>
            </a:extLst>
          </p:cNvPr>
          <p:cNvSpPr txBox="1"/>
          <p:nvPr/>
        </p:nvSpPr>
        <p:spPr>
          <a:xfrm>
            <a:off x="1829647" y="3150499"/>
            <a:ext cx="1944414" cy="369332"/>
          </a:xfrm>
          <a:prstGeom prst="rect">
            <a:avLst/>
          </a:prstGeom>
          <a:noFill/>
        </p:spPr>
        <p:txBody>
          <a:bodyPr wrap="square">
            <a:spAutoFit/>
          </a:bodyPr>
          <a:lstStyle/>
          <a:p>
            <a:pPr algn="ctr"/>
            <a:r>
              <a:rPr lang="fr-FR" b="1" dirty="0" err="1">
                <a:latin typeface="Calibri" panose="020F0502020204030204" pitchFamily="34" charset="0"/>
                <a:ea typeface="Calibri" panose="020F0502020204030204" pitchFamily="34" charset="0"/>
                <a:cs typeface="Calibri" panose="020F0502020204030204" pitchFamily="34" charset="0"/>
              </a:rPr>
              <a:t>Swedepad</a:t>
            </a:r>
            <a:r>
              <a:rPr lang="fr-FR" b="1" dirty="0">
                <a:latin typeface="Calibri" panose="020F0502020204030204" pitchFamily="34" charset="0"/>
                <a:ea typeface="Calibri" panose="020F0502020204030204" pitchFamily="34" charset="0"/>
                <a:cs typeface="Calibri" panose="020F0502020204030204" pitchFamily="34" charset="0"/>
              </a:rPr>
              <a:t> 1</a:t>
            </a:r>
          </a:p>
        </p:txBody>
      </p:sp>
      <p:sp>
        <p:nvSpPr>
          <p:cNvPr id="10" name="ZoneTexte 9">
            <a:extLst>
              <a:ext uri="{FF2B5EF4-FFF2-40B4-BE49-F238E27FC236}">
                <a16:creationId xmlns:a16="http://schemas.microsoft.com/office/drawing/2014/main" id="{31C0DF44-6F7B-7D49-525B-715A46A178BA}"/>
              </a:ext>
            </a:extLst>
          </p:cNvPr>
          <p:cNvSpPr txBox="1"/>
          <p:nvPr/>
        </p:nvSpPr>
        <p:spPr>
          <a:xfrm>
            <a:off x="7340630" y="3150499"/>
            <a:ext cx="2154621" cy="369332"/>
          </a:xfrm>
          <a:prstGeom prst="rect">
            <a:avLst/>
          </a:prstGeom>
          <a:noFill/>
        </p:spPr>
        <p:txBody>
          <a:bodyPr wrap="square">
            <a:spAutoFit/>
          </a:bodyPr>
          <a:lstStyle/>
          <a:p>
            <a:pPr algn="ctr"/>
            <a:r>
              <a:rPr lang="fr-FR" b="1" dirty="0" err="1">
                <a:latin typeface="Calibri" panose="020F0502020204030204" pitchFamily="34" charset="0"/>
                <a:ea typeface="Calibri" panose="020F0502020204030204" pitchFamily="34" charset="0"/>
                <a:cs typeface="Calibri" panose="020F0502020204030204" pitchFamily="34" charset="0"/>
              </a:rPr>
              <a:t>Swedepad</a:t>
            </a:r>
            <a:r>
              <a:rPr lang="fr-FR" b="1" dirty="0">
                <a:latin typeface="Calibri" panose="020F0502020204030204" pitchFamily="34" charset="0"/>
                <a:ea typeface="Calibri" panose="020F0502020204030204" pitchFamily="34" charset="0"/>
                <a:cs typeface="Calibri" panose="020F0502020204030204" pitchFamily="34" charset="0"/>
              </a:rPr>
              <a:t> 2</a:t>
            </a:r>
          </a:p>
        </p:txBody>
      </p:sp>
      <p:pic>
        <p:nvPicPr>
          <p:cNvPr id="11" name="Image 10">
            <a:extLst>
              <a:ext uri="{FF2B5EF4-FFF2-40B4-BE49-F238E27FC236}">
                <a16:creationId xmlns:a16="http://schemas.microsoft.com/office/drawing/2014/main" id="{F33EB3DC-7CA2-C5B5-D50F-D89DD3782D72}"/>
              </a:ext>
            </a:extLst>
          </p:cNvPr>
          <p:cNvPicPr>
            <a:picLocks noChangeAspect="1"/>
          </p:cNvPicPr>
          <p:nvPr/>
        </p:nvPicPr>
        <p:blipFill>
          <a:blip r:embed="rId3"/>
          <a:stretch>
            <a:fillRect/>
          </a:stretch>
        </p:blipFill>
        <p:spPr>
          <a:xfrm>
            <a:off x="618690" y="3504265"/>
            <a:ext cx="4721984" cy="2981089"/>
          </a:xfrm>
          <a:prstGeom prst="rect">
            <a:avLst/>
          </a:prstGeom>
        </p:spPr>
      </p:pic>
      <p:pic>
        <p:nvPicPr>
          <p:cNvPr id="12" name="Image 11">
            <a:extLst>
              <a:ext uri="{FF2B5EF4-FFF2-40B4-BE49-F238E27FC236}">
                <a16:creationId xmlns:a16="http://schemas.microsoft.com/office/drawing/2014/main" id="{769EB286-97FD-8DC7-0EE9-58EFAC88AF30}"/>
              </a:ext>
            </a:extLst>
          </p:cNvPr>
          <p:cNvPicPr>
            <a:picLocks noChangeAspect="1"/>
          </p:cNvPicPr>
          <p:nvPr/>
        </p:nvPicPr>
        <p:blipFill>
          <a:blip r:embed="rId4"/>
          <a:stretch>
            <a:fillRect/>
          </a:stretch>
        </p:blipFill>
        <p:spPr>
          <a:xfrm>
            <a:off x="6096000" y="3470424"/>
            <a:ext cx="5911658" cy="3065051"/>
          </a:xfrm>
          <a:prstGeom prst="rect">
            <a:avLst/>
          </a:prstGeom>
        </p:spPr>
      </p:pic>
    </p:spTree>
    <p:extLst>
      <p:ext uri="{BB962C8B-B14F-4D97-AF65-F5344CB8AC3E}">
        <p14:creationId xmlns:p14="http://schemas.microsoft.com/office/powerpoint/2010/main" val="3567271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3B90C9-965D-94C8-684D-D3EC10812ED6}"/>
              </a:ext>
            </a:extLst>
          </p:cNvPr>
          <p:cNvSpPr>
            <a:spLocks noGrp="1"/>
          </p:cNvSpPr>
          <p:nvPr>
            <p:ph type="title"/>
          </p:nvPr>
        </p:nvSpPr>
        <p:spPr>
          <a:xfrm>
            <a:off x="640615" y="360597"/>
            <a:ext cx="10609200" cy="818517"/>
          </a:xfrm>
        </p:spPr>
        <p:txBody>
          <a:bodyPr>
            <a:normAutofit/>
          </a:bodyPr>
          <a:lstStyle/>
          <a:p>
            <a:pPr algn="ctr"/>
            <a:r>
              <a:rPr lang="fr-FR" sz="3200" b="1" dirty="0">
                <a:solidFill>
                  <a:srgbClr val="FF0000"/>
                </a:solidFill>
                <a:latin typeface="Calibri" panose="020F0502020204030204" pitchFamily="34" charset="0"/>
                <a:cs typeface="Calibri" panose="020F0502020204030204" pitchFamily="34" charset="0"/>
              </a:rPr>
              <a:t>No Class </a:t>
            </a:r>
            <a:r>
              <a:rPr lang="fr-FR" sz="3200" b="1" dirty="0" err="1">
                <a:solidFill>
                  <a:srgbClr val="FF0000"/>
                </a:solidFill>
                <a:latin typeface="Calibri" panose="020F0502020204030204" pitchFamily="34" charset="0"/>
                <a:cs typeface="Calibri" panose="020F0502020204030204" pitchFamily="34" charset="0"/>
              </a:rPr>
              <a:t>effect</a:t>
            </a:r>
            <a:r>
              <a:rPr lang="fr-FR" sz="3200" b="1" dirty="0">
                <a:solidFill>
                  <a:srgbClr val="FF0000"/>
                </a:solidFill>
                <a:latin typeface="Calibri" panose="020F0502020204030204" pitchFamily="34" charset="0"/>
                <a:cs typeface="Calibri" panose="020F0502020204030204" pitchFamily="34" charset="0"/>
              </a:rPr>
              <a:t> </a:t>
            </a:r>
            <a:r>
              <a:rPr lang="fr-FR" sz="3200" b="1" dirty="0" err="1">
                <a:solidFill>
                  <a:srgbClr val="FF0000"/>
                </a:solidFill>
                <a:latin typeface="Calibri" panose="020F0502020204030204" pitchFamily="34" charset="0"/>
                <a:cs typeface="Calibri" panose="020F0502020204030204" pitchFamily="34" charset="0"/>
              </a:rPr>
              <a:t>Among</a:t>
            </a:r>
            <a:r>
              <a:rPr lang="fr-FR" sz="3200" b="1" dirty="0">
                <a:solidFill>
                  <a:srgbClr val="FF0000"/>
                </a:solidFill>
                <a:latin typeface="Calibri" panose="020F0502020204030204" pitchFamily="34" charset="0"/>
                <a:cs typeface="Calibri" panose="020F0502020204030204" pitchFamily="34" charset="0"/>
              </a:rPr>
              <a:t> Drug </a:t>
            </a:r>
            <a:r>
              <a:rPr lang="fr-FR" sz="3200" b="1" dirty="0" err="1">
                <a:solidFill>
                  <a:srgbClr val="FF0000"/>
                </a:solidFill>
                <a:latin typeface="Calibri" panose="020F0502020204030204" pitchFamily="34" charset="0"/>
                <a:cs typeface="Calibri" panose="020F0502020204030204" pitchFamily="34" charset="0"/>
              </a:rPr>
              <a:t>Eluting</a:t>
            </a:r>
            <a:r>
              <a:rPr lang="fr-FR" sz="3200" b="1" dirty="0">
                <a:solidFill>
                  <a:srgbClr val="FF0000"/>
                </a:solidFill>
                <a:latin typeface="Calibri" panose="020F0502020204030204" pitchFamily="34" charset="0"/>
                <a:cs typeface="Calibri" panose="020F0502020204030204" pitchFamily="34" charset="0"/>
              </a:rPr>
              <a:t> </a:t>
            </a:r>
            <a:r>
              <a:rPr lang="fr-FR" sz="3200" b="1" dirty="0" err="1">
                <a:solidFill>
                  <a:srgbClr val="FF0000"/>
                </a:solidFill>
                <a:latin typeface="Calibri" panose="020F0502020204030204" pitchFamily="34" charset="0"/>
                <a:cs typeface="Calibri" panose="020F0502020204030204" pitchFamily="34" charset="0"/>
              </a:rPr>
              <a:t>Devices</a:t>
            </a:r>
            <a:br>
              <a:rPr lang="fr-FR" sz="3200" b="1" dirty="0">
                <a:solidFill>
                  <a:srgbClr val="FF0000"/>
                </a:solidFill>
                <a:latin typeface="Calibri" panose="020F0502020204030204" pitchFamily="34" charset="0"/>
                <a:cs typeface="Calibri" panose="020F0502020204030204" pitchFamily="34" charset="0"/>
              </a:rPr>
            </a:br>
            <a:r>
              <a:rPr lang="fr-FR" sz="1800" b="1" dirty="0">
                <a:solidFill>
                  <a:srgbClr val="FF0000"/>
                </a:solidFill>
                <a:latin typeface="Calibri" panose="020F0502020204030204" pitchFamily="34" charset="0"/>
                <a:cs typeface="Calibri" panose="020F0502020204030204" pitchFamily="34" charset="0"/>
              </a:rPr>
              <a:t>In the SWEDEPAD-2 </a:t>
            </a:r>
            <a:r>
              <a:rPr lang="fr-FR" sz="1800" b="1" dirty="0" err="1">
                <a:solidFill>
                  <a:srgbClr val="FF0000"/>
                </a:solidFill>
                <a:latin typeface="Calibri" panose="020F0502020204030204" pitchFamily="34" charset="0"/>
                <a:cs typeface="Calibri" panose="020F0502020204030204" pitchFamily="34" charset="0"/>
              </a:rPr>
              <a:t>study</a:t>
            </a:r>
            <a:r>
              <a:rPr lang="fr-FR" sz="1800" b="1" dirty="0">
                <a:solidFill>
                  <a:srgbClr val="FF0000"/>
                </a:solidFill>
                <a:latin typeface="Calibri" panose="020F0502020204030204" pitchFamily="34" charset="0"/>
                <a:cs typeface="Calibri" panose="020F0502020204030204" pitchFamily="34" charset="0"/>
              </a:rPr>
              <a:t>, ≃40% of patients </a:t>
            </a:r>
            <a:r>
              <a:rPr lang="fr-FR" sz="1800" b="1" dirty="0" err="1">
                <a:solidFill>
                  <a:srgbClr val="FF0000"/>
                </a:solidFill>
                <a:latin typeface="Calibri" panose="020F0502020204030204" pitchFamily="34" charset="0"/>
                <a:cs typeface="Calibri" panose="020F0502020204030204" pitchFamily="34" charset="0"/>
              </a:rPr>
              <a:t>received</a:t>
            </a:r>
            <a:r>
              <a:rPr lang="fr-FR" sz="1800" b="1" dirty="0">
                <a:solidFill>
                  <a:srgbClr val="FF0000"/>
                </a:solidFill>
                <a:latin typeface="Calibri" panose="020F0502020204030204" pitchFamily="34" charset="0"/>
                <a:cs typeface="Calibri" panose="020F0502020204030204" pitchFamily="34" charset="0"/>
              </a:rPr>
              <a:t> </a:t>
            </a:r>
            <a:r>
              <a:rPr lang="fr-FR" sz="1800" b="1" dirty="0" err="1">
                <a:solidFill>
                  <a:srgbClr val="FF0000"/>
                </a:solidFill>
                <a:latin typeface="Calibri" panose="020F0502020204030204" pitchFamily="34" charset="0"/>
                <a:cs typeface="Calibri" panose="020F0502020204030204" pitchFamily="34" charset="0"/>
              </a:rPr>
              <a:t>Lutonix</a:t>
            </a:r>
            <a:r>
              <a:rPr lang="fr-FR" sz="1800" b="1" dirty="0">
                <a:solidFill>
                  <a:srgbClr val="FF0000"/>
                </a:solidFill>
                <a:latin typeface="Calibri" panose="020F0502020204030204" pitchFamily="34" charset="0"/>
                <a:cs typeface="Calibri" panose="020F0502020204030204" pitchFamily="34" charset="0"/>
              </a:rPr>
              <a:t> and ≃ 4% </a:t>
            </a:r>
            <a:r>
              <a:rPr lang="fr-FR" sz="1800" b="1" dirty="0" err="1">
                <a:solidFill>
                  <a:srgbClr val="FF0000"/>
                </a:solidFill>
                <a:latin typeface="Calibri" panose="020F0502020204030204" pitchFamily="34" charset="0"/>
                <a:cs typeface="Calibri" panose="020F0502020204030204" pitchFamily="34" charset="0"/>
              </a:rPr>
              <a:t>received</a:t>
            </a:r>
            <a:r>
              <a:rPr lang="fr-FR" sz="1800" b="1" dirty="0">
                <a:solidFill>
                  <a:srgbClr val="FF0000"/>
                </a:solidFill>
                <a:latin typeface="Calibri" panose="020F0502020204030204" pitchFamily="34" charset="0"/>
                <a:cs typeface="Calibri" panose="020F0502020204030204" pitchFamily="34" charset="0"/>
              </a:rPr>
              <a:t> </a:t>
            </a:r>
            <a:r>
              <a:rPr lang="fr-FR" sz="1800" b="1" dirty="0" err="1">
                <a:solidFill>
                  <a:srgbClr val="FF0000"/>
                </a:solidFill>
                <a:latin typeface="Calibri" panose="020F0502020204030204" pitchFamily="34" charset="0"/>
                <a:cs typeface="Calibri" panose="020F0502020204030204" pitchFamily="34" charset="0"/>
              </a:rPr>
              <a:t>Eluvia</a:t>
            </a:r>
            <a:endParaRPr lang="fr-FR" sz="1800" b="1" dirty="0">
              <a:solidFill>
                <a:srgbClr val="FF0000"/>
              </a:solidFill>
              <a:latin typeface="Calibri" panose="020F0502020204030204" pitchFamily="34" charset="0"/>
              <a:cs typeface="Calibri" panose="020F0502020204030204" pitchFamily="34" charset="0"/>
            </a:endParaRPr>
          </a:p>
        </p:txBody>
      </p:sp>
      <p:grpSp>
        <p:nvGrpSpPr>
          <p:cNvPr id="4" name="Group 2">
            <a:extLst>
              <a:ext uri="{FF2B5EF4-FFF2-40B4-BE49-F238E27FC236}">
                <a16:creationId xmlns:a16="http://schemas.microsoft.com/office/drawing/2014/main" id="{FC2C3E87-A95F-C16B-C6E4-49297A8AD1B7}"/>
              </a:ext>
            </a:extLst>
          </p:cNvPr>
          <p:cNvGrpSpPr/>
          <p:nvPr/>
        </p:nvGrpSpPr>
        <p:grpSpPr>
          <a:xfrm>
            <a:off x="991243" y="1510997"/>
            <a:ext cx="4763349" cy="4683446"/>
            <a:chOff x="3222240" y="725060"/>
            <a:chExt cx="5741252" cy="5395982"/>
          </a:xfrm>
        </p:grpSpPr>
        <p:pic>
          <p:nvPicPr>
            <p:cNvPr id="5" name="図 12">
              <a:extLst>
                <a:ext uri="{FF2B5EF4-FFF2-40B4-BE49-F238E27FC236}">
                  <a16:creationId xmlns:a16="http://schemas.microsoft.com/office/drawing/2014/main" id="{8B66F695-4DB9-B5E6-06DA-11B58AF0547A}"/>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b="13734"/>
            <a:stretch>
              <a:fillRect/>
            </a:stretch>
          </p:blipFill>
          <p:spPr bwMode="auto">
            <a:xfrm>
              <a:off x="3222240" y="1376005"/>
              <a:ext cx="5502275" cy="474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14">
              <a:extLst>
                <a:ext uri="{FF2B5EF4-FFF2-40B4-BE49-F238E27FC236}">
                  <a16:creationId xmlns:a16="http://schemas.microsoft.com/office/drawing/2014/main" id="{C764FFB8-08F7-0940-B7B6-D47D4C5F5CC7}"/>
                </a:ext>
              </a:extLst>
            </p:cNvPr>
            <p:cNvSpPr txBox="1">
              <a:spLocks noChangeArrowheads="1"/>
            </p:cNvSpPr>
            <p:nvPr/>
          </p:nvSpPr>
          <p:spPr bwMode="auto">
            <a:xfrm>
              <a:off x="4016500" y="725060"/>
              <a:ext cx="4946992" cy="26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fontAlgn="base">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a:defRPr/>
              </a:pPr>
              <a:r>
                <a:rPr lang="en-US" altLang="ja-JP" sz="900" b="1" dirty="0">
                  <a:solidFill>
                    <a:srgbClr val="D69A2F"/>
                  </a:solidFill>
                  <a:cs typeface="Calibri" panose="020F0502020204030204" pitchFamily="34" charset="0"/>
                </a:rPr>
                <a:t>IN.PACT </a:t>
              </a:r>
              <a:r>
                <a:rPr lang="en-US" altLang="ja-JP" sz="900" b="1" dirty="0">
                  <a:solidFill>
                    <a:srgbClr val="003C71"/>
                  </a:solidFill>
                  <a:cs typeface="Calibri" panose="020F0502020204030204" pitchFamily="34" charset="0"/>
                </a:rPr>
                <a:t>vs. </a:t>
              </a:r>
              <a:r>
                <a:rPr lang="en-US" altLang="ja-JP" sz="900" b="1" dirty="0" err="1">
                  <a:solidFill>
                    <a:srgbClr val="A63F3F"/>
                  </a:solidFill>
                  <a:cs typeface="Calibri" panose="020F0502020204030204" pitchFamily="34" charset="0"/>
                </a:rPr>
                <a:t>Lutonix</a:t>
              </a:r>
              <a:endParaRPr lang="ja-JP" altLang="en-US" sz="900" b="1" dirty="0">
                <a:solidFill>
                  <a:srgbClr val="A63F3F"/>
                </a:solidFill>
                <a:cs typeface="Calibri" panose="020F0502020204030204" pitchFamily="34" charset="0"/>
              </a:endParaRPr>
            </a:p>
          </p:txBody>
        </p:sp>
        <p:sp>
          <p:nvSpPr>
            <p:cNvPr id="7" name="TextBox 5">
              <a:extLst>
                <a:ext uri="{FF2B5EF4-FFF2-40B4-BE49-F238E27FC236}">
                  <a16:creationId xmlns:a16="http://schemas.microsoft.com/office/drawing/2014/main" id="{489745BC-F47A-AB61-0904-6F8D5A082D05}"/>
                </a:ext>
              </a:extLst>
            </p:cNvPr>
            <p:cNvSpPr txBox="1"/>
            <p:nvPr/>
          </p:nvSpPr>
          <p:spPr>
            <a:xfrm>
              <a:off x="7183349" y="2892118"/>
              <a:ext cx="1008941" cy="425522"/>
            </a:xfrm>
            <a:prstGeom prst="rect">
              <a:avLst/>
            </a:prstGeom>
            <a:noFill/>
          </p:spPr>
          <p:txBody>
            <a:bodyPr wrap="none" rtlCol="0">
              <a:spAutoFit/>
            </a:bodyPr>
            <a:lstStyle/>
            <a:p>
              <a:pPr>
                <a:defRPr/>
              </a:pPr>
              <a:r>
                <a:rPr lang="en-US" b="1">
                  <a:solidFill>
                    <a:srgbClr val="A63F3F"/>
                  </a:solidFill>
                  <a:latin typeface="Century Gothic" panose="020B0502020202020204" pitchFamily="34" charset="0"/>
                </a:rPr>
                <a:t>58.9%</a:t>
              </a:r>
            </a:p>
          </p:txBody>
        </p:sp>
        <p:sp>
          <p:nvSpPr>
            <p:cNvPr id="8" name="TextBox 6">
              <a:extLst>
                <a:ext uri="{FF2B5EF4-FFF2-40B4-BE49-F238E27FC236}">
                  <a16:creationId xmlns:a16="http://schemas.microsoft.com/office/drawing/2014/main" id="{B55D958F-BF88-8D46-6690-73FEE67D2320}"/>
                </a:ext>
              </a:extLst>
            </p:cNvPr>
            <p:cNvSpPr txBox="1"/>
            <p:nvPr/>
          </p:nvSpPr>
          <p:spPr>
            <a:xfrm>
              <a:off x="7183349" y="1837671"/>
              <a:ext cx="1008941" cy="425522"/>
            </a:xfrm>
            <a:prstGeom prst="rect">
              <a:avLst/>
            </a:prstGeom>
            <a:noFill/>
          </p:spPr>
          <p:txBody>
            <a:bodyPr wrap="none" rtlCol="0">
              <a:spAutoFit/>
            </a:bodyPr>
            <a:lstStyle/>
            <a:p>
              <a:pPr>
                <a:defRPr/>
              </a:pPr>
              <a:r>
                <a:rPr lang="en-US" b="1">
                  <a:solidFill>
                    <a:srgbClr val="D69A2F"/>
                  </a:solidFill>
                  <a:latin typeface="Century Gothic" panose="020B0502020202020204" pitchFamily="34" charset="0"/>
                </a:rPr>
                <a:t>73.3%</a:t>
              </a:r>
            </a:p>
          </p:txBody>
        </p:sp>
        <p:sp>
          <p:nvSpPr>
            <p:cNvPr id="9" name="TextBox 7">
              <a:extLst>
                <a:ext uri="{FF2B5EF4-FFF2-40B4-BE49-F238E27FC236}">
                  <a16:creationId xmlns:a16="http://schemas.microsoft.com/office/drawing/2014/main" id="{6FBD9FB3-2DC4-B646-DED0-EA8B352BB2FA}"/>
                </a:ext>
              </a:extLst>
            </p:cNvPr>
            <p:cNvSpPr txBox="1"/>
            <p:nvPr/>
          </p:nvSpPr>
          <p:spPr>
            <a:xfrm>
              <a:off x="5779195" y="1505087"/>
              <a:ext cx="1008941" cy="425522"/>
            </a:xfrm>
            <a:prstGeom prst="rect">
              <a:avLst/>
            </a:prstGeom>
            <a:noFill/>
          </p:spPr>
          <p:txBody>
            <a:bodyPr wrap="none" rtlCol="0">
              <a:spAutoFit/>
            </a:bodyPr>
            <a:lstStyle/>
            <a:p>
              <a:pPr>
                <a:defRPr/>
              </a:pPr>
              <a:r>
                <a:rPr lang="en-US" b="1">
                  <a:solidFill>
                    <a:srgbClr val="D69A2F"/>
                  </a:solidFill>
                  <a:latin typeface="Century Gothic" panose="020B0502020202020204" pitchFamily="34" charset="0"/>
                </a:rPr>
                <a:t>88.1%</a:t>
              </a:r>
            </a:p>
          </p:txBody>
        </p:sp>
        <p:sp>
          <p:nvSpPr>
            <p:cNvPr id="10" name="TextBox 8">
              <a:extLst>
                <a:ext uri="{FF2B5EF4-FFF2-40B4-BE49-F238E27FC236}">
                  <a16:creationId xmlns:a16="http://schemas.microsoft.com/office/drawing/2014/main" id="{1B3BB4EF-D40D-68BD-5740-2AE8EB6DC554}"/>
                </a:ext>
              </a:extLst>
            </p:cNvPr>
            <p:cNvSpPr txBox="1"/>
            <p:nvPr/>
          </p:nvSpPr>
          <p:spPr>
            <a:xfrm>
              <a:off x="5779195" y="2476309"/>
              <a:ext cx="1008941" cy="425522"/>
            </a:xfrm>
            <a:prstGeom prst="rect">
              <a:avLst/>
            </a:prstGeom>
            <a:noFill/>
          </p:spPr>
          <p:txBody>
            <a:bodyPr wrap="none" rtlCol="0">
              <a:spAutoFit/>
            </a:bodyPr>
            <a:lstStyle/>
            <a:p>
              <a:pPr>
                <a:defRPr/>
              </a:pPr>
              <a:r>
                <a:rPr lang="en-US" b="1">
                  <a:solidFill>
                    <a:srgbClr val="A63F3F"/>
                  </a:solidFill>
                  <a:latin typeface="Century Gothic" panose="020B0502020202020204" pitchFamily="34" charset="0"/>
                </a:rPr>
                <a:t>72.2%</a:t>
              </a:r>
            </a:p>
          </p:txBody>
        </p:sp>
        <p:cxnSp>
          <p:nvCxnSpPr>
            <p:cNvPr id="11" name="Straight Connector 9">
              <a:extLst>
                <a:ext uri="{FF2B5EF4-FFF2-40B4-BE49-F238E27FC236}">
                  <a16:creationId xmlns:a16="http://schemas.microsoft.com/office/drawing/2014/main" id="{1CF0AC73-5D45-4A38-CD84-70FDBE92BDF7}"/>
                </a:ext>
              </a:extLst>
            </p:cNvPr>
            <p:cNvCxnSpPr/>
            <p:nvPr/>
          </p:nvCxnSpPr>
          <p:spPr>
            <a:xfrm>
              <a:off x="6178920" y="1555563"/>
              <a:ext cx="0" cy="2881078"/>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0">
              <a:extLst>
                <a:ext uri="{FF2B5EF4-FFF2-40B4-BE49-F238E27FC236}">
                  <a16:creationId xmlns:a16="http://schemas.microsoft.com/office/drawing/2014/main" id="{E7FA7049-383E-B457-EB11-BAC945B5AE7F}"/>
                </a:ext>
              </a:extLst>
            </p:cNvPr>
            <p:cNvCxnSpPr/>
            <p:nvPr/>
          </p:nvCxnSpPr>
          <p:spPr>
            <a:xfrm>
              <a:off x="7586200" y="1555563"/>
              <a:ext cx="0" cy="2881078"/>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8" name="Rectangle 14">
            <a:extLst>
              <a:ext uri="{FF2B5EF4-FFF2-40B4-BE49-F238E27FC236}">
                <a16:creationId xmlns:a16="http://schemas.microsoft.com/office/drawing/2014/main" id="{0DEDDF58-62EA-44A8-FD70-EF6CD8B98EFC}"/>
              </a:ext>
            </a:extLst>
          </p:cNvPr>
          <p:cNvSpPr>
            <a:spLocks noChangeArrowheads="1"/>
          </p:cNvSpPr>
          <p:nvPr/>
        </p:nvSpPr>
        <p:spPr bwMode="auto">
          <a:xfrm>
            <a:off x="8553995" y="1548225"/>
            <a:ext cx="106920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900" b="1" dirty="0">
                <a:solidFill>
                  <a:srgbClr val="00467F"/>
                </a:solidFill>
                <a:latin typeface="Calibri" panose="020F0502020204030204" pitchFamily="34" charset="0"/>
                <a:cs typeface="Calibri" panose="020F0502020204030204" pitchFamily="34" charset="0"/>
              </a:rPr>
              <a:t>ELUVIA vs ZILVER-PTX </a:t>
            </a:r>
          </a:p>
        </p:txBody>
      </p:sp>
      <p:pic>
        <p:nvPicPr>
          <p:cNvPr id="20" name="Picture 1">
            <a:extLst>
              <a:ext uri="{FF2B5EF4-FFF2-40B4-BE49-F238E27FC236}">
                <a16:creationId xmlns:a16="http://schemas.microsoft.com/office/drawing/2014/main" id="{CEC75EBE-7653-4ADD-CD8D-6D867D4AD69B}"/>
              </a:ext>
            </a:extLst>
          </p:cNvPr>
          <p:cNvPicPr>
            <a:picLocks noChangeAspect="1"/>
          </p:cNvPicPr>
          <p:nvPr/>
        </p:nvPicPr>
        <p:blipFill>
          <a:blip r:embed="rId3"/>
          <a:stretch>
            <a:fillRect/>
          </a:stretch>
        </p:blipFill>
        <p:spPr>
          <a:xfrm>
            <a:off x="6927376" y="2188022"/>
            <a:ext cx="4322439" cy="3645724"/>
          </a:xfrm>
          <a:prstGeom prst="rect">
            <a:avLst/>
          </a:prstGeom>
          <a:solidFill>
            <a:srgbClr val="00467F"/>
          </a:solidFill>
          <a:ln>
            <a:solidFill>
              <a:srgbClr val="00467F"/>
            </a:solidFill>
          </a:ln>
        </p:spPr>
      </p:pic>
      <p:sp>
        <p:nvSpPr>
          <p:cNvPr id="21" name="Espace réservé du texte 3">
            <a:extLst>
              <a:ext uri="{FF2B5EF4-FFF2-40B4-BE49-F238E27FC236}">
                <a16:creationId xmlns:a16="http://schemas.microsoft.com/office/drawing/2014/main" id="{4FC6DC84-136F-7B5B-06C4-63C198BB9440}"/>
              </a:ext>
            </a:extLst>
          </p:cNvPr>
          <p:cNvSpPr txBox="1">
            <a:spLocks/>
          </p:cNvSpPr>
          <p:nvPr/>
        </p:nvSpPr>
        <p:spPr>
          <a:xfrm>
            <a:off x="5305575" y="6255565"/>
            <a:ext cx="7996238" cy="357961"/>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600" dirty="0">
                <a:solidFill>
                  <a:srgbClr val="000000"/>
                </a:solidFill>
                <a:latin typeface="Calibri" panose="020F0502020204030204" pitchFamily="34" charset="0"/>
                <a:cs typeface="Calibri" panose="020F0502020204030204" pitchFamily="34" charset="0"/>
              </a:rPr>
              <a:t>Gray, Lancet, 2018</a:t>
            </a:r>
          </a:p>
        </p:txBody>
      </p:sp>
      <p:sp>
        <p:nvSpPr>
          <p:cNvPr id="13" name="ZoneTexte 12">
            <a:extLst>
              <a:ext uri="{FF2B5EF4-FFF2-40B4-BE49-F238E27FC236}">
                <a16:creationId xmlns:a16="http://schemas.microsoft.com/office/drawing/2014/main" id="{C61D6CC4-BB90-FF74-F9B2-3F34B1CC5D51}"/>
              </a:ext>
            </a:extLst>
          </p:cNvPr>
          <p:cNvSpPr txBox="1"/>
          <p:nvPr/>
        </p:nvSpPr>
        <p:spPr>
          <a:xfrm>
            <a:off x="1473511" y="6300246"/>
            <a:ext cx="4082809" cy="338554"/>
          </a:xfrm>
          <a:prstGeom prst="rect">
            <a:avLst/>
          </a:prstGeom>
          <a:noFill/>
        </p:spPr>
        <p:txBody>
          <a:bodyPr wrap="square">
            <a:spAutoFit/>
          </a:bodyPr>
          <a:lstStyle/>
          <a:p>
            <a:pPr algn="ctr">
              <a:buNone/>
            </a:pPr>
            <a:r>
              <a:rPr lang="fr-FR" sz="1600" dirty="0">
                <a:latin typeface="MyriadPro"/>
              </a:rPr>
              <a:t>Fujihara, </a:t>
            </a:r>
            <a:r>
              <a:rPr lang="fr-FR" sz="1600" i="1" dirty="0">
                <a:latin typeface="MyriadPro"/>
              </a:rPr>
              <a:t>CVIR </a:t>
            </a:r>
            <a:r>
              <a:rPr lang="fr-FR" sz="1600" i="1" dirty="0" err="1">
                <a:latin typeface="MyriadPro"/>
              </a:rPr>
              <a:t>Endovascular</a:t>
            </a:r>
            <a:r>
              <a:rPr lang="fr-FR" sz="1600" i="1" dirty="0">
                <a:latin typeface="MyriadPro"/>
              </a:rPr>
              <a:t>, 2023 </a:t>
            </a:r>
            <a:endParaRPr lang="fr-FR" sz="1600" dirty="0"/>
          </a:p>
        </p:txBody>
      </p:sp>
    </p:spTree>
    <p:extLst>
      <p:ext uri="{BB962C8B-B14F-4D97-AF65-F5344CB8AC3E}">
        <p14:creationId xmlns:p14="http://schemas.microsoft.com/office/powerpoint/2010/main" val="1680077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F0A1805-1C34-2946-3CEF-138F3979742B}"/>
              </a:ext>
            </a:extLst>
          </p:cNvPr>
          <p:cNvPicPr>
            <a:picLocks noChangeAspect="1"/>
          </p:cNvPicPr>
          <p:nvPr/>
        </p:nvPicPr>
        <p:blipFill>
          <a:blip r:embed="rId2"/>
          <a:stretch>
            <a:fillRect/>
          </a:stretch>
        </p:blipFill>
        <p:spPr>
          <a:xfrm>
            <a:off x="7257843" y="1540579"/>
            <a:ext cx="4690318" cy="4924425"/>
          </a:xfrm>
          <a:prstGeom prst="rect">
            <a:avLst/>
          </a:prstGeom>
        </p:spPr>
      </p:pic>
      <p:sp>
        <p:nvSpPr>
          <p:cNvPr id="5" name="Rectangle 1">
            <a:extLst>
              <a:ext uri="{FF2B5EF4-FFF2-40B4-BE49-F238E27FC236}">
                <a16:creationId xmlns:a16="http://schemas.microsoft.com/office/drawing/2014/main" id="{AC5D8E4D-FE99-7D7A-F0A5-B525416612AA}"/>
              </a:ext>
            </a:extLst>
          </p:cNvPr>
          <p:cNvSpPr>
            <a:spLocks noChangeArrowheads="1"/>
          </p:cNvSpPr>
          <p:nvPr/>
        </p:nvSpPr>
        <p:spPr bwMode="auto">
          <a:xfrm>
            <a:off x="243839" y="1771413"/>
            <a:ext cx="6873241" cy="4462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defTabSz="457200" eaLnBrk="0" fontAlgn="base" hangingPunct="0">
              <a:spcBef>
                <a:spcPct val="0"/>
              </a:spcBef>
              <a:spcAft>
                <a:spcPct val="0"/>
              </a:spcAft>
            </a:pPr>
            <a:r>
              <a:rPr lang="fr-FR" altLang="fr-FR" b="1" dirty="0">
                <a:solidFill>
                  <a:srgbClr val="093B40"/>
                </a:solidFill>
                <a:latin typeface="Calibri" panose="020F0502020204030204" pitchFamily="34" charset="0"/>
                <a:cs typeface="Calibri" panose="020F0502020204030204" pitchFamily="34" charset="0"/>
              </a:rPr>
              <a:t>Study and population</a:t>
            </a:r>
          </a:p>
          <a:p>
            <a:pPr defTabSz="457200" eaLnBrk="0" fontAlgn="base">
              <a:spcBef>
                <a:spcPct val="0"/>
              </a:spcBef>
              <a:spcAft>
                <a:spcPct val="0"/>
              </a:spcAft>
            </a:pPr>
            <a:r>
              <a:rPr lang="fr-FR" altLang="fr-FR" dirty="0" err="1">
                <a:solidFill>
                  <a:srgbClr val="093B40"/>
                </a:solidFill>
                <a:latin typeface="Calibri" panose="020F0502020204030204" pitchFamily="34" charset="0"/>
                <a:cs typeface="Calibri" panose="020F0502020204030204" pitchFamily="34" charset="0"/>
              </a:rPr>
              <a:t>Randomised</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controlled</a:t>
            </a:r>
            <a:r>
              <a:rPr lang="fr-FR" altLang="fr-FR" dirty="0">
                <a:solidFill>
                  <a:srgbClr val="093B40"/>
                </a:solidFill>
                <a:latin typeface="Calibri" panose="020F0502020204030204" pitchFamily="34" charset="0"/>
                <a:cs typeface="Calibri" panose="020F0502020204030204" pitchFamily="34" charset="0"/>
              </a:rPr>
              <a:t>, non-</a:t>
            </a:r>
            <a:r>
              <a:rPr lang="fr-FR" altLang="fr-FR" dirty="0" err="1">
                <a:solidFill>
                  <a:srgbClr val="093B40"/>
                </a:solidFill>
                <a:latin typeface="Calibri" panose="020F0502020204030204" pitchFamily="34" charset="0"/>
                <a:cs typeface="Calibri" panose="020F0502020204030204" pitchFamily="34" charset="0"/>
              </a:rPr>
              <a:t>inferiority</a:t>
            </a:r>
            <a:r>
              <a:rPr lang="fr-FR" altLang="fr-FR" dirty="0">
                <a:solidFill>
                  <a:srgbClr val="093B40"/>
                </a:solidFill>
                <a:latin typeface="Calibri" panose="020F0502020204030204" pitchFamily="34" charset="0"/>
                <a:cs typeface="Calibri" panose="020F0502020204030204" pitchFamily="34" charset="0"/>
              </a:rPr>
              <a:t> trial in patient </a:t>
            </a:r>
            <a:r>
              <a:rPr lang="fr-FR" altLang="fr-FR" dirty="0" err="1">
                <a:solidFill>
                  <a:srgbClr val="093B40"/>
                </a:solidFill>
                <a:latin typeface="Calibri" panose="020F0502020204030204" pitchFamily="34" charset="0"/>
                <a:cs typeface="Calibri" panose="020F0502020204030204" pitchFamily="34" charset="0"/>
              </a:rPr>
              <a:t>with</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symptomatic</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femoropopliteal</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artery</a:t>
            </a:r>
            <a:r>
              <a:rPr lang="fr-FR" altLang="fr-FR" dirty="0">
                <a:solidFill>
                  <a:srgbClr val="093B40"/>
                </a:solidFill>
                <a:latin typeface="Calibri" panose="020F0502020204030204" pitchFamily="34" charset="0"/>
                <a:cs typeface="Calibri" panose="020F0502020204030204" pitchFamily="34" charset="0"/>
              </a:rPr>
              <a:t>. (Magic Touch® PTA </a:t>
            </a:r>
            <a:r>
              <a:rPr lang="fr-FR" altLang="fr-FR" dirty="0" err="1">
                <a:solidFill>
                  <a:srgbClr val="093B40"/>
                </a:solidFill>
                <a:latin typeface="Calibri" panose="020F0502020204030204" pitchFamily="34" charset="0"/>
                <a:cs typeface="Calibri" panose="020F0502020204030204" pitchFamily="34" charset="0"/>
              </a:rPr>
              <a:t>sirolimus</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drug</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coated</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balloon</a:t>
            </a:r>
            <a:r>
              <a:rPr lang="fr-FR" altLang="fr-FR" dirty="0">
                <a:solidFill>
                  <a:srgbClr val="093B40"/>
                </a:solidFill>
                <a:latin typeface="Calibri" panose="020F0502020204030204" pitchFamily="34" charset="0"/>
                <a:cs typeface="Calibri" panose="020F0502020204030204" pitchFamily="34" charset="0"/>
              </a:rPr>
              <a:t>)(P</a:t>
            </a:r>
            <a:r>
              <a:rPr lang="fr-FR" dirty="0">
                <a:solidFill>
                  <a:srgbClr val="093B40"/>
                </a:solidFill>
                <a:latin typeface="Calibri" panose="020F0502020204030204" pitchFamily="34" charset="0"/>
                <a:cs typeface="Calibri" panose="020F0502020204030204" pitchFamily="34" charset="0"/>
              </a:rPr>
              <a:t>CB types are </a:t>
            </a:r>
            <a:r>
              <a:rPr lang="fr-FR" dirty="0" err="1">
                <a:solidFill>
                  <a:srgbClr val="093B40"/>
                </a:solidFill>
                <a:latin typeface="Calibri" panose="020F0502020204030204" pitchFamily="34" charset="0"/>
                <a:cs typeface="Calibri" panose="020F0502020204030204" pitchFamily="34" charset="0"/>
              </a:rPr>
              <a:t>available</a:t>
            </a:r>
            <a:r>
              <a:rPr lang="fr-FR" dirty="0">
                <a:solidFill>
                  <a:srgbClr val="093B40"/>
                </a:solidFill>
                <a:latin typeface="Calibri" panose="020F0502020204030204" pitchFamily="34" charset="0"/>
                <a:cs typeface="Calibri" panose="020F0502020204030204" pitchFamily="34" charset="0"/>
              </a:rPr>
              <a:t> for </a:t>
            </a:r>
            <a:r>
              <a:rPr lang="fr-FR" dirty="0" err="1">
                <a:solidFill>
                  <a:srgbClr val="093B40"/>
                </a:solidFill>
                <a:latin typeface="Calibri" panose="020F0502020204030204" pitchFamily="34" charset="0"/>
                <a:cs typeface="Calibri" panose="020F0502020204030204" pitchFamily="34" charset="0"/>
              </a:rPr>
              <a:t>selection</a:t>
            </a:r>
            <a:r>
              <a:rPr lang="fr-FR" dirty="0">
                <a:solidFill>
                  <a:srgbClr val="093B40"/>
                </a:solidFill>
                <a:latin typeface="Calibri" panose="020F0502020204030204" pitchFamily="34" charset="0"/>
                <a:cs typeface="Calibri" panose="020F0502020204030204" pitchFamily="34" charset="0"/>
              </a:rPr>
              <a:t> </a:t>
            </a:r>
            <a:r>
              <a:rPr lang="fr-FR" dirty="0" err="1">
                <a:solidFill>
                  <a:srgbClr val="093B40"/>
                </a:solidFill>
                <a:latin typeface="Calibri" panose="020F0502020204030204" pitchFamily="34" charset="0"/>
                <a:cs typeface="Calibri" panose="020F0502020204030204" pitchFamily="34" charset="0"/>
              </a:rPr>
              <a:t>upon</a:t>
            </a:r>
            <a:r>
              <a:rPr lang="fr-FR" dirty="0">
                <a:solidFill>
                  <a:srgbClr val="093B40"/>
                </a:solidFill>
                <a:latin typeface="Calibri" panose="020F0502020204030204" pitchFamily="34" charset="0"/>
                <a:cs typeface="Calibri" panose="020F0502020204030204" pitchFamily="34" charset="0"/>
              </a:rPr>
              <a:t> </a:t>
            </a:r>
            <a:r>
              <a:rPr lang="fr-FR" dirty="0" err="1">
                <a:solidFill>
                  <a:srgbClr val="093B40"/>
                </a:solidFill>
                <a:latin typeface="Calibri" panose="020F0502020204030204" pitchFamily="34" charset="0"/>
                <a:cs typeface="Calibri" panose="020F0502020204030204" pitchFamily="34" charset="0"/>
              </a:rPr>
              <a:t>investigator’s</a:t>
            </a:r>
            <a:r>
              <a:rPr lang="fr-FR" dirty="0">
                <a:solidFill>
                  <a:srgbClr val="093B40"/>
                </a:solidFill>
                <a:latin typeface="Calibri" panose="020F0502020204030204" pitchFamily="34" charset="0"/>
                <a:cs typeface="Calibri" panose="020F0502020204030204" pitchFamily="34" charset="0"/>
              </a:rPr>
              <a:t> </a:t>
            </a:r>
            <a:r>
              <a:rPr lang="fr-FR" dirty="0" err="1">
                <a:solidFill>
                  <a:srgbClr val="093B40"/>
                </a:solidFill>
                <a:latin typeface="Calibri" panose="020F0502020204030204" pitchFamily="34" charset="0"/>
                <a:cs typeface="Calibri" panose="020F0502020204030204" pitchFamily="34" charset="0"/>
              </a:rPr>
              <a:t>discretion</a:t>
            </a:r>
            <a:r>
              <a:rPr lang="fr-FR" dirty="0">
                <a:solidFill>
                  <a:srgbClr val="093B40"/>
                </a:solidFill>
                <a:latin typeface="Calibri" panose="020F0502020204030204" pitchFamily="34" charset="0"/>
                <a:cs typeface="Calibri" panose="020F0502020204030204" pitchFamily="34" charset="0"/>
              </a:rPr>
              <a:t> </a:t>
            </a:r>
            <a:endParaRPr lang="fr-FR" altLang="fr-FR" dirty="0">
              <a:solidFill>
                <a:srgbClr val="093B40"/>
              </a:solidFill>
              <a:latin typeface="Calibri" panose="020F0502020204030204" pitchFamily="34" charset="0"/>
              <a:cs typeface="Calibri" panose="020F0502020204030204" pitchFamily="34" charset="0"/>
            </a:endParaRPr>
          </a:p>
          <a:p>
            <a:pPr defTabSz="457200" eaLnBrk="0" fontAlgn="base" hangingPunct="0">
              <a:spcBef>
                <a:spcPct val="0"/>
              </a:spcBef>
              <a:spcAft>
                <a:spcPct val="0"/>
              </a:spcAft>
            </a:pPr>
            <a:endParaRPr lang="fr-FR" altLang="fr-FR" sz="1000" b="1" dirty="0">
              <a:solidFill>
                <a:srgbClr val="093B40"/>
              </a:solidFill>
              <a:latin typeface="Calibri" panose="020F0502020204030204" pitchFamily="34" charset="0"/>
              <a:cs typeface="Calibri" panose="020F0502020204030204" pitchFamily="34" charset="0"/>
            </a:endParaRPr>
          </a:p>
          <a:p>
            <a:pPr defTabSz="457200" eaLnBrk="0" fontAlgn="base" hangingPunct="0">
              <a:spcBef>
                <a:spcPct val="0"/>
              </a:spcBef>
              <a:spcAft>
                <a:spcPct val="0"/>
              </a:spcAft>
            </a:pPr>
            <a:r>
              <a:rPr lang="fr-FR" altLang="fr-FR" b="1" dirty="0" err="1">
                <a:solidFill>
                  <a:srgbClr val="093B40"/>
                </a:solidFill>
                <a:latin typeface="Calibri" panose="020F0502020204030204" pitchFamily="34" charset="0"/>
                <a:cs typeface="Calibri" panose="020F0502020204030204" pitchFamily="34" charset="0"/>
              </a:rPr>
              <a:t>Primary</a:t>
            </a:r>
            <a:r>
              <a:rPr lang="fr-FR" altLang="fr-FR" b="1" dirty="0">
                <a:solidFill>
                  <a:srgbClr val="093B40"/>
                </a:solidFill>
                <a:latin typeface="Calibri" panose="020F0502020204030204" pitchFamily="34" charset="0"/>
                <a:cs typeface="Calibri" panose="020F0502020204030204" pitchFamily="34" charset="0"/>
              </a:rPr>
              <a:t> </a:t>
            </a:r>
            <a:r>
              <a:rPr lang="fr-FR" altLang="fr-FR" b="1" dirty="0" err="1">
                <a:solidFill>
                  <a:srgbClr val="093B40"/>
                </a:solidFill>
                <a:latin typeface="Calibri" panose="020F0502020204030204" pitchFamily="34" charset="0"/>
                <a:cs typeface="Calibri" panose="020F0502020204030204" pitchFamily="34" charset="0"/>
              </a:rPr>
              <a:t>endpoints</a:t>
            </a:r>
            <a:endParaRPr lang="fr-FR" altLang="fr-FR" b="1" dirty="0">
              <a:solidFill>
                <a:srgbClr val="093B40"/>
              </a:solidFill>
              <a:latin typeface="Calibri" panose="020F0502020204030204" pitchFamily="34" charset="0"/>
              <a:cs typeface="Calibri" panose="020F0502020204030204" pitchFamily="34" charset="0"/>
            </a:endParaRPr>
          </a:p>
          <a:p>
            <a:pPr defTabSz="457200" eaLnBrk="0" fontAlgn="base" hangingPunct="0">
              <a:spcBef>
                <a:spcPct val="0"/>
              </a:spcBef>
              <a:spcAft>
                <a:spcPct val="0"/>
              </a:spcAft>
            </a:pPr>
            <a:r>
              <a:rPr lang="fr-FR" altLang="fr-FR" b="1" dirty="0" err="1">
                <a:solidFill>
                  <a:srgbClr val="093B40"/>
                </a:solidFill>
                <a:latin typeface="Calibri" panose="020F0502020204030204" pitchFamily="34" charset="0"/>
                <a:cs typeface="Calibri" panose="020F0502020204030204" pitchFamily="34" charset="0"/>
              </a:rPr>
              <a:t>Efficacy</a:t>
            </a:r>
            <a:r>
              <a:rPr lang="fr-FR" altLang="fr-FR" b="1" dirty="0">
                <a:solidFill>
                  <a:srgbClr val="093B40"/>
                </a:solidFill>
                <a:latin typeface="Calibri" panose="020F0502020204030204" pitchFamily="34" charset="0"/>
                <a:cs typeface="Calibri" panose="020F0502020204030204" pitchFamily="34" charset="0"/>
              </a:rPr>
              <a:t>:</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primary</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vessel</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patency</a:t>
            </a:r>
            <a:r>
              <a:rPr lang="fr-FR" altLang="fr-FR" dirty="0">
                <a:solidFill>
                  <a:srgbClr val="093B40"/>
                </a:solidFill>
                <a:latin typeface="Calibri" panose="020F0502020204030204" pitchFamily="34" charset="0"/>
                <a:cs typeface="Calibri" panose="020F0502020204030204" pitchFamily="34" charset="0"/>
              </a:rPr>
              <a:t> at 12 </a:t>
            </a:r>
            <a:r>
              <a:rPr lang="fr-FR" altLang="fr-FR" dirty="0" err="1">
                <a:solidFill>
                  <a:srgbClr val="093B40"/>
                </a:solidFill>
                <a:latin typeface="Calibri" panose="020F0502020204030204" pitchFamily="34" charset="0"/>
                <a:cs typeface="Calibri" panose="020F0502020204030204" pitchFamily="34" charset="0"/>
              </a:rPr>
              <a:t>months</a:t>
            </a:r>
            <a:r>
              <a:rPr lang="fr-FR" altLang="fr-FR" dirty="0">
                <a:solidFill>
                  <a:srgbClr val="093B40"/>
                </a:solidFill>
                <a:latin typeface="Calibri" panose="020F0502020204030204" pitchFamily="34" charset="0"/>
                <a:cs typeface="Calibri" panose="020F0502020204030204" pitchFamily="34" charset="0"/>
              </a:rPr>
              <a:t>.</a:t>
            </a:r>
          </a:p>
          <a:p>
            <a:pPr defTabSz="457200" eaLnBrk="0" fontAlgn="base" hangingPunct="0">
              <a:spcBef>
                <a:spcPct val="0"/>
              </a:spcBef>
              <a:spcAft>
                <a:spcPct val="0"/>
              </a:spcAft>
            </a:pPr>
            <a:r>
              <a:rPr lang="fr-FR" altLang="fr-FR" b="1" dirty="0" err="1">
                <a:solidFill>
                  <a:srgbClr val="093B40"/>
                </a:solidFill>
                <a:latin typeface="Calibri" panose="020F0502020204030204" pitchFamily="34" charset="0"/>
                <a:cs typeface="Calibri" panose="020F0502020204030204" pitchFamily="34" charset="0"/>
              </a:rPr>
              <a:t>Safety</a:t>
            </a:r>
            <a:r>
              <a:rPr lang="fr-FR" altLang="fr-FR" b="1" dirty="0">
                <a:solidFill>
                  <a:srgbClr val="093B40"/>
                </a:solidFill>
                <a:latin typeface="Calibri" panose="020F0502020204030204" pitchFamily="34" charset="0"/>
                <a:cs typeface="Calibri" panose="020F0502020204030204" pitchFamily="34" charset="0"/>
              </a:rPr>
              <a:t>: </a:t>
            </a:r>
            <a:r>
              <a:rPr lang="fr-FR" altLang="fr-FR" dirty="0">
                <a:solidFill>
                  <a:srgbClr val="093B40"/>
                </a:solidFill>
                <a:latin typeface="Calibri" panose="020F0502020204030204" pitchFamily="34" charset="0"/>
                <a:cs typeface="Calibri" panose="020F0502020204030204" pitchFamily="34" charset="0"/>
              </a:rPr>
              <a:t>composite of </a:t>
            </a:r>
            <a:r>
              <a:rPr lang="fr-FR" altLang="fr-FR" dirty="0" err="1">
                <a:solidFill>
                  <a:srgbClr val="093B40"/>
                </a:solidFill>
                <a:latin typeface="Calibri" panose="020F0502020204030204" pitchFamily="34" charset="0"/>
                <a:cs typeface="Calibri" panose="020F0502020204030204" pitchFamily="34" charset="0"/>
              </a:rPr>
              <a:t>freedom</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from</a:t>
            </a:r>
            <a:r>
              <a:rPr lang="fr-FR" altLang="fr-FR" dirty="0">
                <a:solidFill>
                  <a:srgbClr val="093B40"/>
                </a:solidFill>
                <a:latin typeface="Calibri" panose="020F0502020204030204" pitchFamily="34" charset="0"/>
                <a:cs typeface="Calibri" panose="020F0502020204030204" pitchFamily="34" charset="0"/>
              </a:rPr>
              <a:t> CD-TLR, major </a:t>
            </a:r>
            <a:r>
              <a:rPr lang="fr-FR" altLang="fr-FR" dirty="0" err="1">
                <a:solidFill>
                  <a:srgbClr val="093B40"/>
                </a:solidFill>
                <a:latin typeface="Calibri" panose="020F0502020204030204" pitchFamily="34" charset="0"/>
                <a:cs typeface="Calibri" panose="020F0502020204030204" pitchFamily="34" charset="0"/>
              </a:rPr>
              <a:t>target</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limb</a:t>
            </a:r>
            <a:r>
              <a:rPr lang="fr-FR" altLang="fr-FR" dirty="0">
                <a:solidFill>
                  <a:srgbClr val="093B40"/>
                </a:solidFill>
                <a:latin typeface="Calibri" panose="020F0502020204030204" pitchFamily="34" charset="0"/>
                <a:cs typeface="Calibri" panose="020F0502020204030204" pitchFamily="34" charset="0"/>
              </a:rPr>
              <a:t> amputation, and </a:t>
            </a:r>
            <a:r>
              <a:rPr lang="fr-FR" altLang="fr-FR" dirty="0" err="1">
                <a:solidFill>
                  <a:srgbClr val="093B40"/>
                </a:solidFill>
                <a:latin typeface="Calibri" panose="020F0502020204030204" pitchFamily="34" charset="0"/>
                <a:cs typeface="Calibri" panose="020F0502020204030204" pitchFamily="34" charset="0"/>
              </a:rPr>
              <a:t>device</a:t>
            </a:r>
            <a:r>
              <a:rPr lang="fr-FR" altLang="fr-FR" dirty="0">
                <a:solidFill>
                  <a:srgbClr val="093B40"/>
                </a:solidFill>
                <a:latin typeface="Calibri" panose="020F0502020204030204" pitchFamily="34" charset="0"/>
                <a:cs typeface="Calibri" panose="020F0502020204030204" pitchFamily="34" charset="0"/>
              </a:rPr>
              <a:t>- or </a:t>
            </a:r>
            <a:r>
              <a:rPr lang="fr-FR" altLang="fr-FR" dirty="0" err="1">
                <a:solidFill>
                  <a:srgbClr val="093B40"/>
                </a:solidFill>
                <a:latin typeface="Calibri" panose="020F0502020204030204" pitchFamily="34" charset="0"/>
                <a:cs typeface="Calibri" panose="020F0502020204030204" pitchFamily="34" charset="0"/>
              </a:rPr>
              <a:t>procedure-related</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death</a:t>
            </a:r>
            <a:r>
              <a:rPr lang="fr-FR" altLang="fr-FR" dirty="0">
                <a:solidFill>
                  <a:srgbClr val="093B40"/>
                </a:solidFill>
                <a:latin typeface="Calibri" panose="020F0502020204030204" pitchFamily="34" charset="0"/>
                <a:cs typeface="Calibri" panose="020F0502020204030204" pitchFamily="34" charset="0"/>
              </a:rPr>
              <a:t> at 12 </a:t>
            </a:r>
            <a:r>
              <a:rPr lang="fr-FR" altLang="fr-FR" dirty="0" err="1">
                <a:solidFill>
                  <a:srgbClr val="093B40"/>
                </a:solidFill>
                <a:latin typeface="Calibri" panose="020F0502020204030204" pitchFamily="34" charset="0"/>
                <a:cs typeface="Calibri" panose="020F0502020204030204" pitchFamily="34" charset="0"/>
              </a:rPr>
              <a:t>months</a:t>
            </a:r>
            <a:r>
              <a:rPr lang="fr-FR" altLang="fr-FR" dirty="0">
                <a:solidFill>
                  <a:srgbClr val="093B40"/>
                </a:solidFill>
                <a:latin typeface="Calibri" panose="020F0502020204030204" pitchFamily="34" charset="0"/>
                <a:cs typeface="Calibri" panose="020F0502020204030204" pitchFamily="34" charset="0"/>
              </a:rPr>
              <a:t>.</a:t>
            </a:r>
          </a:p>
          <a:p>
            <a:pPr defTabSz="457200" eaLnBrk="0" fontAlgn="base" hangingPunct="0">
              <a:spcBef>
                <a:spcPct val="0"/>
              </a:spcBef>
              <a:spcAft>
                <a:spcPct val="0"/>
              </a:spcAft>
            </a:pPr>
            <a:endParaRPr lang="fr-FR" altLang="fr-FR" sz="1000" dirty="0">
              <a:solidFill>
                <a:srgbClr val="093B40"/>
              </a:solidFill>
              <a:latin typeface="Calibri" panose="020F0502020204030204" pitchFamily="34" charset="0"/>
              <a:cs typeface="Calibri" panose="020F0502020204030204" pitchFamily="34" charset="0"/>
            </a:endParaRPr>
          </a:p>
          <a:p>
            <a:pPr defTabSz="457200" eaLnBrk="0" fontAlgn="base" hangingPunct="0">
              <a:spcBef>
                <a:spcPct val="0"/>
              </a:spcBef>
              <a:spcAft>
                <a:spcPct val="0"/>
              </a:spcAft>
            </a:pPr>
            <a:r>
              <a:rPr lang="fr-FR" altLang="fr-FR" b="1" dirty="0">
                <a:solidFill>
                  <a:srgbClr val="093B40"/>
                </a:solidFill>
                <a:latin typeface="Calibri" panose="020F0502020204030204" pitchFamily="34" charset="0"/>
                <a:cs typeface="Calibri" panose="020F0502020204030204" pitchFamily="34" charset="0"/>
              </a:rPr>
              <a:t>Key </a:t>
            </a:r>
            <a:r>
              <a:rPr lang="fr-FR" altLang="fr-FR" b="1" dirty="0" err="1">
                <a:solidFill>
                  <a:srgbClr val="093B40"/>
                </a:solidFill>
                <a:latin typeface="Calibri" panose="020F0502020204030204" pitchFamily="34" charset="0"/>
                <a:cs typeface="Calibri" panose="020F0502020204030204" pitchFamily="34" charset="0"/>
              </a:rPr>
              <a:t>Findings</a:t>
            </a:r>
            <a:r>
              <a:rPr lang="fr-FR" altLang="fr-FR" b="1" dirty="0">
                <a:solidFill>
                  <a:srgbClr val="093B40"/>
                </a:solidFill>
                <a:latin typeface="Calibri" panose="020F0502020204030204" pitchFamily="34" charset="0"/>
                <a:cs typeface="Calibri" panose="020F0502020204030204" pitchFamily="34" charset="0"/>
              </a:rPr>
              <a:t>:</a:t>
            </a:r>
          </a:p>
          <a:p>
            <a:pPr defTabSz="457200" eaLnBrk="0" fontAlgn="base" hangingPunct="0">
              <a:spcBef>
                <a:spcPct val="0"/>
              </a:spcBef>
              <a:spcAft>
                <a:spcPct val="0"/>
              </a:spcAft>
            </a:pPr>
            <a:r>
              <a:rPr lang="fr-FR" altLang="fr-FR" b="1" dirty="0" err="1">
                <a:solidFill>
                  <a:srgbClr val="093B40"/>
                </a:solidFill>
                <a:latin typeface="Calibri" panose="020F0502020204030204" pitchFamily="34" charset="0"/>
                <a:cs typeface="Calibri" panose="020F0502020204030204" pitchFamily="34" charset="0"/>
              </a:rPr>
              <a:t>Efficacy</a:t>
            </a:r>
            <a:r>
              <a:rPr lang="fr-FR" altLang="fr-FR" b="1" dirty="0">
                <a:solidFill>
                  <a:srgbClr val="093B40"/>
                </a:solidFill>
                <a:latin typeface="Calibri" panose="020F0502020204030204" pitchFamily="34" charset="0"/>
                <a:cs typeface="Calibri" panose="020F0502020204030204" pitchFamily="34" charset="0"/>
              </a:rPr>
              <a:t>: </a:t>
            </a:r>
            <a:r>
              <a:rPr lang="fr-FR" altLang="fr-FR" dirty="0">
                <a:solidFill>
                  <a:srgbClr val="093B40"/>
                </a:solidFill>
                <a:latin typeface="Calibri" panose="020F0502020204030204" pitchFamily="34" charset="0"/>
                <a:cs typeface="Calibri" panose="020F0502020204030204" pitchFamily="34" charset="0"/>
              </a:rPr>
              <a:t>150/203 (73.9%) </a:t>
            </a:r>
            <a:r>
              <a:rPr lang="fr-FR" altLang="fr-FR" dirty="0" err="1">
                <a:solidFill>
                  <a:srgbClr val="093B40"/>
                </a:solidFill>
                <a:latin typeface="Calibri" panose="020F0502020204030204" pitchFamily="34" charset="0"/>
                <a:cs typeface="Calibri" panose="020F0502020204030204" pitchFamily="34" charset="0"/>
              </a:rPr>
              <a:t>with</a:t>
            </a:r>
            <a:r>
              <a:rPr lang="fr-FR" altLang="fr-FR" dirty="0">
                <a:solidFill>
                  <a:srgbClr val="093B40"/>
                </a:solidFill>
                <a:latin typeface="Calibri" panose="020F0502020204030204" pitchFamily="34" charset="0"/>
                <a:cs typeface="Calibri" panose="020F0502020204030204" pitchFamily="34" charset="0"/>
              </a:rPr>
              <a:t> SIROLIMUS vs 149/199 (74.9%) </a:t>
            </a:r>
            <a:r>
              <a:rPr lang="fr-FR" altLang="fr-FR" dirty="0" err="1">
                <a:solidFill>
                  <a:srgbClr val="093B40"/>
                </a:solidFill>
                <a:latin typeface="Calibri" panose="020F0502020204030204" pitchFamily="34" charset="0"/>
                <a:cs typeface="Calibri" panose="020F0502020204030204" pitchFamily="34" charset="0"/>
              </a:rPr>
              <a:t>with</a:t>
            </a:r>
            <a:r>
              <a:rPr lang="fr-FR" altLang="fr-FR" dirty="0">
                <a:solidFill>
                  <a:srgbClr val="093B40"/>
                </a:solidFill>
                <a:latin typeface="Calibri" panose="020F0502020204030204" pitchFamily="34" charset="0"/>
                <a:cs typeface="Calibri" panose="020F0502020204030204" pitchFamily="34" charset="0"/>
              </a:rPr>
              <a:t> PACLITAXEL (</a:t>
            </a:r>
            <a:r>
              <a:rPr lang="fr-FR" altLang="fr-FR" dirty="0" err="1">
                <a:solidFill>
                  <a:srgbClr val="093B40"/>
                </a:solidFill>
                <a:latin typeface="Calibri" panose="020F0502020204030204" pitchFamily="34" charset="0"/>
                <a:cs typeface="Calibri" panose="020F0502020204030204" pitchFamily="34" charset="0"/>
              </a:rPr>
              <a:t>risk</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difference</a:t>
            </a:r>
            <a:r>
              <a:rPr lang="fr-FR" altLang="fr-FR" dirty="0">
                <a:solidFill>
                  <a:srgbClr val="093B40"/>
                </a:solidFill>
                <a:latin typeface="Calibri" panose="020F0502020204030204" pitchFamily="34" charset="0"/>
                <a:cs typeface="Calibri" panose="020F0502020204030204" pitchFamily="34" charset="0"/>
              </a:rPr>
              <a:t>: </a:t>
            </a:r>
            <a:r>
              <a:rPr lang="fr-FR" altLang="fr-FR" b="1" dirty="0">
                <a:solidFill>
                  <a:srgbClr val="093B40"/>
                </a:solidFill>
                <a:latin typeface="Calibri" panose="020F0502020204030204" pitchFamily="34" charset="0"/>
                <a:cs typeface="Calibri" panose="020F0502020204030204" pitchFamily="34" charset="0"/>
              </a:rPr>
              <a:t>-1.0%; 95% CI: -9.6% to 7.6%; </a:t>
            </a:r>
            <a:r>
              <a:rPr lang="fr-FR" altLang="fr-FR" b="1" dirty="0" err="1">
                <a:solidFill>
                  <a:srgbClr val="093B40"/>
                </a:solidFill>
                <a:latin typeface="Calibri" panose="020F0502020204030204" pitchFamily="34" charset="0"/>
                <a:cs typeface="Calibri" panose="020F0502020204030204" pitchFamily="34" charset="0"/>
              </a:rPr>
              <a:t>P_non-inferiority</a:t>
            </a:r>
            <a:r>
              <a:rPr lang="fr-FR" altLang="fr-FR" b="1" dirty="0">
                <a:solidFill>
                  <a:srgbClr val="093B40"/>
                </a:solidFill>
                <a:latin typeface="Calibri" panose="020F0502020204030204" pitchFamily="34" charset="0"/>
                <a:cs typeface="Calibri" panose="020F0502020204030204" pitchFamily="34" charset="0"/>
              </a:rPr>
              <a:t> = 0.019). </a:t>
            </a:r>
          </a:p>
          <a:p>
            <a:pPr defTabSz="457200" eaLnBrk="0" fontAlgn="base" hangingPunct="0">
              <a:spcBef>
                <a:spcPct val="0"/>
              </a:spcBef>
              <a:spcAft>
                <a:spcPct val="0"/>
              </a:spcAft>
            </a:pPr>
            <a:r>
              <a:rPr lang="fr-FR" altLang="fr-FR" b="1" dirty="0" err="1">
                <a:solidFill>
                  <a:srgbClr val="093B40"/>
                </a:solidFill>
                <a:latin typeface="Calibri" panose="020F0502020204030204" pitchFamily="34" charset="0"/>
                <a:cs typeface="Calibri" panose="020F0502020204030204" pitchFamily="34" charset="0"/>
              </a:rPr>
              <a:t>Safety</a:t>
            </a:r>
            <a:r>
              <a:rPr lang="fr-FR" altLang="fr-FR" b="1" dirty="0">
                <a:solidFill>
                  <a:srgbClr val="093B40"/>
                </a:solidFill>
                <a:latin typeface="Calibri" panose="020F0502020204030204" pitchFamily="34" charset="0"/>
                <a:cs typeface="Calibri" panose="020F0502020204030204" pitchFamily="34" charset="0"/>
              </a:rPr>
              <a:t>: </a:t>
            </a:r>
            <a:r>
              <a:rPr lang="fr-FR" altLang="fr-FR" dirty="0">
                <a:solidFill>
                  <a:srgbClr val="093B40"/>
                </a:solidFill>
                <a:latin typeface="Calibri" panose="020F0502020204030204" pitchFamily="34" charset="0"/>
                <a:cs typeface="Calibri" panose="020F0502020204030204" pitchFamily="34" charset="0"/>
              </a:rPr>
              <a:t>199/220 (90.5%) </a:t>
            </a:r>
            <a:r>
              <a:rPr lang="fr-FR" altLang="fr-FR" dirty="0" err="1">
                <a:solidFill>
                  <a:srgbClr val="093B40"/>
                </a:solidFill>
                <a:latin typeface="Calibri" panose="020F0502020204030204" pitchFamily="34" charset="0"/>
                <a:cs typeface="Calibri" panose="020F0502020204030204" pitchFamily="34" charset="0"/>
              </a:rPr>
              <a:t>with</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SCBs</a:t>
            </a:r>
            <a:r>
              <a:rPr lang="fr-FR" altLang="fr-FR" dirty="0">
                <a:solidFill>
                  <a:srgbClr val="093B40"/>
                </a:solidFill>
                <a:latin typeface="Calibri" panose="020F0502020204030204" pitchFamily="34" charset="0"/>
                <a:cs typeface="Calibri" panose="020F0502020204030204" pitchFamily="34" charset="0"/>
              </a:rPr>
              <a:t> vs 202/218 (92.7%) </a:t>
            </a:r>
            <a:r>
              <a:rPr lang="fr-FR" altLang="fr-FR" dirty="0" err="1">
                <a:solidFill>
                  <a:srgbClr val="093B40"/>
                </a:solidFill>
                <a:latin typeface="Calibri" panose="020F0502020204030204" pitchFamily="34" charset="0"/>
                <a:cs typeface="Calibri" panose="020F0502020204030204" pitchFamily="34" charset="0"/>
              </a:rPr>
              <a:t>with</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PCBs</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risk</a:t>
            </a:r>
            <a:r>
              <a:rPr lang="fr-FR" altLang="fr-FR" dirty="0">
                <a:solidFill>
                  <a:srgbClr val="093B40"/>
                </a:solidFill>
                <a:latin typeface="Calibri" panose="020F0502020204030204" pitchFamily="34" charset="0"/>
                <a:cs typeface="Calibri" panose="020F0502020204030204" pitchFamily="34" charset="0"/>
              </a:rPr>
              <a:t> </a:t>
            </a:r>
            <a:r>
              <a:rPr lang="fr-FR" altLang="fr-FR" dirty="0" err="1">
                <a:solidFill>
                  <a:srgbClr val="093B40"/>
                </a:solidFill>
                <a:latin typeface="Calibri" panose="020F0502020204030204" pitchFamily="34" charset="0"/>
                <a:cs typeface="Calibri" panose="020F0502020204030204" pitchFamily="34" charset="0"/>
              </a:rPr>
              <a:t>difference</a:t>
            </a:r>
            <a:r>
              <a:rPr lang="fr-FR" altLang="fr-FR" dirty="0">
                <a:solidFill>
                  <a:srgbClr val="093B40"/>
                </a:solidFill>
                <a:latin typeface="Calibri" panose="020F0502020204030204" pitchFamily="34" charset="0"/>
                <a:cs typeface="Calibri" panose="020F0502020204030204" pitchFamily="34" charset="0"/>
              </a:rPr>
              <a:t>: -2.2%; 95% CI: -7.7% to 3.2%; </a:t>
            </a:r>
            <a:r>
              <a:rPr lang="fr-FR" altLang="fr-FR" dirty="0" err="1">
                <a:solidFill>
                  <a:srgbClr val="093B40"/>
                </a:solidFill>
                <a:latin typeface="Calibri" panose="020F0502020204030204" pitchFamily="34" charset="0"/>
                <a:cs typeface="Calibri" panose="020F0502020204030204" pitchFamily="34" charset="0"/>
              </a:rPr>
              <a:t>P_non-inferiority</a:t>
            </a:r>
            <a:r>
              <a:rPr lang="fr-FR" altLang="fr-FR" dirty="0">
                <a:solidFill>
                  <a:srgbClr val="093B40"/>
                </a:solidFill>
                <a:latin typeface="Calibri" panose="020F0502020204030204" pitchFamily="34" charset="0"/>
                <a:cs typeface="Calibri" panose="020F0502020204030204" pitchFamily="34" charset="0"/>
              </a:rPr>
              <a:t> = 0.003). </a:t>
            </a:r>
          </a:p>
        </p:txBody>
      </p:sp>
      <p:sp>
        <p:nvSpPr>
          <p:cNvPr id="8" name="ZoneTexte 7">
            <a:extLst>
              <a:ext uri="{FF2B5EF4-FFF2-40B4-BE49-F238E27FC236}">
                <a16:creationId xmlns:a16="http://schemas.microsoft.com/office/drawing/2014/main" id="{99CC2B3E-8EA9-084B-6485-98BAE389C13E}"/>
              </a:ext>
            </a:extLst>
          </p:cNvPr>
          <p:cNvSpPr txBox="1"/>
          <p:nvPr/>
        </p:nvSpPr>
        <p:spPr>
          <a:xfrm>
            <a:off x="243839" y="392996"/>
            <a:ext cx="10881362" cy="800219"/>
          </a:xfrm>
          <a:prstGeom prst="rect">
            <a:avLst/>
          </a:prstGeom>
          <a:noFill/>
        </p:spPr>
        <p:txBody>
          <a:bodyPr wrap="square">
            <a:spAutoFit/>
          </a:bodyPr>
          <a:lstStyle/>
          <a:p>
            <a:pPr defTabSz="457200" eaLnBrk="0" fontAlgn="base" hangingPunct="0">
              <a:spcBef>
                <a:spcPct val="0"/>
              </a:spcBef>
              <a:spcAft>
                <a:spcPct val="0"/>
              </a:spcAft>
            </a:pPr>
            <a:r>
              <a:rPr lang="fr-FR" altLang="fr-FR" sz="3000" b="1" dirty="0">
                <a:solidFill>
                  <a:srgbClr val="FF0000"/>
                </a:solidFill>
                <a:latin typeface="Calibri" panose="020F0502020204030204" pitchFamily="34" charset="0"/>
                <a:cs typeface="Calibri" panose="020F0502020204030204" pitchFamily="34" charset="0"/>
              </a:rPr>
              <a:t>SIRONA</a:t>
            </a:r>
          </a:p>
          <a:p>
            <a:pPr defTabSz="457200" eaLnBrk="0" fontAlgn="base" hangingPunct="0">
              <a:spcBef>
                <a:spcPct val="0"/>
              </a:spcBef>
              <a:spcAft>
                <a:spcPct val="0"/>
              </a:spcAft>
            </a:pPr>
            <a:r>
              <a:rPr lang="fr-FR" altLang="fr-FR" sz="1600" i="1" dirty="0" err="1">
                <a:solidFill>
                  <a:srgbClr val="FF0000"/>
                </a:solidFill>
                <a:latin typeface="Calibri" panose="020F0502020204030204" pitchFamily="34" charset="0"/>
                <a:cs typeface="Calibri" panose="020F0502020204030204" pitchFamily="34" charset="0"/>
              </a:rPr>
              <a:t>Sirolimus</a:t>
            </a:r>
            <a:r>
              <a:rPr lang="fr-FR" altLang="fr-FR" sz="1600" i="1" dirty="0">
                <a:solidFill>
                  <a:srgbClr val="FF0000"/>
                </a:solidFill>
                <a:latin typeface="Calibri" panose="020F0502020204030204" pitchFamily="34" charset="0"/>
                <a:cs typeface="Calibri" panose="020F0502020204030204" pitchFamily="34" charset="0"/>
              </a:rPr>
              <a:t> vs Paclitaxel </a:t>
            </a:r>
            <a:r>
              <a:rPr lang="fr-FR" altLang="fr-FR" sz="1600" i="1" dirty="0" err="1">
                <a:solidFill>
                  <a:srgbClr val="FF0000"/>
                </a:solidFill>
                <a:latin typeface="Calibri" panose="020F0502020204030204" pitchFamily="34" charset="0"/>
                <a:cs typeface="Calibri" panose="020F0502020204030204" pitchFamily="34" charset="0"/>
              </a:rPr>
              <a:t>Balloons</a:t>
            </a:r>
            <a:r>
              <a:rPr lang="fr-FR" altLang="fr-FR" sz="1600" i="1" dirty="0">
                <a:solidFill>
                  <a:srgbClr val="FF0000"/>
                </a:solidFill>
                <a:latin typeface="Calibri" panose="020F0502020204030204" pitchFamily="34" charset="0"/>
                <a:cs typeface="Calibri" panose="020F0502020204030204" pitchFamily="34" charset="0"/>
              </a:rPr>
              <a:t> for </a:t>
            </a:r>
            <a:r>
              <a:rPr lang="fr-FR" altLang="fr-FR" sz="1600" i="1" dirty="0" err="1">
                <a:solidFill>
                  <a:srgbClr val="FF0000"/>
                </a:solidFill>
                <a:latin typeface="Calibri" panose="020F0502020204030204" pitchFamily="34" charset="0"/>
                <a:cs typeface="Calibri" panose="020F0502020204030204" pitchFamily="34" charset="0"/>
              </a:rPr>
              <a:t>Femoropopliteal</a:t>
            </a:r>
            <a:r>
              <a:rPr lang="fr-FR" altLang="fr-FR" sz="1600" i="1" dirty="0">
                <a:solidFill>
                  <a:srgbClr val="FF0000"/>
                </a:solidFill>
                <a:latin typeface="Calibri" panose="020F0502020204030204" pitchFamily="34" charset="0"/>
                <a:cs typeface="Calibri" panose="020F0502020204030204" pitchFamily="34" charset="0"/>
              </a:rPr>
              <a:t> </a:t>
            </a:r>
            <a:r>
              <a:rPr lang="fr-FR" altLang="fr-FR" sz="1600" i="1" dirty="0" err="1">
                <a:solidFill>
                  <a:srgbClr val="FF0000"/>
                </a:solidFill>
                <a:latin typeface="Calibri" panose="020F0502020204030204" pitchFamily="34" charset="0"/>
                <a:cs typeface="Calibri" panose="020F0502020204030204" pitchFamily="34" charset="0"/>
              </a:rPr>
              <a:t>Disease</a:t>
            </a:r>
            <a:r>
              <a:rPr lang="fr-FR" altLang="fr-FR" sz="1600" i="1" dirty="0">
                <a:solidFill>
                  <a:srgbClr val="FF0000"/>
                </a:solidFill>
                <a:latin typeface="Calibri" panose="020F0502020204030204" pitchFamily="34" charset="0"/>
                <a:cs typeface="Calibri" panose="020F0502020204030204" pitchFamily="34" charset="0"/>
              </a:rPr>
              <a:t> (SIRONA Trial)</a:t>
            </a:r>
          </a:p>
        </p:txBody>
      </p:sp>
    </p:spTree>
    <p:extLst>
      <p:ext uri="{BB962C8B-B14F-4D97-AF65-F5344CB8AC3E}">
        <p14:creationId xmlns:p14="http://schemas.microsoft.com/office/powerpoint/2010/main" val="1759544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0F857BC-86C6-C0AF-3FA9-6D289606C9DE}"/>
              </a:ext>
            </a:extLst>
          </p:cNvPr>
          <p:cNvSpPr txBox="1"/>
          <p:nvPr/>
        </p:nvSpPr>
        <p:spPr>
          <a:xfrm>
            <a:off x="3048000" y="6328126"/>
            <a:ext cx="6096000" cy="338554"/>
          </a:xfrm>
          <a:prstGeom prst="rect">
            <a:avLst/>
          </a:prstGeom>
          <a:noFill/>
        </p:spPr>
        <p:txBody>
          <a:bodyPr wrap="square">
            <a:spAutoFit/>
          </a:bodyPr>
          <a:lstStyle/>
          <a:p>
            <a:pPr marL="0" marR="0" algn="ctr">
              <a:buNone/>
            </a:pPr>
            <a:r>
              <a:rPr lang="fr-FR" sz="1600" dirty="0" err="1">
                <a:solidFill>
                  <a:schemeClr val="tx1"/>
                </a:solidFill>
                <a:effectLst/>
                <a:latin typeface="+mn-lt"/>
              </a:rPr>
              <a:t>Teichgräber</a:t>
            </a:r>
            <a:r>
              <a:rPr lang="fr-FR" sz="1600" dirty="0">
                <a:solidFill>
                  <a:schemeClr val="tx1"/>
                </a:solidFill>
                <a:effectLst/>
                <a:latin typeface="+mn-lt"/>
              </a:rPr>
              <a:t>, JACC-CI, 2026</a:t>
            </a:r>
          </a:p>
        </p:txBody>
      </p:sp>
      <p:pic>
        <p:nvPicPr>
          <p:cNvPr id="7" name="Picture 2">
            <a:extLst>
              <a:ext uri="{FF2B5EF4-FFF2-40B4-BE49-F238E27FC236}">
                <a16:creationId xmlns:a16="http://schemas.microsoft.com/office/drawing/2014/main" id="{54FB1282-EDED-FA2D-35DA-3BB37F9932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6081" y="1880382"/>
            <a:ext cx="3899404" cy="3097236"/>
          </a:xfrm>
          <a:prstGeom prst="rect">
            <a:avLst/>
          </a:prstGeom>
        </p:spPr>
      </p:pic>
      <p:sp>
        <p:nvSpPr>
          <p:cNvPr id="10" name="ZoneTexte 9">
            <a:extLst>
              <a:ext uri="{FF2B5EF4-FFF2-40B4-BE49-F238E27FC236}">
                <a16:creationId xmlns:a16="http://schemas.microsoft.com/office/drawing/2014/main" id="{B38E118A-C9F4-C77B-6A9F-77C68CAB41FB}"/>
              </a:ext>
            </a:extLst>
          </p:cNvPr>
          <p:cNvSpPr txBox="1"/>
          <p:nvPr/>
        </p:nvSpPr>
        <p:spPr>
          <a:xfrm>
            <a:off x="243839" y="392996"/>
            <a:ext cx="10881362" cy="800219"/>
          </a:xfrm>
          <a:prstGeom prst="rect">
            <a:avLst/>
          </a:prstGeom>
          <a:noFill/>
        </p:spPr>
        <p:txBody>
          <a:bodyPr wrap="square">
            <a:spAutoFit/>
          </a:bodyPr>
          <a:lstStyle/>
          <a:p>
            <a:pPr defTabSz="457200" eaLnBrk="0" fontAlgn="base" hangingPunct="0">
              <a:spcBef>
                <a:spcPct val="0"/>
              </a:spcBef>
              <a:spcAft>
                <a:spcPct val="0"/>
              </a:spcAft>
            </a:pPr>
            <a:r>
              <a:rPr lang="fr-FR" altLang="fr-FR" sz="3000" b="1" dirty="0">
                <a:solidFill>
                  <a:srgbClr val="FF0000"/>
                </a:solidFill>
                <a:latin typeface="Calibri" panose="020F0502020204030204" pitchFamily="34" charset="0"/>
                <a:cs typeface="Calibri" panose="020F0502020204030204" pitchFamily="34" charset="0"/>
              </a:rPr>
              <a:t>SIRONA @ 2-years</a:t>
            </a:r>
          </a:p>
          <a:p>
            <a:pPr defTabSz="457200" eaLnBrk="0" fontAlgn="base" hangingPunct="0">
              <a:spcBef>
                <a:spcPct val="0"/>
              </a:spcBef>
              <a:spcAft>
                <a:spcPct val="0"/>
              </a:spcAft>
            </a:pPr>
            <a:r>
              <a:rPr lang="fr-FR" altLang="fr-FR" sz="1600" i="1" dirty="0" err="1">
                <a:solidFill>
                  <a:srgbClr val="FF0000"/>
                </a:solidFill>
                <a:latin typeface="Calibri" panose="020F0502020204030204" pitchFamily="34" charset="0"/>
                <a:cs typeface="Calibri" panose="020F0502020204030204" pitchFamily="34" charset="0"/>
              </a:rPr>
              <a:t>Sirolimus</a:t>
            </a:r>
            <a:r>
              <a:rPr lang="fr-FR" altLang="fr-FR" sz="1600" i="1" dirty="0">
                <a:solidFill>
                  <a:srgbClr val="FF0000"/>
                </a:solidFill>
                <a:latin typeface="Calibri" panose="020F0502020204030204" pitchFamily="34" charset="0"/>
                <a:cs typeface="Calibri" panose="020F0502020204030204" pitchFamily="34" charset="0"/>
              </a:rPr>
              <a:t> vs Paclitaxel </a:t>
            </a:r>
            <a:r>
              <a:rPr lang="fr-FR" altLang="fr-FR" sz="1600" i="1" dirty="0" err="1">
                <a:solidFill>
                  <a:srgbClr val="FF0000"/>
                </a:solidFill>
                <a:latin typeface="Calibri" panose="020F0502020204030204" pitchFamily="34" charset="0"/>
                <a:cs typeface="Calibri" panose="020F0502020204030204" pitchFamily="34" charset="0"/>
              </a:rPr>
              <a:t>Balloons</a:t>
            </a:r>
            <a:r>
              <a:rPr lang="fr-FR" altLang="fr-FR" sz="1600" i="1" dirty="0">
                <a:solidFill>
                  <a:srgbClr val="FF0000"/>
                </a:solidFill>
                <a:latin typeface="Calibri" panose="020F0502020204030204" pitchFamily="34" charset="0"/>
                <a:cs typeface="Calibri" panose="020F0502020204030204" pitchFamily="34" charset="0"/>
              </a:rPr>
              <a:t> for </a:t>
            </a:r>
            <a:r>
              <a:rPr lang="fr-FR" altLang="fr-FR" sz="1600" i="1" dirty="0" err="1">
                <a:solidFill>
                  <a:srgbClr val="FF0000"/>
                </a:solidFill>
                <a:latin typeface="Calibri" panose="020F0502020204030204" pitchFamily="34" charset="0"/>
                <a:cs typeface="Calibri" panose="020F0502020204030204" pitchFamily="34" charset="0"/>
              </a:rPr>
              <a:t>Femoropopliteal</a:t>
            </a:r>
            <a:r>
              <a:rPr lang="fr-FR" altLang="fr-FR" sz="1600" i="1" dirty="0">
                <a:solidFill>
                  <a:srgbClr val="FF0000"/>
                </a:solidFill>
                <a:latin typeface="Calibri" panose="020F0502020204030204" pitchFamily="34" charset="0"/>
                <a:cs typeface="Calibri" panose="020F0502020204030204" pitchFamily="34" charset="0"/>
              </a:rPr>
              <a:t> </a:t>
            </a:r>
            <a:r>
              <a:rPr lang="fr-FR" altLang="fr-FR" sz="1600" i="1" dirty="0" err="1">
                <a:solidFill>
                  <a:srgbClr val="FF0000"/>
                </a:solidFill>
                <a:latin typeface="Calibri" panose="020F0502020204030204" pitchFamily="34" charset="0"/>
                <a:cs typeface="Calibri" panose="020F0502020204030204" pitchFamily="34" charset="0"/>
              </a:rPr>
              <a:t>Disease</a:t>
            </a:r>
            <a:r>
              <a:rPr lang="fr-FR" altLang="fr-FR" sz="1600" i="1" dirty="0">
                <a:solidFill>
                  <a:srgbClr val="FF0000"/>
                </a:solidFill>
                <a:latin typeface="Calibri" panose="020F0502020204030204" pitchFamily="34" charset="0"/>
                <a:cs typeface="Calibri" panose="020F0502020204030204" pitchFamily="34" charset="0"/>
              </a:rPr>
              <a:t> (SIRONA Trial)</a:t>
            </a:r>
          </a:p>
        </p:txBody>
      </p:sp>
      <p:pic>
        <p:nvPicPr>
          <p:cNvPr id="11" name="Image 10">
            <a:extLst>
              <a:ext uri="{FF2B5EF4-FFF2-40B4-BE49-F238E27FC236}">
                <a16:creationId xmlns:a16="http://schemas.microsoft.com/office/drawing/2014/main" id="{1BB2A822-F525-3617-0A8D-1191F2D11621}"/>
              </a:ext>
            </a:extLst>
          </p:cNvPr>
          <p:cNvPicPr>
            <a:picLocks noChangeAspect="1"/>
          </p:cNvPicPr>
          <p:nvPr/>
        </p:nvPicPr>
        <p:blipFill>
          <a:blip r:embed="rId3"/>
          <a:stretch>
            <a:fillRect/>
          </a:stretch>
        </p:blipFill>
        <p:spPr>
          <a:xfrm>
            <a:off x="243839" y="1990697"/>
            <a:ext cx="3337982" cy="3237137"/>
          </a:xfrm>
          <a:prstGeom prst="rect">
            <a:avLst/>
          </a:prstGeom>
        </p:spPr>
      </p:pic>
      <p:pic>
        <p:nvPicPr>
          <p:cNvPr id="13" name="Image 12">
            <a:extLst>
              <a:ext uri="{FF2B5EF4-FFF2-40B4-BE49-F238E27FC236}">
                <a16:creationId xmlns:a16="http://schemas.microsoft.com/office/drawing/2014/main" id="{AF4A6EB4-FE67-C290-D68E-DF3FEF78CB1A}"/>
              </a:ext>
            </a:extLst>
          </p:cNvPr>
          <p:cNvPicPr>
            <a:picLocks noChangeAspect="1"/>
          </p:cNvPicPr>
          <p:nvPr/>
        </p:nvPicPr>
        <p:blipFill>
          <a:blip r:embed="rId4"/>
          <a:stretch>
            <a:fillRect/>
          </a:stretch>
        </p:blipFill>
        <p:spPr>
          <a:xfrm>
            <a:off x="2493818" y="4097998"/>
            <a:ext cx="4111986" cy="1925326"/>
          </a:xfrm>
          <a:prstGeom prst="rect">
            <a:avLst/>
          </a:prstGeom>
        </p:spPr>
      </p:pic>
    </p:spTree>
    <p:extLst>
      <p:ext uri="{BB962C8B-B14F-4D97-AF65-F5344CB8AC3E}">
        <p14:creationId xmlns:p14="http://schemas.microsoft.com/office/powerpoint/2010/main" val="1592978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3691F1A4-8F73-ADFD-8ABF-42C93805CBF7}"/>
              </a:ext>
            </a:extLst>
          </p:cNvPr>
          <p:cNvSpPr>
            <a:spLocks noGrp="1"/>
          </p:cNvSpPr>
          <p:nvPr>
            <p:ph type="title"/>
          </p:nvPr>
        </p:nvSpPr>
        <p:spPr>
          <a:xfrm>
            <a:off x="838199" y="60779"/>
            <a:ext cx="10515600" cy="1325563"/>
          </a:xfrm>
        </p:spPr>
        <p:txBody>
          <a:bodyPr>
            <a:normAutofit/>
          </a:bodyPr>
          <a:lstStyle/>
          <a:p>
            <a:pPr algn="ctr"/>
            <a:r>
              <a:rPr lang="fr-FR" sz="3200" b="1" dirty="0">
                <a:solidFill>
                  <a:srgbClr val="FF0000"/>
                </a:solidFill>
                <a:latin typeface="Calibri" panose="020F0502020204030204" pitchFamily="34" charset="0"/>
                <a:cs typeface="Calibri" panose="020F0502020204030204" pitchFamily="34" charset="0"/>
              </a:rPr>
              <a:t>No Class </a:t>
            </a:r>
            <a:r>
              <a:rPr lang="fr-FR" sz="3200" b="1" dirty="0" err="1">
                <a:solidFill>
                  <a:srgbClr val="FF0000"/>
                </a:solidFill>
                <a:latin typeface="Calibri" panose="020F0502020204030204" pitchFamily="34" charset="0"/>
                <a:cs typeface="Calibri" panose="020F0502020204030204" pitchFamily="34" charset="0"/>
              </a:rPr>
              <a:t>effect</a:t>
            </a:r>
            <a:r>
              <a:rPr lang="fr-FR" sz="3200" b="1" dirty="0">
                <a:solidFill>
                  <a:srgbClr val="FF0000"/>
                </a:solidFill>
                <a:latin typeface="Calibri" panose="020F0502020204030204" pitchFamily="34" charset="0"/>
                <a:cs typeface="Calibri" panose="020F0502020204030204" pitchFamily="34" charset="0"/>
              </a:rPr>
              <a:t> </a:t>
            </a:r>
            <a:r>
              <a:rPr lang="fr-FR" sz="3200" b="1" dirty="0" err="1">
                <a:solidFill>
                  <a:srgbClr val="FF0000"/>
                </a:solidFill>
                <a:latin typeface="Calibri" panose="020F0502020204030204" pitchFamily="34" charset="0"/>
                <a:cs typeface="Calibri" panose="020F0502020204030204" pitchFamily="34" charset="0"/>
              </a:rPr>
              <a:t>Between</a:t>
            </a:r>
            <a:r>
              <a:rPr lang="fr-FR" sz="3200" b="1" dirty="0">
                <a:solidFill>
                  <a:srgbClr val="FF0000"/>
                </a:solidFill>
                <a:latin typeface="Calibri" panose="020F0502020204030204" pitchFamily="34" charset="0"/>
                <a:cs typeface="Calibri" panose="020F0502020204030204" pitchFamily="34" charset="0"/>
              </a:rPr>
              <a:t> DES and DCB</a:t>
            </a:r>
            <a:br>
              <a:rPr lang="fr-FR" sz="3200" b="1" dirty="0">
                <a:solidFill>
                  <a:srgbClr val="FF0000"/>
                </a:solidFill>
                <a:latin typeface="Calibri" panose="020F0502020204030204" pitchFamily="34" charset="0"/>
                <a:cs typeface="Calibri" panose="020F0502020204030204" pitchFamily="34" charset="0"/>
              </a:rPr>
            </a:br>
            <a:r>
              <a:rPr lang="fr-FR" sz="2000" i="1" dirty="0">
                <a:solidFill>
                  <a:srgbClr val="FF0000"/>
                </a:solidFill>
                <a:latin typeface="Calibri" panose="020F0502020204030204" pitchFamily="34" charset="0"/>
                <a:cs typeface="Calibri" panose="020F0502020204030204" pitchFamily="34" charset="0"/>
              </a:rPr>
              <a:t>In the SWEDEPAD-2 </a:t>
            </a:r>
            <a:r>
              <a:rPr lang="fr-FR" sz="2000" i="1" dirty="0" err="1">
                <a:solidFill>
                  <a:srgbClr val="FF0000"/>
                </a:solidFill>
                <a:latin typeface="Calibri" panose="020F0502020204030204" pitchFamily="34" charset="0"/>
                <a:cs typeface="Calibri" panose="020F0502020204030204" pitchFamily="34" charset="0"/>
              </a:rPr>
              <a:t>study</a:t>
            </a:r>
            <a:r>
              <a:rPr lang="fr-FR" sz="2000" i="1" dirty="0">
                <a:solidFill>
                  <a:srgbClr val="FF0000"/>
                </a:solidFill>
                <a:latin typeface="Calibri" panose="020F0502020204030204" pitchFamily="34" charset="0"/>
                <a:cs typeface="Calibri" panose="020F0502020204030204" pitchFamily="34" charset="0"/>
              </a:rPr>
              <a:t>, DCB: 78% - DES: 22%</a:t>
            </a:r>
            <a:br>
              <a:rPr lang="fr-FR" sz="2000" i="1" dirty="0">
                <a:solidFill>
                  <a:srgbClr val="FF0000"/>
                </a:solidFill>
                <a:latin typeface="Calibri" panose="020F0502020204030204" pitchFamily="34" charset="0"/>
                <a:cs typeface="Calibri" panose="020F0502020204030204" pitchFamily="34" charset="0"/>
              </a:rPr>
            </a:br>
            <a:endParaRPr lang="fr-FR" sz="2000" i="1" dirty="0">
              <a:solidFill>
                <a:srgbClr val="FF0000"/>
              </a:solidFill>
              <a:latin typeface="Calibri" panose="020F0502020204030204" pitchFamily="34" charset="0"/>
              <a:cs typeface="Calibri" panose="020F0502020204030204" pitchFamily="34" charset="0"/>
            </a:endParaRPr>
          </a:p>
        </p:txBody>
      </p:sp>
      <p:sp>
        <p:nvSpPr>
          <p:cNvPr id="9" name="Rechteck 20">
            <a:extLst>
              <a:ext uri="{FF2B5EF4-FFF2-40B4-BE49-F238E27FC236}">
                <a16:creationId xmlns:a16="http://schemas.microsoft.com/office/drawing/2014/main" id="{5D764C13-3949-27C3-D98D-C935C8A7A201}"/>
              </a:ext>
            </a:extLst>
          </p:cNvPr>
          <p:cNvSpPr/>
          <p:nvPr/>
        </p:nvSpPr>
        <p:spPr>
          <a:xfrm>
            <a:off x="123754" y="6581777"/>
            <a:ext cx="2300630" cy="215444"/>
          </a:xfrm>
          <a:prstGeom prst="rect">
            <a:avLst/>
          </a:prstGeom>
        </p:spPr>
        <p:txBody>
          <a:bodyPr wrap="none">
            <a:spAutoFit/>
          </a:bodyPr>
          <a:lstStyle/>
          <a:p>
            <a:r>
              <a:rPr lang="en-US" sz="800" dirty="0"/>
              <a:t>¶ Log-rank test for difference of treatment groups.</a:t>
            </a:r>
            <a:endParaRPr lang="de-DE" sz="800" dirty="0"/>
          </a:p>
        </p:txBody>
      </p:sp>
      <p:sp>
        <p:nvSpPr>
          <p:cNvPr id="10" name="Espace réservé du pied de page 3">
            <a:extLst>
              <a:ext uri="{FF2B5EF4-FFF2-40B4-BE49-F238E27FC236}">
                <a16:creationId xmlns:a16="http://schemas.microsoft.com/office/drawing/2014/main" id="{E999A564-9260-7F69-8A0B-CEE250B7AE31}"/>
              </a:ext>
            </a:extLst>
          </p:cNvPr>
          <p:cNvSpPr>
            <a:spLocks noGrp="1"/>
          </p:cNvSpPr>
          <p:nvPr>
            <p:ph type="ftr" sz="quarter" idx="11"/>
          </p:nvPr>
        </p:nvSpPr>
        <p:spPr>
          <a:xfrm>
            <a:off x="4038600" y="6397012"/>
            <a:ext cx="411480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dirty="0" err="1">
                <a:solidFill>
                  <a:schemeClr val="tx1"/>
                </a:solidFill>
                <a:latin typeface="Calibri" panose="020F0502020204030204" pitchFamily="34" charset="0"/>
                <a:cs typeface="Calibri" panose="020F0502020204030204" pitchFamily="34" charset="0"/>
              </a:rPr>
              <a:t>Tepe</a:t>
            </a:r>
            <a:r>
              <a:rPr lang="fr-FR" sz="1400" dirty="0">
                <a:solidFill>
                  <a:schemeClr val="tx1"/>
                </a:solidFill>
                <a:latin typeface="Calibri" panose="020F0502020204030204" pitchFamily="34" charset="0"/>
                <a:cs typeface="Calibri" panose="020F0502020204030204" pitchFamily="34" charset="0"/>
              </a:rPr>
              <a:t>, CX, 2025</a:t>
            </a:r>
          </a:p>
        </p:txBody>
      </p:sp>
      <p:pic>
        <p:nvPicPr>
          <p:cNvPr id="2" name="Image 1">
            <a:extLst>
              <a:ext uri="{FF2B5EF4-FFF2-40B4-BE49-F238E27FC236}">
                <a16:creationId xmlns:a16="http://schemas.microsoft.com/office/drawing/2014/main" id="{01FFAECF-B131-6462-BED9-9B9A94D407AA}"/>
              </a:ext>
            </a:extLst>
          </p:cNvPr>
          <p:cNvPicPr>
            <a:picLocks noChangeAspect="1"/>
          </p:cNvPicPr>
          <p:nvPr/>
        </p:nvPicPr>
        <p:blipFill>
          <a:blip r:embed="rId2"/>
          <a:stretch>
            <a:fillRect/>
          </a:stretch>
        </p:blipFill>
        <p:spPr>
          <a:xfrm>
            <a:off x="-145906" y="-2416789"/>
            <a:ext cx="4752975" cy="1847850"/>
          </a:xfrm>
          <a:prstGeom prst="rect">
            <a:avLst/>
          </a:prstGeom>
        </p:spPr>
      </p:pic>
      <p:pic>
        <p:nvPicPr>
          <p:cNvPr id="20" name="Image 19">
            <a:extLst>
              <a:ext uri="{FF2B5EF4-FFF2-40B4-BE49-F238E27FC236}">
                <a16:creationId xmlns:a16="http://schemas.microsoft.com/office/drawing/2014/main" id="{DCBEA458-1303-63E4-B081-38D0484884C5}"/>
              </a:ext>
            </a:extLst>
          </p:cNvPr>
          <p:cNvPicPr>
            <a:picLocks noChangeAspect="1"/>
          </p:cNvPicPr>
          <p:nvPr/>
        </p:nvPicPr>
        <p:blipFill>
          <a:blip r:embed="rId3"/>
          <a:stretch>
            <a:fillRect/>
          </a:stretch>
        </p:blipFill>
        <p:spPr>
          <a:xfrm>
            <a:off x="6747842" y="1289770"/>
            <a:ext cx="5444158" cy="3986086"/>
          </a:xfrm>
          <a:prstGeom prst="rect">
            <a:avLst/>
          </a:prstGeom>
        </p:spPr>
      </p:pic>
      <p:graphicFrame>
        <p:nvGraphicFramePr>
          <p:cNvPr id="22" name="Table 7">
            <a:extLst>
              <a:ext uri="{FF2B5EF4-FFF2-40B4-BE49-F238E27FC236}">
                <a16:creationId xmlns:a16="http://schemas.microsoft.com/office/drawing/2014/main" id="{2FEA590C-1757-6781-E74B-7BD415A6128D}"/>
              </a:ext>
            </a:extLst>
          </p:cNvPr>
          <p:cNvGraphicFramePr>
            <a:graphicFrameLocks/>
          </p:cNvGraphicFramePr>
          <p:nvPr/>
        </p:nvGraphicFramePr>
        <p:xfrm>
          <a:off x="494560" y="1289770"/>
          <a:ext cx="5331810" cy="3986086"/>
        </p:xfrm>
        <a:graphic>
          <a:graphicData uri="http://schemas.openxmlformats.org/drawingml/2006/table">
            <a:tbl>
              <a:tblPr firstCol="1" bandRow="1">
                <a:tableStyleId>{C083E6E3-FA7D-4D7B-A595-EF9225AFEA82}</a:tableStyleId>
              </a:tblPr>
              <a:tblGrid>
                <a:gridCol w="1083738">
                  <a:extLst>
                    <a:ext uri="{9D8B030D-6E8A-4147-A177-3AD203B41FA5}">
                      <a16:colId xmlns:a16="http://schemas.microsoft.com/office/drawing/2014/main" val="1536753996"/>
                    </a:ext>
                  </a:extLst>
                </a:gridCol>
                <a:gridCol w="4248072">
                  <a:extLst>
                    <a:ext uri="{9D8B030D-6E8A-4147-A177-3AD203B41FA5}">
                      <a16:colId xmlns:a16="http://schemas.microsoft.com/office/drawing/2014/main" val="3559754913"/>
                    </a:ext>
                  </a:extLst>
                </a:gridCol>
              </a:tblGrid>
              <a:tr h="445247">
                <a:tc gridSpan="2">
                  <a:txBody>
                    <a:bodyPr/>
                    <a:lstStyle/>
                    <a:p>
                      <a:r>
                        <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rPr>
                        <a:t>SPORTS RCT (1:1)</a:t>
                      </a:r>
                    </a:p>
                  </a:txBody>
                  <a:tcPr/>
                </a:tc>
                <a:tc hMerge="1">
                  <a:txBody>
                    <a:bodyPr/>
                    <a:lstStyle/>
                    <a:p>
                      <a:endParaRPr lang="en-US" sz="1700" dirty="0">
                        <a:solidFill>
                          <a:schemeClr val="tx2"/>
                        </a:solidFill>
                      </a:endParaRPr>
                    </a:p>
                  </a:txBody>
                  <a:tcPr/>
                </a:tc>
                <a:extLst>
                  <a:ext uri="{0D108BD9-81ED-4DB2-BD59-A6C34878D82A}">
                    <a16:rowId xmlns:a16="http://schemas.microsoft.com/office/drawing/2014/main" val="3950806377"/>
                  </a:ext>
                </a:extLst>
              </a:tr>
              <a:tr h="907728">
                <a:tc>
                  <a:txBody>
                    <a:bodyPr/>
                    <a:lstStyle/>
                    <a:p>
                      <a:r>
                        <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rPr>
                        <a:t>Objective</a:t>
                      </a:r>
                    </a:p>
                  </a:txBody>
                  <a:tcPr/>
                </a:tc>
                <a:tc>
                  <a:txBody>
                    <a:bodyPr/>
                    <a:lstStyle/>
                    <a:p>
                      <a:r>
                        <a:rPr lang="en-US" sz="1600" b="1" dirty="0">
                          <a:solidFill>
                            <a:schemeClr val="tx2"/>
                          </a:solidFill>
                          <a:latin typeface="Calibri" panose="020F0502020204030204" pitchFamily="34" charset="0"/>
                          <a:ea typeface="Calibri" panose="020F0502020204030204" pitchFamily="34" charset="0"/>
                          <a:cs typeface="Calibri" panose="020F0502020204030204" pitchFamily="34" charset="0"/>
                        </a:rPr>
                        <a:t>Compare </a:t>
                      </a:r>
                      <a:r>
                        <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rPr>
                        <a:t>DES (</a:t>
                      </a:r>
                      <a:r>
                        <a:rPr lang="en-US" sz="1600" b="1" dirty="0" err="1">
                          <a:solidFill>
                            <a:schemeClr val="tx2"/>
                          </a:solidFill>
                          <a:latin typeface="Calibri" panose="020F0502020204030204" pitchFamily="34" charset="0"/>
                          <a:ea typeface="Calibri" panose="020F0502020204030204" pitchFamily="34" charset="0"/>
                          <a:cs typeface="Calibri" panose="020F0502020204030204" pitchFamily="34" charset="0"/>
                        </a:rPr>
                        <a:t>Eluvia</a:t>
                      </a:r>
                      <a:r>
                        <a:rPr lang="en-US" sz="1600" b="1" baseline="30000" dirty="0" err="1">
                          <a:solidFill>
                            <a:schemeClr val="tx2"/>
                          </a:solidFill>
                          <a:latin typeface="Calibri" panose="020F0502020204030204" pitchFamily="34" charset="0"/>
                          <a:ea typeface="Calibri" panose="020F0502020204030204" pitchFamily="34" charset="0"/>
                          <a:cs typeface="Calibri" panose="020F0502020204030204" pitchFamily="34" charset="0"/>
                        </a:rPr>
                        <a:t>TM</a:t>
                      </a:r>
                      <a:r>
                        <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rPr>
                        <a:t>), DCB (</a:t>
                      </a:r>
                      <a:r>
                        <a:rPr lang="en-US" sz="1600" b="1" dirty="0" err="1">
                          <a:solidFill>
                            <a:schemeClr val="tx2"/>
                          </a:solidFill>
                          <a:latin typeface="Calibri" panose="020F0502020204030204" pitchFamily="34" charset="0"/>
                          <a:ea typeface="Calibri" panose="020F0502020204030204" pitchFamily="34" charset="0"/>
                          <a:cs typeface="Calibri" panose="020F0502020204030204" pitchFamily="34" charset="0"/>
                        </a:rPr>
                        <a:t>SeQuent</a:t>
                      </a:r>
                      <a:r>
                        <a:rPr lang="en-US" sz="1600"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chemeClr val="tx2"/>
                          </a:solidFill>
                          <a:latin typeface="Calibri" panose="020F0502020204030204" pitchFamily="34" charset="0"/>
                          <a:ea typeface="Calibri" panose="020F0502020204030204" pitchFamily="34" charset="0"/>
                          <a:cs typeface="Calibri" panose="020F0502020204030204" pitchFamily="34" charset="0"/>
                        </a:rPr>
                        <a:t>Please</a:t>
                      </a:r>
                      <a:r>
                        <a:rPr lang="en-US" sz="1600" b="1" baseline="30000" dirty="0" err="1">
                          <a:solidFill>
                            <a:schemeClr val="tx2"/>
                          </a:solidFill>
                          <a:latin typeface="Calibri" panose="020F0502020204030204" pitchFamily="34" charset="0"/>
                          <a:ea typeface="Calibri" panose="020F0502020204030204" pitchFamily="34" charset="0"/>
                          <a:cs typeface="Calibri" panose="020F0502020204030204" pitchFamily="34" charset="0"/>
                        </a:rPr>
                        <a:t>TM</a:t>
                      </a:r>
                      <a:r>
                        <a:rPr lang="en-US" sz="1600" b="1" dirty="0">
                          <a:solidFill>
                            <a:schemeClr val="tx2"/>
                          </a:solidFill>
                          <a:latin typeface="Calibri" panose="020F0502020204030204" pitchFamily="34" charset="0"/>
                          <a:ea typeface="Calibri" panose="020F0502020204030204" pitchFamily="34" charset="0"/>
                          <a:cs typeface="Calibri" panose="020F0502020204030204" pitchFamily="34" charset="0"/>
                        </a:rPr>
                        <a:t> OTW</a:t>
                      </a:r>
                      <a:r>
                        <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2"/>
                          </a:solidFill>
                          <a:latin typeface="Calibri" panose="020F0502020204030204" pitchFamily="34" charset="0"/>
                          <a:ea typeface="Calibri" panose="020F0502020204030204" pitchFamily="34" charset="0"/>
                          <a:cs typeface="Calibri" panose="020F0502020204030204" pitchFamily="34" charset="0"/>
                        </a:rPr>
                        <a:t>BBraun</a:t>
                      </a:r>
                      <a:r>
                        <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rPr>
                        <a:t>), or </a:t>
                      </a:r>
                      <a:r>
                        <a:rPr lang="en-US" sz="1600" b="1" dirty="0">
                          <a:solidFill>
                            <a:schemeClr val="tx2"/>
                          </a:solidFill>
                          <a:latin typeface="Calibri" panose="020F0502020204030204" pitchFamily="34" charset="0"/>
                          <a:ea typeface="Calibri" panose="020F0502020204030204" pitchFamily="34" charset="0"/>
                          <a:cs typeface="Calibri" panose="020F0502020204030204" pitchFamily="34" charset="0"/>
                        </a:rPr>
                        <a:t>bare nitinol stent for TASC C/D femoropopliteal lesions</a:t>
                      </a:r>
                      <a:endPar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949421624"/>
                  </a:ext>
                </a:extLst>
              </a:tr>
              <a:tr h="736608">
                <a:tc>
                  <a:txBody>
                    <a:bodyPr/>
                    <a:lstStyle/>
                    <a:p>
                      <a:r>
                        <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rPr>
                        <a:t>Primary Endpoint</a:t>
                      </a:r>
                    </a:p>
                  </a:txBody>
                  <a:tcPr/>
                </a:tc>
                <a:tc>
                  <a:txBody>
                    <a:bodyPr/>
                    <a:lstStyle/>
                    <a:p>
                      <a:r>
                        <a:rPr lang="en-US" sz="1600" b="1" dirty="0">
                          <a:solidFill>
                            <a:schemeClr val="tx2"/>
                          </a:solidFill>
                          <a:latin typeface="Calibri" panose="020F0502020204030204" pitchFamily="34" charset="0"/>
                          <a:ea typeface="Calibri" panose="020F0502020204030204" pitchFamily="34" charset="0"/>
                          <a:cs typeface="Calibri" panose="020F0502020204030204" pitchFamily="34" charset="0"/>
                        </a:rPr>
                        <a:t>Angiographic diameter stenosis at 12 months (core lab)</a:t>
                      </a:r>
                    </a:p>
                  </a:txBody>
                  <a:tcPr/>
                </a:tc>
                <a:extLst>
                  <a:ext uri="{0D108BD9-81ED-4DB2-BD59-A6C34878D82A}">
                    <a16:rowId xmlns:a16="http://schemas.microsoft.com/office/drawing/2014/main" val="1809384303"/>
                  </a:ext>
                </a:extLst>
              </a:tr>
              <a:tr h="1896503">
                <a:tc>
                  <a:txBody>
                    <a:bodyPr/>
                    <a:lstStyle/>
                    <a:p>
                      <a:r>
                        <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rPr>
                        <a:t>Patients</a:t>
                      </a:r>
                    </a:p>
                  </a:txBody>
                  <a:tcPr/>
                </a:tc>
                <a:tc>
                  <a:txBody>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rPr>
                        <a:t>N=224</a:t>
                      </a:r>
                    </a:p>
                    <a:p>
                      <a:pPr marL="0" marR="0" lvl="0" indent="0" algn="l" defTabSz="914232" rtl="0" eaLnBrk="1" fontAlgn="auto" latinLnBrk="0" hangingPunct="1">
                        <a:lnSpc>
                          <a:spcPct val="100000"/>
                        </a:lnSpc>
                        <a:spcBef>
                          <a:spcPts val="0"/>
                        </a:spcBef>
                        <a:spcAft>
                          <a:spcPts val="0"/>
                        </a:spcAft>
                        <a:buClrTx/>
                        <a:buSzTx/>
                        <a:buFontTx/>
                        <a:buNone/>
                        <a:tabLst/>
                        <a:defRPr/>
                      </a:pPr>
                      <a:r>
                        <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rPr>
                        <a:t>Key inclusion criteria:</a:t>
                      </a:r>
                    </a:p>
                    <a:p>
                      <a:pPr marL="285750" marR="0" lvl="0" indent="-285750" algn="l" defTabSz="91423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rPr>
                        <a:t>Rutherford classes 2-4</a:t>
                      </a:r>
                    </a:p>
                    <a:p>
                      <a:pPr marL="285750" marR="0" lvl="0" indent="-285750" algn="l" defTabSz="91423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1" dirty="0">
                          <a:solidFill>
                            <a:schemeClr val="tx2"/>
                          </a:solidFill>
                          <a:latin typeface="Calibri" panose="020F0502020204030204" pitchFamily="34" charset="0"/>
                          <a:ea typeface="Calibri" panose="020F0502020204030204" pitchFamily="34" charset="0"/>
                          <a:cs typeface="Calibri" panose="020F0502020204030204" pitchFamily="34" charset="0"/>
                        </a:rPr>
                        <a:t>Lesion length at least 13 cm</a:t>
                      </a:r>
                      <a:r>
                        <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rPr>
                        <a:t> (treatment length at least 15 cm)</a:t>
                      </a:r>
                    </a:p>
                    <a:p>
                      <a:pPr marL="285750" marR="0" lvl="0" indent="-285750" algn="l" defTabSz="91423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chemeClr val="tx2"/>
                          </a:solidFill>
                          <a:latin typeface="Calibri" panose="020F0502020204030204" pitchFamily="34" charset="0"/>
                          <a:ea typeface="Calibri" panose="020F0502020204030204" pitchFamily="34" charset="0"/>
                          <a:cs typeface="Calibri" panose="020F0502020204030204" pitchFamily="34" charset="0"/>
                        </a:rPr>
                        <a:t>Lesions in the SFA and/or proximal popliteal artery</a:t>
                      </a:r>
                    </a:p>
                  </a:txBody>
                  <a:tcPr/>
                </a:tc>
                <a:extLst>
                  <a:ext uri="{0D108BD9-81ED-4DB2-BD59-A6C34878D82A}">
                    <a16:rowId xmlns:a16="http://schemas.microsoft.com/office/drawing/2014/main" val="2386597301"/>
                  </a:ext>
                </a:extLst>
              </a:tr>
            </a:tbl>
          </a:graphicData>
        </a:graphic>
      </p:graphicFrame>
      <mc:AlternateContent xmlns:mc="http://schemas.openxmlformats.org/markup-compatibility/2006" xmlns:a14="http://schemas.microsoft.com/office/drawing/2010/main">
        <mc:Choice Requires="a14">
          <p:graphicFrame>
            <p:nvGraphicFramePr>
              <p:cNvPr id="23" name="Tableau 22">
                <a:extLst>
                  <a:ext uri="{FF2B5EF4-FFF2-40B4-BE49-F238E27FC236}">
                    <a16:creationId xmlns:a16="http://schemas.microsoft.com/office/drawing/2014/main" id="{4C3E553F-6555-2A7A-B7CE-327FBDAA06F6}"/>
                  </a:ext>
                </a:extLst>
              </p:cNvPr>
              <p:cNvGraphicFramePr>
                <a:graphicFrameLocks noGrp="1"/>
              </p:cNvGraphicFramePr>
              <p:nvPr/>
            </p:nvGraphicFramePr>
            <p:xfrm>
              <a:off x="666379" y="5559051"/>
              <a:ext cx="10859241" cy="739531"/>
            </p:xfrm>
            <a:graphic>
              <a:graphicData uri="http://schemas.openxmlformats.org/drawingml/2006/table">
                <a:tbl>
                  <a:tblPr>
                    <a:tableStyleId>{2D5ABB26-0587-4C30-8999-92F81FD0307C}</a:tableStyleId>
                  </a:tblPr>
                  <a:tblGrid>
                    <a:gridCol w="2940302">
                      <a:extLst>
                        <a:ext uri="{9D8B030D-6E8A-4147-A177-3AD203B41FA5}">
                          <a16:colId xmlns:a16="http://schemas.microsoft.com/office/drawing/2014/main" val="886455869"/>
                        </a:ext>
                      </a:extLst>
                    </a:gridCol>
                    <a:gridCol w="2158189">
                      <a:extLst>
                        <a:ext uri="{9D8B030D-6E8A-4147-A177-3AD203B41FA5}">
                          <a16:colId xmlns:a16="http://schemas.microsoft.com/office/drawing/2014/main" val="3167776067"/>
                        </a:ext>
                      </a:extLst>
                    </a:gridCol>
                    <a:gridCol w="2079761">
                      <a:extLst>
                        <a:ext uri="{9D8B030D-6E8A-4147-A177-3AD203B41FA5}">
                          <a16:colId xmlns:a16="http://schemas.microsoft.com/office/drawing/2014/main" val="3668701806"/>
                        </a:ext>
                      </a:extLst>
                    </a:gridCol>
                    <a:gridCol w="2294030">
                      <a:extLst>
                        <a:ext uri="{9D8B030D-6E8A-4147-A177-3AD203B41FA5}">
                          <a16:colId xmlns:a16="http://schemas.microsoft.com/office/drawing/2014/main" val="281358874"/>
                        </a:ext>
                      </a:extLst>
                    </a:gridCol>
                    <a:gridCol w="1386959">
                      <a:extLst>
                        <a:ext uri="{9D8B030D-6E8A-4147-A177-3AD203B41FA5}">
                          <a16:colId xmlns:a16="http://schemas.microsoft.com/office/drawing/2014/main" val="3225241390"/>
                        </a:ext>
                      </a:extLst>
                    </a:gridCol>
                  </a:tblGrid>
                  <a:tr h="165327">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pPr>
                          <a:endParaRPr kumimoji="0" 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b="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PCB  (n = 74) </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PES (n = 74)</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BNS (n = 76)</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 value</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94764118"/>
                      </a:ext>
                    </a:extLst>
                  </a:tr>
                  <a:tr h="366145">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defRPr/>
                          </a:pPr>
                          <a:r>
                            <a:rPr lang="en-GB"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Lesion length, mm, mean ± SD</a:t>
                          </a:r>
                          <a14:m>
                            <m:oMath xmlns:m="http://schemas.openxmlformats.org/officeDocument/2006/math">
                              <m:r>
                                <a:rPr lang="en-GB" sz="1600" b="1" i="1" kern="1200" baseline="30000" dirty="0" smtClean="0">
                                  <a:solidFill>
                                    <a:schemeClr val="tx1"/>
                                  </a:solidFill>
                                  <a:effectLst/>
                                  <a:latin typeface="Cambria Math" panose="02040503050406030204" pitchFamily="18" charset="0"/>
                                </a:rPr>
                                <m:t>𝟏</m:t>
                              </m:r>
                            </m:oMath>
                          </a14:m>
                          <a:endParaRPr kumimoji="0" lang="en-US" sz="1600" b="1"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221 </a:t>
                          </a:r>
                          <a:r>
                            <a:rPr lang="de-DE"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87 (</a:t>
                          </a:r>
                          <a:r>
                            <a:rPr kumimoji="0" lang="en-GB" sz="1600" b="1"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n=73)</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235 </a:t>
                          </a:r>
                          <a:r>
                            <a:rPr lang="de-DE"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78 (</a:t>
                          </a:r>
                          <a:r>
                            <a:rPr kumimoji="0" lang="en-GB" sz="1600" b="1"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n=73)</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227 </a:t>
                          </a:r>
                          <a:r>
                            <a:rPr lang="de-DE"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78 (</a:t>
                          </a:r>
                          <a:r>
                            <a:rPr kumimoji="0" lang="en-GB" sz="1600" b="1"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n=75)</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de-DE"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0.57</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37835020"/>
                      </a:ext>
                    </a:extLst>
                  </a:tr>
                </a:tbl>
              </a:graphicData>
            </a:graphic>
          </p:graphicFrame>
        </mc:Choice>
        <mc:Fallback xmlns="">
          <p:graphicFrame>
            <p:nvGraphicFramePr>
              <p:cNvPr id="23" name="Tableau 22">
                <a:extLst>
                  <a:ext uri="{FF2B5EF4-FFF2-40B4-BE49-F238E27FC236}">
                    <a16:creationId xmlns:a16="http://schemas.microsoft.com/office/drawing/2014/main" id="{4C3E553F-6555-2A7A-B7CE-327FBDAA06F6}"/>
                  </a:ext>
                </a:extLst>
              </p:cNvPr>
              <p:cNvGraphicFramePr>
                <a:graphicFrameLocks noGrp="1"/>
              </p:cNvGraphicFramePr>
              <p:nvPr>
                <p:extLst>
                  <p:ext uri="{D42A27DB-BD31-4B8C-83A1-F6EECF244321}">
                    <p14:modId xmlns:p14="http://schemas.microsoft.com/office/powerpoint/2010/main" val="3256747573"/>
                  </p:ext>
                </p:extLst>
              </p:nvPr>
            </p:nvGraphicFramePr>
            <p:xfrm>
              <a:off x="666379" y="5559051"/>
              <a:ext cx="10859241" cy="739531"/>
            </p:xfrm>
            <a:graphic>
              <a:graphicData uri="http://schemas.openxmlformats.org/drawingml/2006/table">
                <a:tbl>
                  <a:tblPr>
                    <a:tableStyleId>{2D5ABB26-0587-4C30-8999-92F81FD0307C}</a:tableStyleId>
                  </a:tblPr>
                  <a:tblGrid>
                    <a:gridCol w="2940302">
                      <a:extLst>
                        <a:ext uri="{9D8B030D-6E8A-4147-A177-3AD203B41FA5}">
                          <a16:colId xmlns:a16="http://schemas.microsoft.com/office/drawing/2014/main" val="886455869"/>
                        </a:ext>
                      </a:extLst>
                    </a:gridCol>
                    <a:gridCol w="2158189">
                      <a:extLst>
                        <a:ext uri="{9D8B030D-6E8A-4147-A177-3AD203B41FA5}">
                          <a16:colId xmlns:a16="http://schemas.microsoft.com/office/drawing/2014/main" val="3167776067"/>
                        </a:ext>
                      </a:extLst>
                    </a:gridCol>
                    <a:gridCol w="2079761">
                      <a:extLst>
                        <a:ext uri="{9D8B030D-6E8A-4147-A177-3AD203B41FA5}">
                          <a16:colId xmlns:a16="http://schemas.microsoft.com/office/drawing/2014/main" val="3668701806"/>
                        </a:ext>
                      </a:extLst>
                    </a:gridCol>
                    <a:gridCol w="2294030">
                      <a:extLst>
                        <a:ext uri="{9D8B030D-6E8A-4147-A177-3AD203B41FA5}">
                          <a16:colId xmlns:a16="http://schemas.microsoft.com/office/drawing/2014/main" val="281358874"/>
                        </a:ext>
                      </a:extLst>
                    </a:gridCol>
                    <a:gridCol w="1386959">
                      <a:extLst>
                        <a:ext uri="{9D8B030D-6E8A-4147-A177-3AD203B41FA5}">
                          <a16:colId xmlns:a16="http://schemas.microsoft.com/office/drawing/2014/main" val="3225241390"/>
                        </a:ext>
                      </a:extLst>
                    </a:gridCol>
                  </a:tblGrid>
                  <a:tr h="373386">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pPr>
                          <a:endParaRPr kumimoji="0" 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b="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PCB  (n = 74) </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PES (n = 74)</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BNS (n = 76)</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 value</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794764118"/>
                      </a:ext>
                    </a:extLst>
                  </a:tr>
                  <a:tr h="366145">
                    <a:tc>
                      <a:txBody>
                        <a:bodyPr/>
                        <a:lstStyle/>
                        <a:p>
                          <a:endParaRPr lang="fr-F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blipFill>
                          <a:blip r:embed="rId4"/>
                          <a:stretch>
                            <a:fillRect l="-1863" t="-103279" r="-269358" b="-16393"/>
                          </a:stretch>
                        </a:blip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221 </a:t>
                          </a:r>
                          <a:r>
                            <a:rPr lang="de-DE"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87 (</a:t>
                          </a:r>
                          <a:r>
                            <a:rPr kumimoji="0" lang="en-GB" sz="1600" b="1"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n=73)</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235 </a:t>
                          </a:r>
                          <a:r>
                            <a:rPr lang="de-DE"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78 (</a:t>
                          </a:r>
                          <a:r>
                            <a:rPr kumimoji="0" lang="en-GB" sz="1600" b="1"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n=73)</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227 </a:t>
                          </a:r>
                          <a:r>
                            <a:rPr lang="de-DE"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78 (</a:t>
                          </a:r>
                          <a:r>
                            <a:rPr kumimoji="0" lang="en-GB" sz="1600" b="1" u="none" strike="noStrike" kern="1200"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n=75)</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de-DE" sz="16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0.57</a:t>
                          </a:r>
                          <a:endParaRPr kumimoji="0" 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4293" marB="3429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37835020"/>
                      </a:ext>
                    </a:extLst>
                  </a:tr>
                </a:tbl>
              </a:graphicData>
            </a:graphic>
          </p:graphicFrame>
        </mc:Fallback>
      </mc:AlternateContent>
    </p:spTree>
    <p:extLst>
      <p:ext uri="{BB962C8B-B14F-4D97-AF65-F5344CB8AC3E}">
        <p14:creationId xmlns:p14="http://schemas.microsoft.com/office/powerpoint/2010/main" val="1605956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08125AA-E5B7-B6BE-8D87-747D215DE930}"/>
              </a:ext>
            </a:extLst>
          </p:cNvPr>
          <p:cNvSpPr>
            <a:spLocks noGrp="1"/>
          </p:cNvSpPr>
          <p:nvPr>
            <p:ph type="title"/>
          </p:nvPr>
        </p:nvSpPr>
        <p:spPr>
          <a:xfrm>
            <a:off x="410943" y="259510"/>
            <a:ext cx="10140921" cy="564096"/>
          </a:xfrm>
        </p:spPr>
        <p:txBody>
          <a:bodyPr>
            <a:normAutofit fontScale="90000"/>
          </a:bodyPr>
          <a:lstStyle/>
          <a:p>
            <a:r>
              <a:rPr lang="en-US" sz="3600" b="1" dirty="0">
                <a:solidFill>
                  <a:srgbClr val="FF0000"/>
                </a:solidFill>
                <a:latin typeface="Calibri" panose="020F0502020204030204" pitchFamily="34" charset="0"/>
                <a:cs typeface="Calibri" panose="020F0502020204030204" pitchFamily="34" charset="0"/>
              </a:rPr>
              <a:t>SWEDEPAD 1-2 Flow Charts</a:t>
            </a:r>
            <a:endParaRPr lang="en-US" sz="2667" b="1" dirty="0">
              <a:latin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35638584-06A2-9FDC-C95E-99A1E1B47CF2}"/>
              </a:ext>
            </a:extLst>
          </p:cNvPr>
          <p:cNvPicPr>
            <a:picLocks noChangeAspect="1"/>
          </p:cNvPicPr>
          <p:nvPr/>
        </p:nvPicPr>
        <p:blipFill>
          <a:blip r:embed="rId3"/>
          <a:stretch>
            <a:fillRect/>
          </a:stretch>
        </p:blipFill>
        <p:spPr>
          <a:xfrm>
            <a:off x="1176910" y="1089483"/>
            <a:ext cx="3917373" cy="5303520"/>
          </a:xfrm>
          <a:prstGeom prst="rect">
            <a:avLst/>
          </a:prstGeom>
          <a:effectLst/>
        </p:spPr>
      </p:pic>
      <p:sp>
        <p:nvSpPr>
          <p:cNvPr id="7" name="ZoneTexte 6">
            <a:extLst>
              <a:ext uri="{FF2B5EF4-FFF2-40B4-BE49-F238E27FC236}">
                <a16:creationId xmlns:a16="http://schemas.microsoft.com/office/drawing/2014/main" id="{1F1777DD-BBA7-3A9A-4F08-570D7AE72BDC}"/>
              </a:ext>
            </a:extLst>
          </p:cNvPr>
          <p:cNvSpPr txBox="1"/>
          <p:nvPr/>
        </p:nvSpPr>
        <p:spPr>
          <a:xfrm>
            <a:off x="7388766" y="6499683"/>
            <a:ext cx="3491345" cy="307777"/>
          </a:xfrm>
          <a:prstGeom prst="rect">
            <a:avLst/>
          </a:prstGeom>
          <a:noFill/>
        </p:spPr>
        <p:txBody>
          <a:bodyPr wrap="square" rtlCol="0">
            <a:spAutoFit/>
          </a:bodyPr>
          <a:lstStyle/>
          <a:p>
            <a:pPr algn="ctr"/>
            <a:r>
              <a:rPr lang="fr-FR" sz="1400" dirty="0" err="1"/>
              <a:t>Nordanstig</a:t>
            </a:r>
            <a:r>
              <a:rPr lang="fr-FR" sz="1400" dirty="0"/>
              <a:t>, Lancet, 2025</a:t>
            </a:r>
          </a:p>
        </p:txBody>
      </p:sp>
      <p:sp>
        <p:nvSpPr>
          <p:cNvPr id="8" name="ZoneTexte 7">
            <a:extLst>
              <a:ext uri="{FF2B5EF4-FFF2-40B4-BE49-F238E27FC236}">
                <a16:creationId xmlns:a16="http://schemas.microsoft.com/office/drawing/2014/main" id="{2F018513-3191-5677-8878-FC0A4E5A5B35}"/>
              </a:ext>
            </a:extLst>
          </p:cNvPr>
          <p:cNvSpPr txBox="1"/>
          <p:nvPr/>
        </p:nvSpPr>
        <p:spPr>
          <a:xfrm>
            <a:off x="1694723" y="6499683"/>
            <a:ext cx="2881745" cy="307777"/>
          </a:xfrm>
          <a:prstGeom prst="rect">
            <a:avLst/>
          </a:prstGeom>
          <a:noFill/>
        </p:spPr>
        <p:txBody>
          <a:bodyPr wrap="square">
            <a:spAutoFit/>
          </a:bodyPr>
          <a:lstStyle/>
          <a:p>
            <a:pPr algn="ctr">
              <a:buNone/>
            </a:pPr>
            <a:r>
              <a:rPr lang="fr-FR" sz="1400" dirty="0"/>
              <a:t>Falkenberg, Lancet, 2025</a:t>
            </a:r>
          </a:p>
        </p:txBody>
      </p:sp>
      <p:pic>
        <p:nvPicPr>
          <p:cNvPr id="9" name="Image 8">
            <a:extLst>
              <a:ext uri="{FF2B5EF4-FFF2-40B4-BE49-F238E27FC236}">
                <a16:creationId xmlns:a16="http://schemas.microsoft.com/office/drawing/2014/main" id="{CB093210-1306-A525-F90D-2294A28CCB05}"/>
              </a:ext>
            </a:extLst>
          </p:cNvPr>
          <p:cNvPicPr>
            <a:picLocks noChangeAspect="1"/>
          </p:cNvPicPr>
          <p:nvPr/>
        </p:nvPicPr>
        <p:blipFill>
          <a:blip r:embed="rId4"/>
          <a:stretch>
            <a:fillRect/>
          </a:stretch>
        </p:blipFill>
        <p:spPr>
          <a:xfrm>
            <a:off x="7253789" y="1056757"/>
            <a:ext cx="3761301" cy="5303520"/>
          </a:xfrm>
          <a:prstGeom prst="rect">
            <a:avLst/>
          </a:prstGeom>
        </p:spPr>
      </p:pic>
      <p:sp>
        <p:nvSpPr>
          <p:cNvPr id="10" name="ZoneTexte 9">
            <a:extLst>
              <a:ext uri="{FF2B5EF4-FFF2-40B4-BE49-F238E27FC236}">
                <a16:creationId xmlns:a16="http://schemas.microsoft.com/office/drawing/2014/main" id="{8AFE9BC6-7982-97E1-84FF-DF52B9A58B82}"/>
              </a:ext>
            </a:extLst>
          </p:cNvPr>
          <p:cNvSpPr txBox="1"/>
          <p:nvPr/>
        </p:nvSpPr>
        <p:spPr>
          <a:xfrm>
            <a:off x="1254945" y="3275108"/>
            <a:ext cx="3761300" cy="646331"/>
          </a:xfrm>
          <a:prstGeom prst="rect">
            <a:avLst/>
          </a:prstGeom>
          <a:solidFill>
            <a:schemeClr val="bg1"/>
          </a:solidFill>
          <a:ln w="38100">
            <a:solidFill>
              <a:schemeClr val="tx1"/>
            </a:solidFill>
          </a:ln>
        </p:spPr>
        <p:txBody>
          <a:bodyPr wrap="square">
            <a:spAutoFit/>
          </a:bodyPr>
          <a:lstStyle/>
          <a:p>
            <a:pPr algn="ctr">
              <a:buNone/>
            </a:pPr>
            <a:r>
              <a:rPr lang="fr-FR" b="1" dirty="0">
                <a:solidFill>
                  <a:srgbClr val="FF0000"/>
                </a:solidFill>
              </a:rPr>
              <a:t>2355 </a:t>
            </a:r>
            <a:r>
              <a:rPr lang="fr-FR" b="1" dirty="0" err="1">
                <a:solidFill>
                  <a:srgbClr val="FF0000"/>
                </a:solidFill>
              </a:rPr>
              <a:t>included</a:t>
            </a:r>
            <a:endParaRPr lang="fr-FR" b="1" dirty="0">
              <a:solidFill>
                <a:srgbClr val="FF0000"/>
              </a:solidFill>
            </a:endParaRPr>
          </a:p>
          <a:p>
            <a:pPr algn="ctr">
              <a:buNone/>
            </a:pPr>
            <a:r>
              <a:rPr lang="fr-FR" b="1" dirty="0">
                <a:solidFill>
                  <a:srgbClr val="FF0000"/>
                </a:solidFill>
              </a:rPr>
              <a:t>in the intention-to-</a:t>
            </a:r>
            <a:r>
              <a:rPr lang="fr-FR" b="1" dirty="0" err="1">
                <a:solidFill>
                  <a:srgbClr val="FF0000"/>
                </a:solidFill>
              </a:rPr>
              <a:t>treat</a:t>
            </a:r>
            <a:r>
              <a:rPr lang="fr-FR" b="1" dirty="0">
                <a:solidFill>
                  <a:srgbClr val="FF0000"/>
                </a:solidFill>
              </a:rPr>
              <a:t> </a:t>
            </a:r>
            <a:r>
              <a:rPr lang="fr-FR" b="1" dirty="0" err="1">
                <a:solidFill>
                  <a:srgbClr val="FF0000"/>
                </a:solidFill>
              </a:rPr>
              <a:t>analysis</a:t>
            </a:r>
            <a:endParaRPr lang="fr-FR" b="1" dirty="0">
              <a:solidFill>
                <a:srgbClr val="FF0000"/>
              </a:solidFill>
            </a:endParaRPr>
          </a:p>
        </p:txBody>
      </p:sp>
      <p:sp>
        <p:nvSpPr>
          <p:cNvPr id="11" name="ZoneTexte 10">
            <a:extLst>
              <a:ext uri="{FF2B5EF4-FFF2-40B4-BE49-F238E27FC236}">
                <a16:creationId xmlns:a16="http://schemas.microsoft.com/office/drawing/2014/main" id="{EF609500-6DD5-1B61-0D2D-CFDCC6C9EB20}"/>
              </a:ext>
            </a:extLst>
          </p:cNvPr>
          <p:cNvSpPr txBox="1"/>
          <p:nvPr/>
        </p:nvSpPr>
        <p:spPr>
          <a:xfrm>
            <a:off x="7251030" y="3268776"/>
            <a:ext cx="3761301" cy="646331"/>
          </a:xfrm>
          <a:prstGeom prst="rect">
            <a:avLst/>
          </a:prstGeom>
          <a:solidFill>
            <a:schemeClr val="bg1"/>
          </a:solidFill>
          <a:ln w="38100">
            <a:solidFill>
              <a:schemeClr val="tx1"/>
            </a:solidFill>
          </a:ln>
        </p:spPr>
        <p:txBody>
          <a:bodyPr wrap="square">
            <a:spAutoFit/>
          </a:bodyPr>
          <a:lstStyle/>
          <a:p>
            <a:pPr algn="ctr">
              <a:buNone/>
            </a:pPr>
            <a:r>
              <a:rPr lang="fr-FR" b="1" dirty="0">
                <a:solidFill>
                  <a:srgbClr val="FF0000"/>
                </a:solidFill>
              </a:rPr>
              <a:t>1136 </a:t>
            </a:r>
            <a:r>
              <a:rPr lang="fr-FR" b="1" dirty="0" err="1">
                <a:solidFill>
                  <a:srgbClr val="FF0000"/>
                </a:solidFill>
              </a:rPr>
              <a:t>included</a:t>
            </a:r>
            <a:endParaRPr lang="fr-FR" b="1" dirty="0">
              <a:solidFill>
                <a:srgbClr val="FF0000"/>
              </a:solidFill>
            </a:endParaRPr>
          </a:p>
          <a:p>
            <a:pPr algn="ctr">
              <a:buNone/>
            </a:pPr>
            <a:r>
              <a:rPr lang="fr-FR" b="1" dirty="0">
                <a:solidFill>
                  <a:srgbClr val="FF0000"/>
                </a:solidFill>
              </a:rPr>
              <a:t>in the intention-to-</a:t>
            </a:r>
            <a:r>
              <a:rPr lang="fr-FR" b="1" dirty="0" err="1">
                <a:solidFill>
                  <a:srgbClr val="FF0000"/>
                </a:solidFill>
              </a:rPr>
              <a:t>treat</a:t>
            </a:r>
            <a:r>
              <a:rPr lang="fr-FR" b="1" dirty="0">
                <a:solidFill>
                  <a:srgbClr val="FF0000"/>
                </a:solidFill>
              </a:rPr>
              <a:t> </a:t>
            </a:r>
            <a:r>
              <a:rPr lang="fr-FR" b="1" dirty="0" err="1">
                <a:solidFill>
                  <a:srgbClr val="FF0000"/>
                </a:solidFill>
              </a:rPr>
              <a:t>analysis</a:t>
            </a:r>
            <a:endParaRPr lang="fr-FR" b="1" dirty="0">
              <a:solidFill>
                <a:srgbClr val="FF0000"/>
              </a:solidFill>
            </a:endParaRPr>
          </a:p>
        </p:txBody>
      </p:sp>
      <p:sp>
        <p:nvSpPr>
          <p:cNvPr id="2" name="Rectangle 1">
            <a:extLst>
              <a:ext uri="{FF2B5EF4-FFF2-40B4-BE49-F238E27FC236}">
                <a16:creationId xmlns:a16="http://schemas.microsoft.com/office/drawing/2014/main" id="{8E218FAE-D743-F1F1-A9C6-FAB4BF44C56F}"/>
              </a:ext>
            </a:extLst>
          </p:cNvPr>
          <p:cNvSpPr/>
          <p:nvPr/>
        </p:nvSpPr>
        <p:spPr>
          <a:xfrm>
            <a:off x="925795" y="930286"/>
            <a:ext cx="4699000" cy="5462717"/>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83576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1B34AFF-E1AF-7C6C-7E2C-ED2816776E7F}"/>
              </a:ext>
            </a:extLst>
          </p:cNvPr>
          <p:cNvSpPr>
            <a:spLocks noGrp="1"/>
          </p:cNvSpPr>
          <p:nvPr>
            <p:ph type="title"/>
          </p:nvPr>
        </p:nvSpPr>
        <p:spPr>
          <a:xfrm>
            <a:off x="386622" y="188401"/>
            <a:ext cx="4528279" cy="564096"/>
          </a:xfrm>
        </p:spPr>
        <p:txBody>
          <a:bodyPr>
            <a:normAutofit fontScale="90000"/>
          </a:bodyPr>
          <a:lstStyle/>
          <a:p>
            <a:r>
              <a:rPr lang="en-US" sz="3600" b="1" dirty="0">
                <a:solidFill>
                  <a:srgbClr val="FF0000"/>
                </a:solidFill>
                <a:latin typeface="Calibri" panose="020F0502020204030204" pitchFamily="34" charset="0"/>
                <a:cs typeface="Calibri" panose="020F0502020204030204" pitchFamily="34" charset="0"/>
              </a:rPr>
              <a:t>SWEDEPAD 1 Outcomes</a:t>
            </a:r>
            <a:endParaRPr lang="en-US" sz="2667" b="1" dirty="0">
              <a:latin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E10AC863-B5D5-1585-9660-71EFBEBD1652}"/>
              </a:ext>
            </a:extLst>
          </p:cNvPr>
          <p:cNvSpPr txBox="1"/>
          <p:nvPr/>
        </p:nvSpPr>
        <p:spPr>
          <a:xfrm>
            <a:off x="386620" y="2422919"/>
            <a:ext cx="11506201" cy="646331"/>
          </a:xfrm>
          <a:prstGeom prst="rect">
            <a:avLst/>
          </a:prstGeom>
          <a:noFill/>
        </p:spPr>
        <p:txBody>
          <a:bodyPr wrap="square">
            <a:spAutoFit/>
          </a:bodyPr>
          <a:lstStyle/>
          <a:p>
            <a:pPr>
              <a:buNone/>
            </a:pPr>
            <a:r>
              <a:rPr lang="fr-FR" sz="1800" dirty="0">
                <a:effectLst/>
                <a:latin typeface="ScalaLancetPro"/>
              </a:rPr>
              <a:t>There </a:t>
            </a:r>
            <a:r>
              <a:rPr lang="fr-FR" sz="1800" dirty="0" err="1">
                <a:effectLst/>
                <a:latin typeface="ScalaLancetPro"/>
              </a:rPr>
              <a:t>was</a:t>
            </a:r>
            <a:r>
              <a:rPr lang="fr-FR" sz="1800" dirty="0">
                <a:effectLst/>
                <a:latin typeface="ScalaLancetPro"/>
              </a:rPr>
              <a:t> </a:t>
            </a:r>
            <a:r>
              <a:rPr lang="fr-FR" sz="1800" b="1" dirty="0">
                <a:effectLst/>
                <a:latin typeface="ScalaLancetPro"/>
              </a:rPr>
              <a:t>no </a:t>
            </a:r>
            <a:r>
              <a:rPr lang="fr-FR" sz="1800" b="1" dirty="0" err="1">
                <a:effectLst/>
                <a:latin typeface="ScalaLancetPro"/>
              </a:rPr>
              <a:t>statistical</a:t>
            </a:r>
            <a:r>
              <a:rPr lang="fr-FR" sz="1800" b="1" dirty="0">
                <a:effectLst/>
                <a:latin typeface="ScalaLancetPro"/>
              </a:rPr>
              <a:t> </a:t>
            </a:r>
            <a:r>
              <a:rPr lang="fr-FR" sz="1800" b="1" dirty="0" err="1">
                <a:effectLst/>
                <a:latin typeface="ScalaLancetPro"/>
              </a:rPr>
              <a:t>difference</a:t>
            </a:r>
            <a:r>
              <a:rPr lang="fr-FR" sz="1800" b="1" dirty="0">
                <a:effectLst/>
                <a:latin typeface="ScalaLancetPro"/>
              </a:rPr>
              <a:t> </a:t>
            </a:r>
            <a:r>
              <a:rPr lang="fr-FR" sz="1800" dirty="0" err="1">
                <a:effectLst/>
                <a:latin typeface="ScalaLancetPro"/>
              </a:rPr>
              <a:t>between</a:t>
            </a:r>
            <a:r>
              <a:rPr lang="fr-FR" sz="1800" dirty="0">
                <a:effectLst/>
                <a:latin typeface="ScalaLancetPro"/>
              </a:rPr>
              <a:t> the paclitaxel-</a:t>
            </a:r>
            <a:r>
              <a:rPr lang="fr-FR" sz="1800" dirty="0" err="1">
                <a:effectLst/>
                <a:latin typeface="ScalaLancetPro"/>
              </a:rPr>
              <a:t>coated</a:t>
            </a:r>
            <a:r>
              <a:rPr lang="fr-FR" sz="1800" dirty="0">
                <a:effectLst/>
                <a:latin typeface="ScalaLancetPro"/>
              </a:rPr>
              <a:t> and </a:t>
            </a:r>
            <a:r>
              <a:rPr lang="fr-FR" sz="1800" dirty="0" err="1">
                <a:effectLst/>
                <a:latin typeface="ScalaLancetPro"/>
              </a:rPr>
              <a:t>uncoated</a:t>
            </a:r>
            <a:r>
              <a:rPr lang="fr-FR" sz="1800" dirty="0">
                <a:effectLst/>
                <a:latin typeface="ScalaLancetPro"/>
              </a:rPr>
              <a:t> groups for the </a:t>
            </a:r>
            <a:r>
              <a:rPr lang="fr-FR" sz="1800" dirty="0" err="1">
                <a:effectLst/>
                <a:latin typeface="ScalaLancetPro"/>
              </a:rPr>
              <a:t>primary</a:t>
            </a:r>
            <a:r>
              <a:rPr lang="fr-FR" sz="1800" dirty="0">
                <a:effectLst/>
                <a:latin typeface="ScalaLancetPro"/>
              </a:rPr>
              <a:t> </a:t>
            </a:r>
            <a:r>
              <a:rPr lang="fr-FR" sz="1800" dirty="0" err="1">
                <a:effectLst/>
                <a:latin typeface="ScalaLancetPro"/>
              </a:rPr>
              <a:t>endpoint</a:t>
            </a:r>
            <a:r>
              <a:rPr lang="fr-FR" sz="1800" dirty="0">
                <a:effectLst/>
                <a:latin typeface="ScalaLancetPro"/>
              </a:rPr>
              <a:t> of </a:t>
            </a:r>
            <a:r>
              <a:rPr lang="fr-FR" sz="1800" dirty="0" err="1">
                <a:effectLst/>
                <a:latin typeface="ScalaLancetPro"/>
              </a:rPr>
              <a:t>ipsilateral</a:t>
            </a:r>
            <a:r>
              <a:rPr lang="fr-FR" sz="1800" dirty="0">
                <a:effectLst/>
                <a:latin typeface="ScalaLancetPro"/>
              </a:rPr>
              <a:t> major amputation (HR 1·05 [95% CI 0·87–1·27]; p=0·61 at 5 </a:t>
            </a:r>
            <a:r>
              <a:rPr lang="fr-FR" sz="1800" dirty="0" err="1">
                <a:effectLst/>
                <a:latin typeface="ScalaLancetPro"/>
              </a:rPr>
              <a:t>years</a:t>
            </a:r>
            <a:r>
              <a:rPr lang="fr-FR" sz="1800" dirty="0">
                <a:effectLst/>
                <a:latin typeface="ScalaLancetPro"/>
              </a:rPr>
              <a:t> of follow-up in the intention-to-</a:t>
            </a:r>
            <a:r>
              <a:rPr lang="fr-FR" sz="1800" dirty="0" err="1">
                <a:effectLst/>
                <a:latin typeface="ScalaLancetPro"/>
              </a:rPr>
              <a:t>treat</a:t>
            </a:r>
            <a:r>
              <a:rPr lang="fr-FR" sz="1800" dirty="0">
                <a:effectLst/>
                <a:latin typeface="ScalaLancetPro"/>
              </a:rPr>
              <a:t> </a:t>
            </a:r>
            <a:r>
              <a:rPr lang="fr-FR" sz="1800" dirty="0" err="1">
                <a:effectLst/>
                <a:latin typeface="ScalaLancetPro"/>
              </a:rPr>
              <a:t>analysis</a:t>
            </a:r>
            <a:r>
              <a:rPr lang="fr-FR" sz="1800" dirty="0">
                <a:effectLst/>
                <a:latin typeface="ScalaLancetPro"/>
              </a:rPr>
              <a:t> </a:t>
            </a:r>
            <a:endParaRPr lang="fr-FR" dirty="0"/>
          </a:p>
        </p:txBody>
      </p:sp>
      <p:sp>
        <p:nvSpPr>
          <p:cNvPr id="7" name="Title 1">
            <a:extLst>
              <a:ext uri="{FF2B5EF4-FFF2-40B4-BE49-F238E27FC236}">
                <a16:creationId xmlns:a16="http://schemas.microsoft.com/office/drawing/2014/main" id="{6EC51F62-02E1-D7C1-C01F-9F5ABCB6196A}"/>
              </a:ext>
            </a:extLst>
          </p:cNvPr>
          <p:cNvSpPr txBox="1">
            <a:spLocks/>
          </p:cNvSpPr>
          <p:nvPr/>
        </p:nvSpPr>
        <p:spPr>
          <a:xfrm>
            <a:off x="342900" y="3470117"/>
            <a:ext cx="7772400" cy="564096"/>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FF0000"/>
                </a:solidFill>
                <a:latin typeface="Calibri" panose="020F0502020204030204" pitchFamily="34" charset="0"/>
                <a:cs typeface="Calibri" panose="020F0502020204030204" pitchFamily="34" charset="0"/>
              </a:rPr>
              <a:t>SWEDEPAD 2 Outcome: </a:t>
            </a:r>
            <a:r>
              <a:rPr lang="en-US" sz="3600" b="1" dirty="0" err="1">
                <a:solidFill>
                  <a:srgbClr val="FF0000"/>
                </a:solidFill>
                <a:latin typeface="Calibri" panose="020F0502020204030204" pitchFamily="34" charset="0"/>
                <a:cs typeface="Calibri" panose="020F0502020204030204" pitchFamily="34" charset="0"/>
              </a:rPr>
              <a:t>VascuQol</a:t>
            </a:r>
            <a:r>
              <a:rPr lang="en-US" sz="3600" b="1" dirty="0">
                <a:solidFill>
                  <a:srgbClr val="FF0000"/>
                </a:solidFill>
                <a:latin typeface="Calibri" panose="020F0502020204030204" pitchFamily="34" charset="0"/>
                <a:cs typeface="Calibri" panose="020F0502020204030204" pitchFamily="34" charset="0"/>
              </a:rPr>
              <a:t>-six-items</a:t>
            </a:r>
            <a:endParaRPr lang="en-US" sz="2667" b="1" dirty="0">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82CACE4C-F599-F047-988C-9338668F1CE2}"/>
              </a:ext>
            </a:extLst>
          </p:cNvPr>
          <p:cNvSpPr txBox="1"/>
          <p:nvPr/>
        </p:nvSpPr>
        <p:spPr>
          <a:xfrm>
            <a:off x="342900" y="5613302"/>
            <a:ext cx="11506200" cy="646331"/>
          </a:xfrm>
          <a:prstGeom prst="rect">
            <a:avLst/>
          </a:prstGeom>
          <a:noFill/>
        </p:spPr>
        <p:txBody>
          <a:bodyPr wrap="square">
            <a:spAutoFit/>
          </a:bodyPr>
          <a:lstStyle/>
          <a:p>
            <a:pPr>
              <a:buNone/>
            </a:pPr>
            <a:r>
              <a:rPr lang="fr-FR" sz="1800" dirty="0">
                <a:effectLst/>
                <a:latin typeface="ScalaLancetPro"/>
              </a:rPr>
              <a:t>At the 1-year follow-up, the intention-to-</a:t>
            </a:r>
            <a:r>
              <a:rPr lang="fr-FR" sz="1800" dirty="0" err="1">
                <a:effectLst/>
                <a:latin typeface="ScalaLancetPro"/>
              </a:rPr>
              <a:t>treat</a:t>
            </a:r>
            <a:r>
              <a:rPr lang="fr-FR" sz="1800" dirty="0">
                <a:effectLst/>
                <a:latin typeface="ScalaLancetPro"/>
              </a:rPr>
              <a:t> </a:t>
            </a:r>
            <a:r>
              <a:rPr lang="fr-FR" sz="1800" dirty="0" err="1">
                <a:effectLst/>
                <a:latin typeface="ScalaLancetPro"/>
              </a:rPr>
              <a:t>analysis</a:t>
            </a:r>
            <a:r>
              <a:rPr lang="fr-FR" sz="1800" dirty="0">
                <a:effectLst/>
                <a:latin typeface="ScalaLancetPro"/>
              </a:rPr>
              <a:t> </a:t>
            </a:r>
            <a:r>
              <a:rPr lang="fr-FR" sz="1800" dirty="0" err="1">
                <a:effectLst/>
                <a:latin typeface="ScalaLancetPro"/>
              </a:rPr>
              <a:t>showed</a:t>
            </a:r>
            <a:r>
              <a:rPr lang="fr-FR" sz="1800" dirty="0">
                <a:effectLst/>
                <a:latin typeface="ScalaLancetPro"/>
              </a:rPr>
              <a:t> </a:t>
            </a:r>
            <a:r>
              <a:rPr lang="fr-FR" sz="1800" b="1" u="sng" dirty="0">
                <a:effectLst/>
                <a:latin typeface="ScalaLancetPro"/>
              </a:rPr>
              <a:t>no </a:t>
            </a:r>
            <a:r>
              <a:rPr lang="fr-FR" sz="1800" b="1" u="sng" dirty="0" err="1">
                <a:effectLst/>
                <a:latin typeface="ScalaLancetPro"/>
              </a:rPr>
              <a:t>difference</a:t>
            </a:r>
            <a:r>
              <a:rPr lang="fr-FR" sz="1800" b="1" u="sng" dirty="0">
                <a:effectLst/>
                <a:latin typeface="ScalaLancetPro"/>
              </a:rPr>
              <a:t> </a:t>
            </a:r>
            <a:r>
              <a:rPr lang="fr-FR" sz="1800" dirty="0">
                <a:effectLst/>
                <a:latin typeface="ScalaLancetPro"/>
              </a:rPr>
              <a:t>in VascuQoL-6 scores </a:t>
            </a:r>
            <a:r>
              <a:rPr lang="fr-FR" sz="1800" dirty="0" err="1">
                <a:effectLst/>
                <a:latin typeface="ScalaLancetPro"/>
              </a:rPr>
              <a:t>between</a:t>
            </a:r>
            <a:r>
              <a:rPr lang="fr-FR" sz="1800" dirty="0">
                <a:effectLst/>
                <a:latin typeface="ScalaLancetPro"/>
              </a:rPr>
              <a:t> the </a:t>
            </a:r>
            <a:r>
              <a:rPr lang="fr-FR" sz="1800" dirty="0" err="1">
                <a:effectLst/>
                <a:latin typeface="ScalaLancetPro"/>
              </a:rPr>
              <a:t>treatment</a:t>
            </a:r>
            <a:r>
              <a:rPr lang="fr-FR" sz="1800" dirty="0">
                <a:effectLst/>
                <a:latin typeface="ScalaLancetPro"/>
              </a:rPr>
              <a:t> groups. </a:t>
            </a:r>
            <a:endParaRPr lang="fr-FR" dirty="0"/>
          </a:p>
        </p:txBody>
      </p:sp>
      <p:pic>
        <p:nvPicPr>
          <p:cNvPr id="10" name="Image 9">
            <a:extLst>
              <a:ext uri="{FF2B5EF4-FFF2-40B4-BE49-F238E27FC236}">
                <a16:creationId xmlns:a16="http://schemas.microsoft.com/office/drawing/2014/main" id="{8748EA82-09E6-DD7A-F6BF-7D1908800907}"/>
              </a:ext>
            </a:extLst>
          </p:cNvPr>
          <p:cNvPicPr>
            <a:picLocks noChangeAspect="1"/>
          </p:cNvPicPr>
          <p:nvPr/>
        </p:nvPicPr>
        <p:blipFill>
          <a:blip r:embed="rId2"/>
          <a:stretch>
            <a:fillRect/>
          </a:stretch>
        </p:blipFill>
        <p:spPr>
          <a:xfrm>
            <a:off x="342901" y="4154445"/>
            <a:ext cx="7772400" cy="1458857"/>
          </a:xfrm>
          <a:prstGeom prst="rect">
            <a:avLst/>
          </a:prstGeom>
        </p:spPr>
      </p:pic>
      <p:pic>
        <p:nvPicPr>
          <p:cNvPr id="11" name="Image 10">
            <a:extLst>
              <a:ext uri="{FF2B5EF4-FFF2-40B4-BE49-F238E27FC236}">
                <a16:creationId xmlns:a16="http://schemas.microsoft.com/office/drawing/2014/main" id="{699253AA-1836-A224-81BD-B49526228F0F}"/>
              </a:ext>
            </a:extLst>
          </p:cNvPr>
          <p:cNvPicPr>
            <a:picLocks noChangeAspect="1"/>
          </p:cNvPicPr>
          <p:nvPr/>
        </p:nvPicPr>
        <p:blipFill>
          <a:blip r:embed="rId3"/>
          <a:stretch>
            <a:fillRect/>
          </a:stretch>
        </p:blipFill>
        <p:spPr>
          <a:xfrm>
            <a:off x="386622" y="752497"/>
            <a:ext cx="7772400" cy="1637358"/>
          </a:xfrm>
          <a:prstGeom prst="rect">
            <a:avLst/>
          </a:prstGeom>
        </p:spPr>
      </p:pic>
      <p:sp>
        <p:nvSpPr>
          <p:cNvPr id="13" name="ZoneTexte 12">
            <a:extLst>
              <a:ext uri="{FF2B5EF4-FFF2-40B4-BE49-F238E27FC236}">
                <a16:creationId xmlns:a16="http://schemas.microsoft.com/office/drawing/2014/main" id="{DC51F239-D565-2097-ABF6-E9CF4358033D}"/>
              </a:ext>
            </a:extLst>
          </p:cNvPr>
          <p:cNvSpPr txBox="1"/>
          <p:nvPr/>
        </p:nvSpPr>
        <p:spPr>
          <a:xfrm>
            <a:off x="3884119" y="6490223"/>
            <a:ext cx="4511205" cy="523220"/>
          </a:xfrm>
          <a:prstGeom prst="rect">
            <a:avLst/>
          </a:prstGeom>
          <a:noFill/>
        </p:spPr>
        <p:txBody>
          <a:bodyPr wrap="square">
            <a:spAutoFit/>
          </a:bodyPr>
          <a:lstStyle/>
          <a:p>
            <a:pPr algn="ctr"/>
            <a:r>
              <a:rPr lang="fr-FR" sz="1400" dirty="0"/>
              <a:t>Falkenberg, Lancet, 2025; </a:t>
            </a:r>
            <a:r>
              <a:rPr lang="fr-FR" sz="1400" dirty="0" err="1"/>
              <a:t>Nordanstig</a:t>
            </a:r>
            <a:r>
              <a:rPr lang="fr-FR" sz="1400" dirty="0"/>
              <a:t>, Lancet, 2025</a:t>
            </a:r>
          </a:p>
          <a:p>
            <a:pPr algn="ctr">
              <a:buNone/>
            </a:pPr>
            <a:r>
              <a:rPr lang="fr-FR" sz="1400" dirty="0"/>
              <a:t> </a:t>
            </a:r>
          </a:p>
        </p:txBody>
      </p:sp>
      <p:sp>
        <p:nvSpPr>
          <p:cNvPr id="3" name="Rectangle 2">
            <a:extLst>
              <a:ext uri="{FF2B5EF4-FFF2-40B4-BE49-F238E27FC236}">
                <a16:creationId xmlns:a16="http://schemas.microsoft.com/office/drawing/2014/main" id="{80F885A5-1299-8CDB-B5CD-3B28A9223B6B}"/>
              </a:ext>
            </a:extLst>
          </p:cNvPr>
          <p:cNvSpPr/>
          <p:nvPr/>
        </p:nvSpPr>
        <p:spPr>
          <a:xfrm>
            <a:off x="0" y="45300"/>
            <a:ext cx="10787921" cy="3023950"/>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47367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93D58F0-8819-AAE4-C6A7-F595E3E39411}"/>
              </a:ext>
            </a:extLst>
          </p:cNvPr>
          <p:cNvSpPr>
            <a:spLocks noGrp="1"/>
          </p:cNvSpPr>
          <p:nvPr>
            <p:ph type="sldNum" sz="quarter" idx="11"/>
          </p:nvPr>
        </p:nvSpPr>
        <p:spPr/>
        <p:txBody>
          <a:bodyPr/>
          <a:lstStyle/>
          <a:p>
            <a:fld id="{CD0300D1-3F1C-4290-A0D1-7CD19DBD9909}" type="slidenum">
              <a:rPr lang="en-US" smtClean="0"/>
              <a:pPr/>
              <a:t>18</a:t>
            </a:fld>
            <a:endParaRPr lang="en-US"/>
          </a:p>
        </p:txBody>
      </p:sp>
      <p:sp>
        <p:nvSpPr>
          <p:cNvPr id="11" name="ZoneTexte 10">
            <a:extLst>
              <a:ext uri="{FF2B5EF4-FFF2-40B4-BE49-F238E27FC236}">
                <a16:creationId xmlns:a16="http://schemas.microsoft.com/office/drawing/2014/main" id="{04E87F05-64A3-DA00-0D64-4B33F4ACB079}"/>
              </a:ext>
            </a:extLst>
          </p:cNvPr>
          <p:cNvSpPr txBox="1"/>
          <p:nvPr/>
        </p:nvSpPr>
        <p:spPr>
          <a:xfrm>
            <a:off x="0" y="277195"/>
            <a:ext cx="12192000" cy="815608"/>
          </a:xfrm>
          <a:prstGeom prst="rect">
            <a:avLst/>
          </a:prstGeom>
          <a:noFill/>
        </p:spPr>
        <p:txBody>
          <a:bodyPr wrap="square">
            <a:spAutoFit/>
          </a:bodyPr>
          <a:lstStyle/>
          <a:p>
            <a:pPr algn="ctr"/>
            <a:r>
              <a:rPr lang="en-US" sz="2700" b="1" dirty="0">
                <a:solidFill>
                  <a:srgbClr val="FF0000"/>
                </a:solidFill>
                <a:latin typeface="Calibri" panose="020F0502020204030204" pitchFamily="34" charset="0"/>
                <a:ea typeface="Calibri" panose="020F0502020204030204" pitchFamily="34" charset="0"/>
                <a:cs typeface="Calibri" panose="020F0502020204030204" pitchFamily="34" charset="0"/>
              </a:rPr>
              <a:t>Patients Selection and Quality of Life</a:t>
            </a:r>
          </a:p>
          <a:p>
            <a:pPr algn="ctr"/>
            <a:r>
              <a:rPr lang="fr-FR" sz="2000" i="1" dirty="0">
                <a:solidFill>
                  <a:srgbClr val="FF0000"/>
                </a:solidFill>
                <a:latin typeface="Calibri" panose="020F0502020204030204" pitchFamily="34" charset="0"/>
                <a:ea typeface="Calibri" panose="020F0502020204030204" pitchFamily="34" charset="0"/>
                <a:cs typeface="Calibri" panose="020F0502020204030204" pitchFamily="34" charset="0"/>
              </a:rPr>
              <a:t>In the SWEDEPAD-2 </a:t>
            </a:r>
            <a:r>
              <a:rPr lang="fr-FR" sz="2000" i="1" dirty="0" err="1">
                <a:solidFill>
                  <a:srgbClr val="FF0000"/>
                </a:solidFill>
                <a:latin typeface="Calibri" panose="020F0502020204030204" pitchFamily="34" charset="0"/>
                <a:ea typeface="Calibri" panose="020F0502020204030204" pitchFamily="34" charset="0"/>
                <a:cs typeface="Calibri" panose="020F0502020204030204" pitchFamily="34" charset="0"/>
              </a:rPr>
              <a:t>study</a:t>
            </a:r>
            <a:r>
              <a:rPr lang="fr-FR" sz="2000" i="1" dirty="0">
                <a:solidFill>
                  <a:srgbClr val="FF0000"/>
                </a:solidFill>
                <a:latin typeface="Calibri" panose="020F0502020204030204" pitchFamily="34" charset="0"/>
                <a:ea typeface="Calibri" panose="020F0502020204030204" pitchFamily="34" charset="0"/>
                <a:cs typeface="Calibri" panose="020F0502020204030204" pitchFamily="34" charset="0"/>
              </a:rPr>
              <a:t>, &gt;40% of patients </a:t>
            </a:r>
            <a:r>
              <a:rPr lang="fr-FR" sz="2000" i="1" dirty="0" err="1">
                <a:solidFill>
                  <a:srgbClr val="FF0000"/>
                </a:solidFill>
                <a:latin typeface="Calibri" panose="020F0502020204030204" pitchFamily="34" charset="0"/>
                <a:ea typeface="Calibri" panose="020F0502020204030204" pitchFamily="34" charset="0"/>
                <a:cs typeface="Calibri" panose="020F0502020204030204" pitchFamily="34" charset="0"/>
              </a:rPr>
              <a:t>presented</a:t>
            </a:r>
            <a:r>
              <a:rPr lang="fr-FR" sz="2000" i="1" dirty="0">
                <a:solidFill>
                  <a:srgbClr val="FF0000"/>
                </a:solidFill>
                <a:latin typeface="Calibri" panose="020F0502020204030204" pitchFamily="34" charset="0"/>
                <a:ea typeface="Calibri" panose="020F0502020204030204" pitchFamily="34" charset="0"/>
                <a:cs typeface="Calibri" panose="020F0502020204030204" pitchFamily="34" charset="0"/>
              </a:rPr>
              <a:t> Rutherford classes 1-2</a:t>
            </a:r>
          </a:p>
        </p:txBody>
      </p:sp>
      <p:sp>
        <p:nvSpPr>
          <p:cNvPr id="14" name="ZoneTexte 13">
            <a:extLst>
              <a:ext uri="{FF2B5EF4-FFF2-40B4-BE49-F238E27FC236}">
                <a16:creationId xmlns:a16="http://schemas.microsoft.com/office/drawing/2014/main" id="{26C6CC0C-9968-99D6-EE6D-D9FA64F50DD8}"/>
              </a:ext>
            </a:extLst>
          </p:cNvPr>
          <p:cNvSpPr txBox="1"/>
          <p:nvPr/>
        </p:nvSpPr>
        <p:spPr>
          <a:xfrm>
            <a:off x="4099395" y="6402070"/>
            <a:ext cx="4511205" cy="307777"/>
          </a:xfrm>
          <a:prstGeom prst="rect">
            <a:avLst/>
          </a:prstGeom>
          <a:noFill/>
        </p:spPr>
        <p:txBody>
          <a:bodyPr wrap="square">
            <a:spAutoFit/>
          </a:bodyPr>
          <a:lstStyle/>
          <a:p>
            <a:pPr algn="ctr"/>
            <a:r>
              <a:rPr lang="fr-FR" sz="1400" dirty="0">
                <a:solidFill>
                  <a:prstClr val="black"/>
                </a:solidFill>
                <a:latin typeface="Aptos" panose="02110004020202020204"/>
              </a:rPr>
              <a:t>Gouëffic, JAHA, </a:t>
            </a:r>
            <a:r>
              <a:rPr lang="fr-FR" sz="1400" dirty="0" err="1">
                <a:solidFill>
                  <a:prstClr val="black"/>
                </a:solidFill>
                <a:latin typeface="Aptos" panose="02110004020202020204"/>
              </a:rPr>
              <a:t>Submitted</a:t>
            </a:r>
            <a:endParaRPr lang="fr-FR" sz="1400" dirty="0">
              <a:solidFill>
                <a:prstClr val="black"/>
              </a:solidFill>
              <a:latin typeface="Aptos" panose="02110004020202020204"/>
            </a:endParaRPr>
          </a:p>
        </p:txBody>
      </p:sp>
      <p:sp>
        <p:nvSpPr>
          <p:cNvPr id="17" name="ZoneTexte 16">
            <a:extLst>
              <a:ext uri="{FF2B5EF4-FFF2-40B4-BE49-F238E27FC236}">
                <a16:creationId xmlns:a16="http://schemas.microsoft.com/office/drawing/2014/main" id="{531BAEA9-4BA3-E05C-19C7-8CFAF1AC78CD}"/>
              </a:ext>
            </a:extLst>
          </p:cNvPr>
          <p:cNvSpPr txBox="1"/>
          <p:nvPr/>
        </p:nvSpPr>
        <p:spPr>
          <a:xfrm>
            <a:off x="-1" y="5397135"/>
            <a:ext cx="12192001" cy="707886"/>
          </a:xfrm>
          <a:prstGeom prst="rect">
            <a:avLst/>
          </a:prstGeom>
          <a:noFill/>
        </p:spPr>
        <p:txBody>
          <a:bodyPr wrap="square">
            <a:spAutoFit/>
          </a:bodyPr>
          <a:lstStyle/>
          <a:p>
            <a:pPr algn="ctr"/>
            <a:r>
              <a:rPr lang="en-US" sz="2000" b="1" dirty="0">
                <a:latin typeface="Calibri" panose="020F0502020204030204" pitchFamily="34" charset="0"/>
                <a:ea typeface="Calibri" panose="020F0502020204030204" pitchFamily="34" charset="0"/>
                <a:cs typeface="Calibri" panose="020F0502020204030204" pitchFamily="34" charset="0"/>
              </a:rPr>
              <a:t>Patients in the lowest EQ-5D quartile at baseline had the greatest quality of life improvement over time.</a:t>
            </a:r>
          </a:p>
          <a:p>
            <a:pPr algn="ctr"/>
            <a:r>
              <a:rPr lang="en-US" sz="2000" b="1" dirty="0">
                <a:latin typeface="Calibri" panose="020F0502020204030204" pitchFamily="34" charset="0"/>
                <a:ea typeface="Calibri" panose="020F0502020204030204" pitchFamily="34" charset="0"/>
                <a:cs typeface="Calibri" panose="020F0502020204030204" pitchFamily="34" charset="0"/>
              </a:rPr>
              <a:t>Patients in the highest EQ-5D quartile at baseline demonstrated no improvement. </a:t>
            </a:r>
            <a:endParaRPr lang="fr-FR" sz="2000" b="1" dirty="0">
              <a:latin typeface="Calibri" panose="020F0502020204030204" pitchFamily="34" charset="0"/>
              <a:cs typeface="Calibri" panose="020F0502020204030204" pitchFamily="34" charset="0"/>
            </a:endParaRPr>
          </a:p>
        </p:txBody>
      </p:sp>
      <p:pic>
        <p:nvPicPr>
          <p:cNvPr id="2" name="Image 1">
            <a:extLst>
              <a:ext uri="{FF2B5EF4-FFF2-40B4-BE49-F238E27FC236}">
                <a16:creationId xmlns:a16="http://schemas.microsoft.com/office/drawing/2014/main" id="{ED4648C4-9664-AD95-22E0-D66F40A2E072}"/>
              </a:ext>
            </a:extLst>
          </p:cNvPr>
          <p:cNvPicPr>
            <a:picLocks noChangeAspect="1"/>
          </p:cNvPicPr>
          <p:nvPr/>
        </p:nvPicPr>
        <p:blipFill>
          <a:blip r:embed="rId3"/>
          <a:stretch>
            <a:fillRect/>
          </a:stretch>
        </p:blipFill>
        <p:spPr>
          <a:xfrm>
            <a:off x="844799" y="1504989"/>
            <a:ext cx="10438902" cy="3625974"/>
          </a:xfrm>
          <a:prstGeom prst="rect">
            <a:avLst/>
          </a:prstGeom>
        </p:spPr>
      </p:pic>
    </p:spTree>
    <p:extLst>
      <p:ext uri="{BB962C8B-B14F-4D97-AF65-F5344CB8AC3E}">
        <p14:creationId xmlns:p14="http://schemas.microsoft.com/office/powerpoint/2010/main" val="1040987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07B1FF-F0F2-3514-F9DE-9DECDA9394C0}"/>
              </a:ext>
            </a:extLst>
          </p:cNvPr>
          <p:cNvSpPr>
            <a:spLocks noGrp="1"/>
          </p:cNvSpPr>
          <p:nvPr>
            <p:ph type="title"/>
          </p:nvPr>
        </p:nvSpPr>
        <p:spPr>
          <a:xfrm>
            <a:off x="546100" y="428209"/>
            <a:ext cx="10998200" cy="1582844"/>
          </a:xfrm>
        </p:spPr>
        <p:txBody>
          <a:bodyPr>
            <a:noAutofit/>
          </a:bodyPr>
          <a:lstStyle/>
          <a:p>
            <a:pPr algn="ctr"/>
            <a:r>
              <a:rPr lang="en-US" sz="3200" b="1" dirty="0">
                <a:solidFill>
                  <a:srgbClr val="FF0000"/>
                </a:solidFill>
                <a:latin typeface="Calibri" panose="020F0502020204030204" pitchFamily="34" charset="0"/>
                <a:ea typeface="Calibri" panose="020F0502020204030204" pitchFamily="34" charset="0"/>
                <a:cs typeface="Calibri" panose="020F0502020204030204" pitchFamily="34" charset="0"/>
              </a:rPr>
              <a:t>Absence of a Reduction in Binary Re-stenosis </a:t>
            </a:r>
            <a:br>
              <a:rPr lang="en-US" sz="3200" b="1" dirty="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3200" b="1" dirty="0">
                <a:solidFill>
                  <a:srgbClr val="FF0000"/>
                </a:solidFill>
                <a:latin typeface="Calibri" panose="020F0502020204030204" pitchFamily="34" charset="0"/>
                <a:ea typeface="Calibri" panose="020F0502020204030204" pitchFamily="34" charset="0"/>
                <a:cs typeface="Calibri" panose="020F0502020204030204" pitchFamily="34" charset="0"/>
              </a:rPr>
              <a:t>in SWEDEPAD Trials</a:t>
            </a:r>
            <a:endParaRPr lang="fr-FR" sz="3200"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5776E844-E055-8175-C191-47DF2357DCB1}"/>
              </a:ext>
            </a:extLst>
          </p:cNvPr>
          <p:cNvPicPr>
            <a:picLocks noChangeAspect="1"/>
          </p:cNvPicPr>
          <p:nvPr/>
        </p:nvPicPr>
        <p:blipFill>
          <a:blip r:embed="rId2"/>
          <a:stretch>
            <a:fillRect/>
          </a:stretch>
        </p:blipFill>
        <p:spPr>
          <a:xfrm>
            <a:off x="1774161" y="2107638"/>
            <a:ext cx="8542078" cy="2353571"/>
          </a:xfrm>
          <a:prstGeom prst="rect">
            <a:avLst/>
          </a:prstGeom>
          <a:ln>
            <a:solidFill>
              <a:schemeClr val="tx1"/>
            </a:solidFill>
          </a:ln>
        </p:spPr>
      </p:pic>
      <p:sp>
        <p:nvSpPr>
          <p:cNvPr id="7" name="ZoneTexte 6">
            <a:extLst>
              <a:ext uri="{FF2B5EF4-FFF2-40B4-BE49-F238E27FC236}">
                <a16:creationId xmlns:a16="http://schemas.microsoft.com/office/drawing/2014/main" id="{AC9C50EB-8A16-A7FF-0735-8F6CCEA397A1}"/>
              </a:ext>
            </a:extLst>
          </p:cNvPr>
          <p:cNvSpPr txBox="1"/>
          <p:nvPr/>
        </p:nvSpPr>
        <p:spPr>
          <a:xfrm>
            <a:off x="1111250" y="4846948"/>
            <a:ext cx="9867900" cy="830997"/>
          </a:xfrm>
          <a:prstGeom prst="rect">
            <a:avLst/>
          </a:prstGeom>
          <a:noFill/>
        </p:spPr>
        <p:txBody>
          <a:bodyPr wrap="square">
            <a:spAutoFit/>
          </a:bodyPr>
          <a:lstStyle/>
          <a:p>
            <a:pPr algn="ctr"/>
            <a:r>
              <a:rPr lang="en-US" sz="1600" dirty="0"/>
              <a:t>Graphical chart representing the proportion of binary re-stenosis in patients from SWEDEPAD-1, SWEDEPAD-2, and the combined SWEDEPAD 1 and 2 cohorts. Data are presented as proportions (95% CI) and OR (95% CI) for binary re-stenosis. Prop = proportion, OR = odds ratio, CI = confidence interval.</a:t>
            </a:r>
            <a:endParaRPr lang="fr-FR" sz="1600" dirty="0"/>
          </a:p>
        </p:txBody>
      </p:sp>
      <p:sp>
        <p:nvSpPr>
          <p:cNvPr id="8" name="ZoneTexte 7">
            <a:extLst>
              <a:ext uri="{FF2B5EF4-FFF2-40B4-BE49-F238E27FC236}">
                <a16:creationId xmlns:a16="http://schemas.microsoft.com/office/drawing/2014/main" id="{0F27713E-50EF-CE46-8A4B-69D78AFC8CF3}"/>
              </a:ext>
            </a:extLst>
          </p:cNvPr>
          <p:cNvSpPr txBox="1"/>
          <p:nvPr/>
        </p:nvSpPr>
        <p:spPr>
          <a:xfrm>
            <a:off x="4099395" y="6402070"/>
            <a:ext cx="4511205" cy="307777"/>
          </a:xfrm>
          <a:prstGeom prst="rect">
            <a:avLst/>
          </a:prstGeom>
          <a:noFill/>
        </p:spPr>
        <p:txBody>
          <a:bodyPr wrap="square">
            <a:spAutoFit/>
          </a:bodyPr>
          <a:lstStyle/>
          <a:p>
            <a:pPr algn="ctr"/>
            <a:r>
              <a:rPr lang="fr-FR" sz="1400" dirty="0">
                <a:solidFill>
                  <a:prstClr val="black"/>
                </a:solidFill>
                <a:latin typeface="Aptos" panose="02110004020202020204"/>
              </a:rPr>
              <a:t>Le </a:t>
            </a:r>
            <a:r>
              <a:rPr lang="fr-FR" sz="1400" dirty="0" err="1">
                <a:solidFill>
                  <a:prstClr val="black"/>
                </a:solidFill>
                <a:latin typeface="Aptos" panose="02110004020202020204"/>
              </a:rPr>
              <a:t>Corvec</a:t>
            </a:r>
            <a:r>
              <a:rPr lang="fr-FR" sz="1400" dirty="0">
                <a:solidFill>
                  <a:prstClr val="black"/>
                </a:solidFill>
                <a:latin typeface="Aptos" panose="02110004020202020204"/>
              </a:rPr>
              <a:t>, </a:t>
            </a:r>
            <a:r>
              <a:rPr lang="fr-FR" sz="1400" dirty="0" err="1">
                <a:solidFill>
                  <a:prstClr val="black"/>
                </a:solidFill>
                <a:latin typeface="Aptos" panose="02110004020202020204"/>
              </a:rPr>
              <a:t>Eur</a:t>
            </a:r>
            <a:r>
              <a:rPr lang="fr-FR" sz="1400" dirty="0">
                <a:solidFill>
                  <a:prstClr val="black"/>
                </a:solidFill>
                <a:latin typeface="Aptos" panose="02110004020202020204"/>
              </a:rPr>
              <a:t> J </a:t>
            </a:r>
            <a:r>
              <a:rPr lang="fr-FR" sz="1400" dirty="0" err="1">
                <a:solidFill>
                  <a:prstClr val="black"/>
                </a:solidFill>
                <a:latin typeface="Aptos" panose="02110004020202020204"/>
              </a:rPr>
              <a:t>Vasc</a:t>
            </a:r>
            <a:r>
              <a:rPr lang="fr-FR" sz="1400" dirty="0">
                <a:solidFill>
                  <a:prstClr val="black"/>
                </a:solidFill>
                <a:latin typeface="Aptos" panose="02110004020202020204"/>
              </a:rPr>
              <a:t> </a:t>
            </a:r>
            <a:r>
              <a:rPr lang="fr-FR" sz="1400" dirty="0" err="1">
                <a:solidFill>
                  <a:prstClr val="black"/>
                </a:solidFill>
                <a:latin typeface="Aptos" panose="02110004020202020204"/>
              </a:rPr>
              <a:t>Endovasc</a:t>
            </a:r>
            <a:r>
              <a:rPr lang="fr-FR" sz="1400" dirty="0">
                <a:solidFill>
                  <a:prstClr val="black"/>
                </a:solidFill>
                <a:latin typeface="Aptos" panose="02110004020202020204"/>
              </a:rPr>
              <a:t> </a:t>
            </a:r>
            <a:r>
              <a:rPr lang="fr-FR" sz="1400" dirty="0" err="1">
                <a:solidFill>
                  <a:prstClr val="black"/>
                </a:solidFill>
                <a:latin typeface="Aptos" panose="02110004020202020204"/>
              </a:rPr>
              <a:t>Surg</a:t>
            </a:r>
            <a:r>
              <a:rPr lang="fr-FR" sz="1400" dirty="0">
                <a:solidFill>
                  <a:prstClr val="black"/>
                </a:solidFill>
                <a:latin typeface="Aptos" panose="02110004020202020204"/>
              </a:rPr>
              <a:t>, 2026</a:t>
            </a:r>
          </a:p>
        </p:txBody>
      </p:sp>
    </p:spTree>
    <p:extLst>
      <p:ext uri="{BB962C8B-B14F-4D97-AF65-F5344CB8AC3E}">
        <p14:creationId xmlns:p14="http://schemas.microsoft.com/office/powerpoint/2010/main" val="3825300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685B39A6-A9D3-31BF-D4DF-6E4248567C70}"/>
              </a:ext>
            </a:extLst>
          </p:cNvPr>
          <p:cNvSpPr txBox="1">
            <a:spLocks/>
          </p:cNvSpPr>
          <p:nvPr/>
        </p:nvSpPr>
        <p:spPr>
          <a:xfrm>
            <a:off x="773881" y="336843"/>
            <a:ext cx="10644237"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800" b="1" dirty="0">
                <a:solidFill>
                  <a:srgbClr val="FF0000"/>
                </a:solidFill>
              </a:rPr>
              <a:t>Freedom </a:t>
            </a:r>
            <a:r>
              <a:rPr lang="fr-FR" sz="2800" b="1" dirty="0" err="1">
                <a:solidFill>
                  <a:srgbClr val="FF0000"/>
                </a:solidFill>
              </a:rPr>
              <a:t>from</a:t>
            </a:r>
            <a:r>
              <a:rPr lang="fr-FR" sz="2800" b="1" dirty="0">
                <a:solidFill>
                  <a:srgbClr val="FF0000"/>
                </a:solidFill>
              </a:rPr>
              <a:t> in-stent </a:t>
            </a:r>
            <a:r>
              <a:rPr lang="fr-FR" sz="2800" b="1" dirty="0" err="1">
                <a:solidFill>
                  <a:srgbClr val="FF0000"/>
                </a:solidFill>
              </a:rPr>
              <a:t>restenosis</a:t>
            </a:r>
            <a:r>
              <a:rPr lang="fr-FR" sz="2800" b="1" dirty="0">
                <a:solidFill>
                  <a:srgbClr val="FF0000"/>
                </a:solidFill>
              </a:rPr>
              <a:t>* @ 12 </a:t>
            </a:r>
            <a:r>
              <a:rPr lang="fr-FR" sz="2800" b="1" dirty="0" err="1">
                <a:solidFill>
                  <a:srgbClr val="FF0000"/>
                </a:solidFill>
              </a:rPr>
              <a:t>months</a:t>
            </a:r>
            <a:r>
              <a:rPr lang="fr-FR" sz="2800" b="1" dirty="0">
                <a:solidFill>
                  <a:srgbClr val="FF0000"/>
                </a:solidFill>
              </a:rPr>
              <a:t> (</a:t>
            </a:r>
            <a:r>
              <a:rPr lang="fr-FR" sz="2800" b="1" dirty="0" err="1">
                <a:solidFill>
                  <a:srgbClr val="FF0000"/>
                </a:solidFill>
              </a:rPr>
              <a:t>primary</a:t>
            </a:r>
            <a:r>
              <a:rPr lang="fr-FR" sz="2800" b="1" dirty="0">
                <a:solidFill>
                  <a:srgbClr val="FF0000"/>
                </a:solidFill>
              </a:rPr>
              <a:t> </a:t>
            </a:r>
            <a:r>
              <a:rPr lang="fr-FR" sz="2800" b="1" dirty="0" err="1">
                <a:solidFill>
                  <a:srgbClr val="FF0000"/>
                </a:solidFill>
              </a:rPr>
              <a:t>endpoint</a:t>
            </a:r>
            <a:r>
              <a:rPr lang="fr-FR" sz="2800" b="1" dirty="0">
                <a:solidFill>
                  <a:srgbClr val="FF0000"/>
                </a:solidFill>
              </a:rPr>
              <a:t>) </a:t>
            </a:r>
            <a:r>
              <a:rPr lang="fr-FR" sz="1600" i="1" dirty="0">
                <a:solidFill>
                  <a:srgbClr val="FF0000"/>
                </a:solidFill>
              </a:rPr>
              <a:t>(Kaplan Meier </a:t>
            </a:r>
            <a:r>
              <a:rPr lang="fr-FR" sz="1600" i="1" dirty="0" err="1">
                <a:solidFill>
                  <a:srgbClr val="FF0000"/>
                </a:solidFill>
              </a:rPr>
              <a:t>estimates</a:t>
            </a:r>
            <a:r>
              <a:rPr lang="fr-FR" sz="1600" i="1" dirty="0">
                <a:solidFill>
                  <a:srgbClr val="FF0000"/>
                </a:solidFill>
              </a:rPr>
              <a:t>)</a:t>
            </a:r>
          </a:p>
        </p:txBody>
      </p:sp>
      <p:sp>
        <p:nvSpPr>
          <p:cNvPr id="5" name="Rectangle 4">
            <a:extLst>
              <a:ext uri="{FF2B5EF4-FFF2-40B4-BE49-F238E27FC236}">
                <a16:creationId xmlns:a16="http://schemas.microsoft.com/office/drawing/2014/main" id="{ADDB4F75-4054-FA62-CA3A-F03C9C4CE26E}"/>
              </a:ext>
            </a:extLst>
          </p:cNvPr>
          <p:cNvSpPr/>
          <p:nvPr/>
        </p:nvSpPr>
        <p:spPr>
          <a:xfrm>
            <a:off x="5839768" y="5433785"/>
            <a:ext cx="6352232" cy="400110"/>
          </a:xfrm>
          <a:prstGeom prst="rect">
            <a:avLst/>
          </a:prstGeom>
        </p:spPr>
        <p:txBody>
          <a:bodyPr wrap="square">
            <a:spAutoFit/>
          </a:bodyPr>
          <a:lstStyle/>
          <a:p>
            <a:pPr algn="ctr" fontAlgn="base">
              <a:spcBef>
                <a:spcPct val="0"/>
              </a:spcBef>
              <a:spcAft>
                <a:spcPct val="0"/>
              </a:spcAft>
            </a:pPr>
            <a:r>
              <a:rPr lang="en-US" altLang="fr-FR" sz="1000" b="1" dirty="0">
                <a:latin typeface="Calibri"/>
                <a:cs typeface="Calibri"/>
              </a:rPr>
              <a:t>*</a:t>
            </a:r>
            <a:r>
              <a:rPr lang="en-US" altLang="fr-FR" sz="1000" dirty="0">
                <a:latin typeface="Calibri"/>
                <a:cs typeface="Calibri"/>
              </a:rPr>
              <a:t>Defined by restenosis of &gt;50% and by a peak systolic velocity index &gt;2.4 at the target lesion. Assessment by an </a:t>
            </a:r>
            <a:r>
              <a:rPr lang="en-US" altLang="fr-FR" sz="1000" dirty="0" err="1">
                <a:latin typeface="Calibri"/>
                <a:cs typeface="Calibri"/>
              </a:rPr>
              <a:t>independ</a:t>
            </a:r>
            <a:r>
              <a:rPr lang="fr-FR" altLang="fr-FR" sz="1000" dirty="0">
                <a:latin typeface="Calibri"/>
                <a:cs typeface="Calibri"/>
              </a:rPr>
              <a:t>e</a:t>
            </a:r>
            <a:r>
              <a:rPr lang="en-US" altLang="fr-FR" sz="1000" dirty="0" err="1">
                <a:latin typeface="Calibri"/>
                <a:cs typeface="Calibri"/>
              </a:rPr>
              <a:t>nt</a:t>
            </a:r>
            <a:r>
              <a:rPr lang="en-US" altLang="fr-FR" sz="1000" dirty="0">
                <a:latin typeface="Calibri"/>
                <a:cs typeface="Calibri"/>
              </a:rPr>
              <a:t> core laboratory (</a:t>
            </a:r>
            <a:r>
              <a:rPr lang="en-US" altLang="fr-FR" sz="1000" dirty="0" err="1">
                <a:latin typeface="Calibri"/>
                <a:cs typeface="Calibri"/>
              </a:rPr>
              <a:t>thromboses</a:t>
            </a:r>
            <a:r>
              <a:rPr lang="en-US" altLang="fr-FR" sz="1000" dirty="0">
                <a:latin typeface="Calibri"/>
                <a:cs typeface="Calibri"/>
              </a:rPr>
              <a:t> were excluded)</a:t>
            </a:r>
          </a:p>
        </p:txBody>
      </p:sp>
      <p:pic>
        <p:nvPicPr>
          <p:cNvPr id="2" name="Image 1">
            <a:extLst>
              <a:ext uri="{FF2B5EF4-FFF2-40B4-BE49-F238E27FC236}">
                <a16:creationId xmlns:a16="http://schemas.microsoft.com/office/drawing/2014/main" id="{4ACD233C-45ED-C8B5-EFE3-452B002E158C}"/>
              </a:ext>
            </a:extLst>
          </p:cNvPr>
          <p:cNvPicPr>
            <a:picLocks noChangeAspect="1"/>
          </p:cNvPicPr>
          <p:nvPr/>
        </p:nvPicPr>
        <p:blipFill>
          <a:blip r:embed="rId2"/>
          <a:stretch>
            <a:fillRect/>
          </a:stretch>
        </p:blipFill>
        <p:spPr>
          <a:xfrm>
            <a:off x="5760367" y="2257466"/>
            <a:ext cx="6108306" cy="3176319"/>
          </a:xfrm>
          <a:prstGeom prst="rect">
            <a:avLst/>
          </a:prstGeom>
        </p:spPr>
      </p:pic>
      <p:pic>
        <p:nvPicPr>
          <p:cNvPr id="3" name="Image 2">
            <a:extLst>
              <a:ext uri="{FF2B5EF4-FFF2-40B4-BE49-F238E27FC236}">
                <a16:creationId xmlns:a16="http://schemas.microsoft.com/office/drawing/2014/main" id="{1F9F6718-2980-58EF-8866-7757C6DDE8A7}"/>
              </a:ext>
            </a:extLst>
          </p:cNvPr>
          <p:cNvPicPr>
            <a:picLocks noChangeAspect="1"/>
          </p:cNvPicPr>
          <p:nvPr/>
        </p:nvPicPr>
        <p:blipFill>
          <a:blip r:embed="rId3"/>
          <a:stretch>
            <a:fillRect/>
          </a:stretch>
        </p:blipFill>
        <p:spPr>
          <a:xfrm>
            <a:off x="97859" y="1804020"/>
            <a:ext cx="5307017" cy="4083213"/>
          </a:xfrm>
          <a:prstGeom prst="rect">
            <a:avLst/>
          </a:prstGeom>
        </p:spPr>
      </p:pic>
      <p:sp>
        <p:nvSpPr>
          <p:cNvPr id="10" name="ZoneTexte 9">
            <a:extLst>
              <a:ext uri="{FF2B5EF4-FFF2-40B4-BE49-F238E27FC236}">
                <a16:creationId xmlns:a16="http://schemas.microsoft.com/office/drawing/2014/main" id="{A8D374CE-5F04-13C1-A7EF-4C8D7D14E51E}"/>
              </a:ext>
            </a:extLst>
          </p:cNvPr>
          <p:cNvSpPr txBox="1"/>
          <p:nvPr/>
        </p:nvSpPr>
        <p:spPr>
          <a:xfrm>
            <a:off x="3840396" y="6357079"/>
            <a:ext cx="4511205" cy="307777"/>
          </a:xfrm>
          <a:prstGeom prst="rect">
            <a:avLst/>
          </a:prstGeom>
          <a:noFill/>
        </p:spPr>
        <p:txBody>
          <a:bodyPr wrap="square">
            <a:spAutoFit/>
          </a:bodyPr>
          <a:lstStyle/>
          <a:p>
            <a:pPr algn="ctr"/>
            <a:r>
              <a:rPr lang="fr-FR" sz="1400" dirty="0" err="1">
                <a:solidFill>
                  <a:prstClr val="black"/>
                </a:solidFill>
                <a:latin typeface="Aptos" panose="02110004020202020204"/>
              </a:rPr>
              <a:t>Goueffic</a:t>
            </a:r>
            <a:r>
              <a:rPr lang="fr-FR" sz="1400" dirty="0">
                <a:solidFill>
                  <a:prstClr val="black"/>
                </a:solidFill>
                <a:latin typeface="Aptos" panose="02110004020202020204"/>
              </a:rPr>
              <a:t>, JACC-CI, 2020</a:t>
            </a:r>
          </a:p>
        </p:txBody>
      </p:sp>
    </p:spTree>
    <p:extLst>
      <p:ext uri="{BB962C8B-B14F-4D97-AF65-F5344CB8AC3E}">
        <p14:creationId xmlns:p14="http://schemas.microsoft.com/office/powerpoint/2010/main" val="2743469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97D83-B5C2-42DB-DE21-D3150E4A1A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D80C205-7F37-AA9B-79BE-54FD6634ACFD}"/>
              </a:ext>
            </a:extLst>
          </p:cNvPr>
          <p:cNvSpPr>
            <a:spLocks noGrp="1"/>
          </p:cNvSpPr>
          <p:nvPr>
            <p:ph type="title"/>
          </p:nvPr>
        </p:nvSpPr>
        <p:spPr>
          <a:xfrm>
            <a:off x="598714" y="126430"/>
            <a:ext cx="10515600" cy="1325563"/>
          </a:xfrm>
        </p:spPr>
        <p:txBody>
          <a:bodyPr>
            <a:normAutofit/>
          </a:bodyPr>
          <a:lstStyle/>
          <a:p>
            <a:r>
              <a:rPr lang="fr-FR" sz="3200" b="1" dirty="0">
                <a:solidFill>
                  <a:srgbClr val="FF0000"/>
                </a:solidFill>
                <a:latin typeface="Calibri" panose="020F0502020204030204" pitchFamily="34" charset="0"/>
                <a:cs typeface="Calibri" panose="020F0502020204030204" pitchFamily="34" charset="0"/>
              </a:rPr>
              <a:t>In 2025: </a:t>
            </a:r>
            <a:r>
              <a:rPr lang="fr-FR" sz="3200" b="1" u="sng" dirty="0">
                <a:solidFill>
                  <a:srgbClr val="FF0000"/>
                </a:solidFill>
                <a:latin typeface="Calibri" panose="020F0502020204030204" pitchFamily="34" charset="0"/>
                <a:cs typeface="Calibri" panose="020F0502020204030204" pitchFamily="34" charset="0"/>
              </a:rPr>
              <a:t>DOUBT ABOUT THE SAFETY…AGAIN ?</a:t>
            </a:r>
          </a:p>
        </p:txBody>
      </p:sp>
      <p:sp>
        <p:nvSpPr>
          <p:cNvPr id="11" name="Rectangle 10">
            <a:extLst>
              <a:ext uri="{FF2B5EF4-FFF2-40B4-BE49-F238E27FC236}">
                <a16:creationId xmlns:a16="http://schemas.microsoft.com/office/drawing/2014/main" id="{B3F70C0E-5863-A807-5C16-5963FCDB4741}"/>
              </a:ext>
            </a:extLst>
          </p:cNvPr>
          <p:cNvSpPr/>
          <p:nvPr/>
        </p:nvSpPr>
        <p:spPr>
          <a:xfrm>
            <a:off x="5029682" y="6373701"/>
            <a:ext cx="2005485" cy="307777"/>
          </a:xfrm>
          <a:prstGeom prst="rect">
            <a:avLst/>
          </a:prstGeom>
        </p:spPr>
        <p:txBody>
          <a:bodyPr wrap="none">
            <a:spAutoFit/>
          </a:bodyPr>
          <a:lstStyle/>
          <a:p>
            <a:r>
              <a:rPr lang="fr-FR" sz="1400" dirty="0" err="1">
                <a:latin typeface="Calibri" panose="020F0502020204030204" pitchFamily="34" charset="0"/>
                <a:cs typeface="Calibri" panose="020F0502020204030204" pitchFamily="34" charset="0"/>
              </a:rPr>
              <a:t>Nordanstig</a:t>
            </a:r>
            <a:r>
              <a:rPr lang="fr-FR" sz="1400" dirty="0">
                <a:latin typeface="Calibri" panose="020F0502020204030204" pitchFamily="34" charset="0"/>
                <a:cs typeface="Calibri" panose="020F0502020204030204" pitchFamily="34" charset="0"/>
              </a:rPr>
              <a:t>, Lancet, 2025</a:t>
            </a:r>
          </a:p>
        </p:txBody>
      </p:sp>
      <p:pic>
        <p:nvPicPr>
          <p:cNvPr id="3" name="Image 2">
            <a:extLst>
              <a:ext uri="{FF2B5EF4-FFF2-40B4-BE49-F238E27FC236}">
                <a16:creationId xmlns:a16="http://schemas.microsoft.com/office/drawing/2014/main" id="{93AE5A91-FB58-51D2-5467-822D7B5F9ACD}"/>
              </a:ext>
            </a:extLst>
          </p:cNvPr>
          <p:cNvPicPr>
            <a:picLocks noChangeAspect="1"/>
          </p:cNvPicPr>
          <p:nvPr/>
        </p:nvPicPr>
        <p:blipFill>
          <a:blip r:embed="rId2"/>
          <a:stretch>
            <a:fillRect/>
          </a:stretch>
        </p:blipFill>
        <p:spPr>
          <a:xfrm>
            <a:off x="838200" y="2754474"/>
            <a:ext cx="5454348" cy="3185999"/>
          </a:xfrm>
          <a:prstGeom prst="rect">
            <a:avLst/>
          </a:prstGeom>
          <a:effectLst>
            <a:outerShdw blurRad="50800" dist="38100" dir="2700000" algn="tl" rotWithShape="0">
              <a:prstClr val="black">
                <a:alpha val="40000"/>
              </a:prstClr>
            </a:outerShdw>
          </a:effectLst>
        </p:spPr>
      </p:pic>
      <p:sp>
        <p:nvSpPr>
          <p:cNvPr id="4" name="Text Box 39">
            <a:extLst>
              <a:ext uri="{FF2B5EF4-FFF2-40B4-BE49-F238E27FC236}">
                <a16:creationId xmlns:a16="http://schemas.microsoft.com/office/drawing/2014/main" id="{61C5F3DA-86F1-CAFF-954F-95E9B6499FCD}"/>
              </a:ext>
            </a:extLst>
          </p:cNvPr>
          <p:cNvSpPr txBox="1">
            <a:spLocks noChangeArrowheads="1"/>
          </p:cNvSpPr>
          <p:nvPr/>
        </p:nvSpPr>
        <p:spPr bwMode="auto">
          <a:xfrm>
            <a:off x="6662057" y="3240862"/>
            <a:ext cx="5126451" cy="2165145"/>
          </a:xfrm>
          <a:prstGeom prst="rect">
            <a:avLst/>
          </a:prstGeom>
          <a:noFill/>
          <a:ln>
            <a:noFill/>
          </a:ln>
          <a:effec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ts val="2200"/>
              </a:lnSpc>
              <a:spcBef>
                <a:spcPct val="50000"/>
              </a:spcBef>
              <a:defRPr/>
            </a:pPr>
            <a:r>
              <a:rPr lang="fr-FR" dirty="0">
                <a:latin typeface="Calibri" panose="020F0502020204030204" pitchFamily="34" charset="0"/>
                <a:cs typeface="Calibri" panose="020F0502020204030204" pitchFamily="34" charset="0"/>
              </a:rPr>
              <a:t>- The </a:t>
            </a:r>
            <a:r>
              <a:rPr lang="fr-FR" dirty="0" err="1">
                <a:latin typeface="Calibri" panose="020F0502020204030204" pitchFamily="34" charset="0"/>
                <a:cs typeface="Calibri" panose="020F0502020204030204" pitchFamily="34" charset="0"/>
              </a:rPr>
              <a:t>study</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was</a:t>
            </a:r>
            <a:r>
              <a:rPr lang="fr-FR" dirty="0">
                <a:latin typeface="Calibri" panose="020F0502020204030204" pitchFamily="34" charset="0"/>
                <a:cs typeface="Calibri" panose="020F0502020204030204" pitchFamily="34" charset="0"/>
              </a:rPr>
              <a:t> not </a:t>
            </a:r>
            <a:r>
              <a:rPr lang="fr-FR" dirty="0" err="1">
                <a:latin typeface="Calibri" panose="020F0502020204030204" pitchFamily="34" charset="0"/>
                <a:cs typeface="Calibri" panose="020F0502020204030204" pitchFamily="34" charset="0"/>
              </a:rPr>
              <a:t>designed</a:t>
            </a:r>
            <a:r>
              <a:rPr lang="fr-FR" dirty="0">
                <a:latin typeface="Calibri" panose="020F0502020204030204" pitchFamily="34" charset="0"/>
                <a:cs typeface="Calibri" panose="020F0502020204030204" pitchFamily="34" charset="0"/>
              </a:rPr>
              <a:t> for </a:t>
            </a:r>
            <a:r>
              <a:rPr lang="fr-FR" dirty="0" err="1">
                <a:latin typeface="Calibri" panose="020F0502020204030204" pitchFamily="34" charset="0"/>
                <a:cs typeface="Calibri" panose="020F0502020204030204" pitchFamily="34" charset="0"/>
              </a:rPr>
              <a:t>this</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purpose</a:t>
            </a:r>
            <a:endParaRPr lang="fr-FR" dirty="0">
              <a:latin typeface="Calibri" panose="020F0502020204030204" pitchFamily="34" charset="0"/>
              <a:cs typeface="Calibri" panose="020F0502020204030204" pitchFamily="34" charset="0"/>
            </a:endParaRPr>
          </a:p>
          <a:p>
            <a:pPr algn="ctr" eaLnBrk="1" hangingPunct="1">
              <a:lnSpc>
                <a:spcPts val="2200"/>
              </a:lnSpc>
              <a:spcBef>
                <a:spcPct val="50000"/>
              </a:spcBef>
              <a:defRPr/>
            </a:pPr>
            <a:r>
              <a:rPr lang="fr-FR" dirty="0">
                <a:latin typeface="Calibri" panose="020F0502020204030204" pitchFamily="34" charset="0"/>
                <a:cs typeface="Calibri" panose="020F0502020204030204" pitchFamily="34" charset="0"/>
              </a:rPr>
              <a:t>- The signal </a:t>
            </a:r>
            <a:r>
              <a:rPr lang="fr-FR" dirty="0" err="1">
                <a:latin typeface="Calibri" panose="020F0502020204030204" pitchFamily="34" charset="0"/>
                <a:cs typeface="Calibri" panose="020F0502020204030204" pitchFamily="34" charset="0"/>
              </a:rPr>
              <a:t>is</a:t>
            </a:r>
            <a:r>
              <a:rPr lang="fr-FR" dirty="0">
                <a:latin typeface="Calibri" panose="020F0502020204030204" pitchFamily="34" charset="0"/>
                <a:cs typeface="Calibri" panose="020F0502020204030204" pitchFamily="34" charset="0"/>
              </a:rPr>
              <a:t> not consistent</a:t>
            </a:r>
          </a:p>
          <a:p>
            <a:pPr algn="ctr" eaLnBrk="1" hangingPunct="1">
              <a:lnSpc>
                <a:spcPts val="2200"/>
              </a:lnSpc>
              <a:spcBef>
                <a:spcPct val="50000"/>
              </a:spcBef>
              <a:defRPr/>
            </a:pPr>
            <a:r>
              <a:rPr lang="fr-FR" dirty="0">
                <a:latin typeface="Calibri" panose="020F0502020204030204" pitchFamily="34" charset="0"/>
                <a:cs typeface="Calibri" panose="020F0502020204030204" pitchFamily="34" charset="0"/>
              </a:rPr>
              <a:t>- The cause of </a:t>
            </a:r>
            <a:r>
              <a:rPr lang="fr-FR" dirty="0" err="1">
                <a:latin typeface="Calibri" panose="020F0502020204030204" pitchFamily="34" charset="0"/>
                <a:cs typeface="Calibri" panose="020F0502020204030204" pitchFamily="34" charset="0"/>
              </a:rPr>
              <a:t>this</a:t>
            </a:r>
            <a:r>
              <a:rPr lang="fr-FR" dirty="0">
                <a:latin typeface="Calibri" panose="020F0502020204030204" pitchFamily="34" charset="0"/>
                <a:cs typeface="Calibri" panose="020F0502020204030204" pitchFamily="34" charset="0"/>
              </a:rPr>
              <a:t> signal </a:t>
            </a:r>
            <a:r>
              <a:rPr lang="fr-FR" dirty="0" err="1">
                <a:latin typeface="Calibri" panose="020F0502020204030204" pitchFamily="34" charset="0"/>
                <a:cs typeface="Calibri" panose="020F0502020204030204" pitchFamily="34" charset="0"/>
              </a:rPr>
              <a:t>among</a:t>
            </a:r>
            <a:r>
              <a:rPr lang="fr-FR" dirty="0">
                <a:latin typeface="Calibri" panose="020F0502020204030204" pitchFamily="34" charset="0"/>
                <a:cs typeface="Calibri" panose="020F0502020204030204" pitchFamily="34" charset="0"/>
              </a:rPr>
              <a:t> patients </a:t>
            </a:r>
            <a:r>
              <a:rPr lang="fr-FR" dirty="0" err="1">
                <a:latin typeface="Calibri" panose="020F0502020204030204" pitchFamily="34" charset="0"/>
                <a:cs typeface="Calibri" panose="020F0502020204030204" pitchFamily="34" charset="0"/>
              </a:rPr>
              <a:t>with</a:t>
            </a:r>
            <a:r>
              <a:rPr lang="fr-FR" dirty="0">
                <a:latin typeface="Calibri" panose="020F0502020204030204" pitchFamily="34" charset="0"/>
                <a:cs typeface="Calibri" panose="020F0502020204030204" pitchFamily="34" charset="0"/>
              </a:rPr>
              <a:t> claudication </a:t>
            </a:r>
            <a:r>
              <a:rPr lang="fr-FR" dirty="0" err="1">
                <a:latin typeface="Calibri" panose="020F0502020204030204" pitchFamily="34" charset="0"/>
                <a:cs typeface="Calibri" panose="020F0502020204030204" pitchFamily="34" charset="0"/>
              </a:rPr>
              <a:t>remains</a:t>
            </a: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uncertain</a:t>
            </a:r>
            <a:r>
              <a:rPr lang="fr-FR" dirty="0">
                <a:latin typeface="Calibri" panose="020F0502020204030204" pitchFamily="34" charset="0"/>
                <a:cs typeface="Calibri" panose="020F0502020204030204" pitchFamily="34" charset="0"/>
              </a:rPr>
              <a:t>. </a:t>
            </a:r>
          </a:p>
        </p:txBody>
      </p:sp>
      <p:sp>
        <p:nvSpPr>
          <p:cNvPr id="7" name="ZoneTexte 6">
            <a:extLst>
              <a:ext uri="{FF2B5EF4-FFF2-40B4-BE49-F238E27FC236}">
                <a16:creationId xmlns:a16="http://schemas.microsoft.com/office/drawing/2014/main" id="{2AA80EB4-F192-44A8-DDE5-E456209710E9}"/>
              </a:ext>
            </a:extLst>
          </p:cNvPr>
          <p:cNvSpPr txBox="1"/>
          <p:nvPr/>
        </p:nvSpPr>
        <p:spPr>
          <a:xfrm>
            <a:off x="598714" y="1193894"/>
            <a:ext cx="10755086" cy="949427"/>
          </a:xfrm>
          <a:prstGeom prst="rect">
            <a:avLst/>
          </a:prstGeom>
          <a:noFill/>
        </p:spPr>
        <p:txBody>
          <a:bodyPr wrap="square">
            <a:spAutoFit/>
          </a:bodyPr>
          <a:lstStyle/>
          <a:p>
            <a:pPr>
              <a:lnSpc>
                <a:spcPts val="2200"/>
              </a:lnSpc>
              <a:buNone/>
            </a:pPr>
            <a:r>
              <a:rPr lang="fr-FR" sz="2400" dirty="0">
                <a:effectLst/>
                <a:latin typeface="Calibri" panose="020F0502020204030204" pitchFamily="34" charset="0"/>
                <a:cs typeface="Calibri" panose="020F0502020204030204" pitchFamily="34" charset="0"/>
              </a:rPr>
              <a:t>The incidence of all-cause </a:t>
            </a:r>
            <a:r>
              <a:rPr lang="fr-FR" sz="2400" dirty="0" err="1">
                <a:effectLst/>
                <a:latin typeface="Calibri" panose="020F0502020204030204" pitchFamily="34" charset="0"/>
                <a:cs typeface="Calibri" panose="020F0502020204030204" pitchFamily="34" charset="0"/>
              </a:rPr>
              <a:t>mortality</a:t>
            </a:r>
            <a:r>
              <a:rPr lang="fr-FR" sz="2400" dirty="0">
                <a:effectLst/>
                <a:latin typeface="Calibri" panose="020F0502020204030204" pitchFamily="34" charset="0"/>
                <a:cs typeface="Calibri" panose="020F0502020204030204" pitchFamily="34" charset="0"/>
              </a:rPr>
              <a:t> over 5 </a:t>
            </a:r>
            <a:r>
              <a:rPr lang="fr-FR" sz="2400" dirty="0" err="1">
                <a:effectLst/>
                <a:latin typeface="Calibri" panose="020F0502020204030204" pitchFamily="34" charset="0"/>
                <a:cs typeface="Calibri" panose="020F0502020204030204" pitchFamily="34" charset="0"/>
              </a:rPr>
              <a:t>years</a:t>
            </a:r>
            <a:r>
              <a:rPr lang="fr-FR" sz="2400" dirty="0">
                <a:effectLst/>
                <a:latin typeface="Calibri" panose="020F0502020204030204" pitchFamily="34" charset="0"/>
                <a:cs typeface="Calibri" panose="020F0502020204030204" pitchFamily="34" charset="0"/>
              </a:rPr>
              <a:t> </a:t>
            </a:r>
            <a:r>
              <a:rPr lang="fr-FR" sz="2400" dirty="0" err="1">
                <a:effectLst/>
                <a:latin typeface="Calibri" panose="020F0502020204030204" pitchFamily="34" charset="0"/>
                <a:cs typeface="Calibri" panose="020F0502020204030204" pitchFamily="34" charset="0"/>
              </a:rPr>
              <a:t>was</a:t>
            </a:r>
            <a:r>
              <a:rPr lang="fr-FR" sz="2400" dirty="0">
                <a:effectLst/>
                <a:latin typeface="Calibri" panose="020F0502020204030204" pitchFamily="34" charset="0"/>
                <a:cs typeface="Calibri" panose="020F0502020204030204" pitchFamily="34" charset="0"/>
              </a:rPr>
              <a:t> </a:t>
            </a:r>
            <a:r>
              <a:rPr lang="fr-FR" sz="2400" b="1" dirty="0">
                <a:effectLst/>
                <a:latin typeface="Calibri" panose="020F0502020204030204" pitchFamily="34" charset="0"/>
                <a:cs typeface="Calibri" panose="020F0502020204030204" pitchFamily="34" charset="0"/>
              </a:rPr>
              <a:t>4·57</a:t>
            </a:r>
            <a:r>
              <a:rPr lang="fr-FR" sz="2400" dirty="0">
                <a:effectLst/>
                <a:latin typeface="Calibri" panose="020F0502020204030204" pitchFamily="34" charset="0"/>
                <a:cs typeface="Calibri" panose="020F0502020204030204" pitchFamily="34" charset="0"/>
              </a:rPr>
              <a:t> (95% CI 3·73–5·54) </a:t>
            </a:r>
            <a:r>
              <a:rPr lang="fr-FR" sz="2400" dirty="0" err="1">
                <a:effectLst/>
                <a:latin typeface="Calibri" panose="020F0502020204030204" pitchFamily="34" charset="0"/>
                <a:cs typeface="Calibri" panose="020F0502020204030204" pitchFamily="34" charset="0"/>
              </a:rPr>
              <a:t>deaths</a:t>
            </a:r>
            <a:r>
              <a:rPr lang="fr-FR" sz="2400" dirty="0">
                <a:effectLst/>
                <a:latin typeface="Calibri" panose="020F0502020204030204" pitchFamily="34" charset="0"/>
                <a:cs typeface="Calibri" panose="020F0502020204030204" pitchFamily="34" charset="0"/>
              </a:rPr>
              <a:t> per 100 </a:t>
            </a:r>
            <a:r>
              <a:rPr lang="fr-FR" sz="2400" dirty="0" err="1">
                <a:effectLst/>
                <a:latin typeface="Calibri" panose="020F0502020204030204" pitchFamily="34" charset="0"/>
                <a:cs typeface="Calibri" panose="020F0502020204030204" pitchFamily="34" charset="0"/>
              </a:rPr>
              <a:t>person-years</a:t>
            </a:r>
            <a:r>
              <a:rPr lang="fr-FR" sz="2400" dirty="0">
                <a:effectLst/>
                <a:latin typeface="Calibri" panose="020F0502020204030204" pitchFamily="34" charset="0"/>
                <a:cs typeface="Calibri" panose="020F0502020204030204" pitchFamily="34" charset="0"/>
              </a:rPr>
              <a:t> in the paclitaxel-</a:t>
            </a:r>
            <a:r>
              <a:rPr lang="fr-FR" sz="2400" dirty="0" err="1">
                <a:effectLst/>
                <a:latin typeface="Calibri" panose="020F0502020204030204" pitchFamily="34" charset="0"/>
                <a:cs typeface="Calibri" panose="020F0502020204030204" pitchFamily="34" charset="0"/>
              </a:rPr>
              <a:t>coated</a:t>
            </a:r>
            <a:r>
              <a:rPr lang="fr-FR" sz="2400" dirty="0">
                <a:effectLst/>
                <a:latin typeface="Calibri" panose="020F0502020204030204" pitchFamily="34" charset="0"/>
                <a:cs typeface="Calibri" panose="020F0502020204030204" pitchFamily="34" charset="0"/>
              </a:rPr>
              <a:t> group and </a:t>
            </a:r>
            <a:r>
              <a:rPr lang="fr-FR" sz="2400" b="1" dirty="0">
                <a:effectLst/>
                <a:latin typeface="Calibri" panose="020F0502020204030204" pitchFamily="34" charset="0"/>
                <a:cs typeface="Calibri" panose="020F0502020204030204" pitchFamily="34" charset="0"/>
              </a:rPr>
              <a:t>3·28</a:t>
            </a:r>
            <a:r>
              <a:rPr lang="fr-FR" sz="2400" dirty="0">
                <a:effectLst/>
                <a:latin typeface="Calibri" panose="020F0502020204030204" pitchFamily="34" charset="0"/>
                <a:cs typeface="Calibri" panose="020F0502020204030204" pitchFamily="34" charset="0"/>
              </a:rPr>
              <a:t> (2·59–4·10) per 100 </a:t>
            </a:r>
            <a:r>
              <a:rPr lang="fr-FR" sz="2400" dirty="0" err="1">
                <a:effectLst/>
                <a:latin typeface="Calibri" panose="020F0502020204030204" pitchFamily="34" charset="0"/>
                <a:cs typeface="Calibri" panose="020F0502020204030204" pitchFamily="34" charset="0"/>
              </a:rPr>
              <a:t>person-years</a:t>
            </a:r>
            <a:r>
              <a:rPr lang="fr-FR" sz="2400" dirty="0">
                <a:effectLst/>
                <a:latin typeface="Calibri" panose="020F0502020204030204" pitchFamily="34" charset="0"/>
                <a:cs typeface="Calibri" panose="020F0502020204030204" pitchFamily="34" charset="0"/>
              </a:rPr>
              <a:t> in the </a:t>
            </a:r>
            <a:r>
              <a:rPr lang="fr-FR" sz="2400" dirty="0" err="1">
                <a:effectLst/>
                <a:latin typeface="Calibri" panose="020F0502020204030204" pitchFamily="34" charset="0"/>
                <a:cs typeface="Calibri" panose="020F0502020204030204" pitchFamily="34" charset="0"/>
              </a:rPr>
              <a:t>uncoated</a:t>
            </a:r>
            <a:r>
              <a:rPr lang="fr-FR" sz="2400" dirty="0">
                <a:effectLst/>
                <a:latin typeface="Calibri" panose="020F0502020204030204" pitchFamily="34" charset="0"/>
                <a:cs typeface="Calibri" panose="020F0502020204030204" pitchFamily="34" charset="0"/>
              </a:rPr>
              <a:t> group. </a:t>
            </a:r>
            <a:endParaRPr lang="fr-FR"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939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a:spLocks noGrp="1"/>
          </p:cNvSpPr>
          <p:nvPr>
            <p:ph type="title"/>
          </p:nvPr>
        </p:nvSpPr>
        <p:spPr>
          <a:xfrm>
            <a:off x="1211271" y="488848"/>
            <a:ext cx="9769456" cy="510334"/>
          </a:xfrm>
        </p:spPr>
        <p:txBody>
          <a:bodyPr>
            <a:noAutofit/>
          </a:bodyPr>
          <a:lstStyle/>
          <a:p>
            <a:pPr algn="ctr"/>
            <a:r>
              <a:rPr lang="en-US" sz="2667" b="1" dirty="0">
                <a:solidFill>
                  <a:srgbClr val="FF0000"/>
                </a:solidFill>
                <a:latin typeface="+mn-lt"/>
              </a:rPr>
              <a:t>Paclitaxel-Coated Device and Exposure and Risk of Death </a:t>
            </a:r>
            <a:br>
              <a:rPr lang="en-US" sz="2667" b="1" dirty="0">
                <a:solidFill>
                  <a:srgbClr val="FF0000"/>
                </a:solidFill>
                <a:latin typeface="+mn-lt"/>
              </a:rPr>
            </a:br>
            <a:r>
              <a:rPr lang="en-US" sz="2000" i="1" dirty="0">
                <a:solidFill>
                  <a:srgbClr val="FF0000"/>
                </a:solidFill>
                <a:latin typeface="+mn-lt"/>
              </a:rPr>
              <a:t>(Pooled Data)</a:t>
            </a:r>
            <a:endParaRPr lang="fr-FR" sz="2000" i="1" dirty="0">
              <a:solidFill>
                <a:srgbClr val="FF0000"/>
              </a:solidFill>
              <a:latin typeface="+mn-lt"/>
            </a:endParaRPr>
          </a:p>
        </p:txBody>
      </p:sp>
      <p:pic>
        <p:nvPicPr>
          <p:cNvPr id="7" name="Image 6"/>
          <p:cNvPicPr>
            <a:picLocks noChangeAspect="1"/>
          </p:cNvPicPr>
          <p:nvPr/>
        </p:nvPicPr>
        <p:blipFill>
          <a:blip r:embed="rId3"/>
          <a:stretch>
            <a:fillRect/>
          </a:stretch>
        </p:blipFill>
        <p:spPr>
          <a:xfrm>
            <a:off x="2119454" y="1513151"/>
            <a:ext cx="2841744" cy="3928585"/>
          </a:xfrm>
          <a:prstGeom prst="rect">
            <a:avLst/>
          </a:prstGeom>
          <a:effectLst>
            <a:outerShdw blurRad="50800" dist="38100" dir="2700000" algn="tl" rotWithShape="0">
              <a:prstClr val="black">
                <a:alpha val="40000"/>
              </a:prstClr>
            </a:outerShdw>
          </a:effectLst>
        </p:spPr>
      </p:pic>
      <p:sp>
        <p:nvSpPr>
          <p:cNvPr id="8" name="Espace réservé du texte 3"/>
          <p:cNvSpPr txBox="1">
            <a:spLocks/>
          </p:cNvSpPr>
          <p:nvPr/>
        </p:nvSpPr>
        <p:spPr>
          <a:xfrm>
            <a:off x="611981" y="6321358"/>
            <a:ext cx="10968037" cy="510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600" dirty="0" err="1"/>
              <a:t>Prakish</a:t>
            </a:r>
            <a:r>
              <a:rPr lang="fr-FR" sz="1600" dirty="0"/>
              <a:t>, Lancet, 2023; </a:t>
            </a:r>
            <a:r>
              <a:rPr lang="fr-FR" sz="1600" dirty="0" err="1"/>
              <a:t>Katsanos</a:t>
            </a:r>
            <a:r>
              <a:rPr lang="fr-FR" sz="1600" dirty="0"/>
              <a:t>, </a:t>
            </a:r>
            <a:r>
              <a:rPr lang="fr-FR" sz="1600" dirty="0" err="1"/>
              <a:t>Eur</a:t>
            </a:r>
            <a:r>
              <a:rPr lang="fr-FR" sz="1600" dirty="0"/>
              <a:t> J </a:t>
            </a:r>
            <a:r>
              <a:rPr lang="fr-FR" sz="1600" dirty="0" err="1"/>
              <a:t>Vasc</a:t>
            </a:r>
            <a:r>
              <a:rPr lang="fr-FR" sz="1600" dirty="0"/>
              <a:t> </a:t>
            </a:r>
            <a:r>
              <a:rPr lang="fr-FR" sz="1600" dirty="0" err="1"/>
              <a:t>Endovasc</a:t>
            </a:r>
            <a:r>
              <a:rPr lang="fr-FR" sz="1600" dirty="0"/>
              <a:t> </a:t>
            </a:r>
            <a:r>
              <a:rPr lang="fr-FR" sz="1600" dirty="0" err="1"/>
              <a:t>Surg</a:t>
            </a:r>
            <a:r>
              <a:rPr lang="fr-FR" sz="1600" dirty="0"/>
              <a:t>, 2026 </a:t>
            </a:r>
          </a:p>
        </p:txBody>
      </p:sp>
      <p:pic>
        <p:nvPicPr>
          <p:cNvPr id="5" name="Image 4">
            <a:extLst>
              <a:ext uri="{FF2B5EF4-FFF2-40B4-BE49-F238E27FC236}">
                <a16:creationId xmlns:a16="http://schemas.microsoft.com/office/drawing/2014/main" id="{8BE42EFC-1448-3F2B-1F0B-AC3E7866717F}"/>
              </a:ext>
            </a:extLst>
          </p:cNvPr>
          <p:cNvPicPr>
            <a:picLocks noChangeAspect="1"/>
          </p:cNvPicPr>
          <p:nvPr/>
        </p:nvPicPr>
        <p:blipFill>
          <a:blip r:embed="rId4"/>
          <a:stretch>
            <a:fillRect/>
          </a:stretch>
        </p:blipFill>
        <p:spPr>
          <a:xfrm>
            <a:off x="7392821" y="1695977"/>
            <a:ext cx="2991532" cy="3928585"/>
          </a:xfrm>
          <a:prstGeom prst="rect">
            <a:avLst/>
          </a:prstGeom>
          <a:effectLst>
            <a:outerShdw blurRad="50800" dist="38100" dir="5400000" algn="t" rotWithShape="0">
              <a:prstClr val="black">
                <a:alpha val="40000"/>
              </a:prstClr>
            </a:outerShdw>
          </a:effectLst>
        </p:spPr>
      </p:pic>
      <p:sp>
        <p:nvSpPr>
          <p:cNvPr id="4" name="ZoneTexte 3">
            <a:extLst>
              <a:ext uri="{FF2B5EF4-FFF2-40B4-BE49-F238E27FC236}">
                <a16:creationId xmlns:a16="http://schemas.microsoft.com/office/drawing/2014/main" id="{FD611170-D8B6-6D71-DD5E-2D855BEEABF8}"/>
              </a:ext>
            </a:extLst>
          </p:cNvPr>
          <p:cNvSpPr txBox="1"/>
          <p:nvPr/>
        </p:nvSpPr>
        <p:spPr>
          <a:xfrm>
            <a:off x="2519083" y="4371569"/>
            <a:ext cx="2042486" cy="369332"/>
          </a:xfrm>
          <a:prstGeom prst="rect">
            <a:avLst/>
          </a:prstGeom>
          <a:solidFill>
            <a:schemeClr val="bg1"/>
          </a:solidFill>
          <a:ln>
            <a:solidFill>
              <a:srgbClr val="FF0000"/>
            </a:solidFill>
          </a:ln>
        </p:spPr>
        <p:txBody>
          <a:bodyPr wrap="square">
            <a:spAutoFit/>
          </a:bodyPr>
          <a:lstStyle/>
          <a:p>
            <a:pPr algn="ctr"/>
            <a:r>
              <a:rPr lang="fr-FR" sz="1800" b="1" i="0" u="none" strike="noStrike" baseline="0" dirty="0">
                <a:solidFill>
                  <a:srgbClr val="FF0000"/>
                </a:solidFill>
                <a:latin typeface="CUZBF O+ Scala Lancet Pro"/>
              </a:rPr>
              <a:t>2666 participants </a:t>
            </a:r>
            <a:endParaRPr lang="fr-FR" dirty="0">
              <a:solidFill>
                <a:srgbClr val="FF0000"/>
              </a:solidFill>
            </a:endParaRPr>
          </a:p>
        </p:txBody>
      </p:sp>
      <p:sp>
        <p:nvSpPr>
          <p:cNvPr id="6" name="ZoneTexte 5">
            <a:extLst>
              <a:ext uri="{FF2B5EF4-FFF2-40B4-BE49-F238E27FC236}">
                <a16:creationId xmlns:a16="http://schemas.microsoft.com/office/drawing/2014/main" id="{24AC5BA3-71B4-D400-D874-C4CDCE9147B9}"/>
              </a:ext>
            </a:extLst>
          </p:cNvPr>
          <p:cNvSpPr txBox="1"/>
          <p:nvPr/>
        </p:nvSpPr>
        <p:spPr>
          <a:xfrm>
            <a:off x="7867344" y="4371569"/>
            <a:ext cx="2042486" cy="369332"/>
          </a:xfrm>
          <a:prstGeom prst="rect">
            <a:avLst/>
          </a:prstGeom>
          <a:solidFill>
            <a:schemeClr val="bg1"/>
          </a:solidFill>
          <a:ln>
            <a:solidFill>
              <a:srgbClr val="FF0000"/>
            </a:solidFill>
          </a:ln>
        </p:spPr>
        <p:txBody>
          <a:bodyPr wrap="square">
            <a:spAutoFit/>
          </a:bodyPr>
          <a:lstStyle/>
          <a:p>
            <a:pPr algn="ctr"/>
            <a:r>
              <a:rPr lang="fr-FR" sz="1800" b="1" i="0" u="none" strike="noStrike" baseline="0" dirty="0">
                <a:solidFill>
                  <a:srgbClr val="FF0000"/>
                </a:solidFill>
                <a:latin typeface="CUZBF O+ Scala Lancet Pro"/>
              </a:rPr>
              <a:t>7486 participants </a:t>
            </a:r>
            <a:endParaRPr lang="fr-FR" dirty="0">
              <a:solidFill>
                <a:srgbClr val="FF0000"/>
              </a:solidFill>
            </a:endParaRPr>
          </a:p>
        </p:txBody>
      </p:sp>
    </p:spTree>
    <p:extLst>
      <p:ext uri="{BB962C8B-B14F-4D97-AF65-F5344CB8AC3E}">
        <p14:creationId xmlns:p14="http://schemas.microsoft.com/office/powerpoint/2010/main" val="1075895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042B9F9-DDCF-F8C9-BD29-E298E16DC111}"/>
              </a:ext>
            </a:extLst>
          </p:cNvPr>
          <p:cNvPicPr>
            <a:picLocks noChangeAspect="1"/>
          </p:cNvPicPr>
          <p:nvPr/>
        </p:nvPicPr>
        <p:blipFill>
          <a:blip r:embed="rId2"/>
          <a:stretch>
            <a:fillRect/>
          </a:stretch>
        </p:blipFill>
        <p:spPr>
          <a:xfrm>
            <a:off x="571500" y="96662"/>
            <a:ext cx="11049000" cy="6664675"/>
          </a:xfrm>
          <a:prstGeom prst="rect">
            <a:avLst/>
          </a:prstGeom>
          <a:ln>
            <a:solidFill>
              <a:schemeClr val="tx1"/>
            </a:solidFill>
          </a:ln>
        </p:spPr>
      </p:pic>
      <p:sp>
        <p:nvSpPr>
          <p:cNvPr id="5" name="Rectangle : coins arrondis 4">
            <a:extLst>
              <a:ext uri="{FF2B5EF4-FFF2-40B4-BE49-F238E27FC236}">
                <a16:creationId xmlns:a16="http://schemas.microsoft.com/office/drawing/2014/main" id="{74841FDA-A73F-8614-81C7-C409B7382FDD}"/>
              </a:ext>
            </a:extLst>
          </p:cNvPr>
          <p:cNvSpPr/>
          <p:nvPr/>
        </p:nvSpPr>
        <p:spPr>
          <a:xfrm>
            <a:off x="1409700" y="5080000"/>
            <a:ext cx="9461500" cy="1587500"/>
          </a:xfrm>
          <a:prstGeom prst="roundRect">
            <a:avLst/>
          </a:prstGeom>
          <a:solidFill>
            <a:srgbClr val="FFFF00">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32790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F8D02D-B743-F3AF-B2FD-D6999BFCCD17}"/>
              </a:ext>
            </a:extLst>
          </p:cNvPr>
          <p:cNvSpPr>
            <a:spLocks noGrp="1"/>
          </p:cNvSpPr>
          <p:nvPr>
            <p:ph type="title"/>
          </p:nvPr>
        </p:nvSpPr>
        <p:spPr>
          <a:xfrm>
            <a:off x="594818" y="445617"/>
            <a:ext cx="11002363" cy="369332"/>
          </a:xfrm>
        </p:spPr>
        <p:txBody>
          <a:bodyPr>
            <a:no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algn="ctr"/>
            <a:r>
              <a:rPr lang="en-US" sz="2800" b="1" dirty="0">
                <a:solidFill>
                  <a:srgbClr val="FF0000"/>
                </a:solidFill>
                <a:latin typeface="Calibri" panose="020F0502020204030204" pitchFamily="34" charset="0"/>
                <a:ea typeface="Calibri" panose="020F0502020204030204" pitchFamily="34" charset="0"/>
                <a:cs typeface="Calibri" panose="020F0502020204030204" pitchFamily="34" charset="0"/>
              </a:rPr>
              <a:t>The French National Health Data System (SNDS) Positions France as a Key Country for Research</a:t>
            </a:r>
          </a:p>
        </p:txBody>
      </p:sp>
      <p:grpSp>
        <p:nvGrpSpPr>
          <p:cNvPr id="12" name="Group 11">
            <a:extLst>
              <a:ext uri="{FF2B5EF4-FFF2-40B4-BE49-F238E27FC236}">
                <a16:creationId xmlns:a16="http://schemas.microsoft.com/office/drawing/2014/main" id="{7ECFBE82-AAE9-E518-AFA5-68051CDB1813}"/>
              </a:ext>
            </a:extLst>
          </p:cNvPr>
          <p:cNvGrpSpPr/>
          <p:nvPr/>
        </p:nvGrpSpPr>
        <p:grpSpPr>
          <a:xfrm>
            <a:off x="793923" y="1313976"/>
            <a:ext cx="10604155" cy="4587284"/>
            <a:chOff x="305461" y="1217299"/>
            <a:chExt cx="14202863" cy="5868367"/>
          </a:xfrm>
        </p:grpSpPr>
        <p:pic>
          <p:nvPicPr>
            <p:cNvPr id="13" name="Picture 12" descr="Liste des offres d&amp;#39;emploi | L&amp;#39;Assurance Maladie">
              <a:extLst>
                <a:ext uri="{FF2B5EF4-FFF2-40B4-BE49-F238E27FC236}">
                  <a16:creationId xmlns:a16="http://schemas.microsoft.com/office/drawing/2014/main" id="{578C2F2C-99C7-7E48-D177-817FB14B4C1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962" y="1407738"/>
              <a:ext cx="1463040" cy="42554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1CCA03D2-E3EE-4855-F4D9-F711ADC40430}"/>
                </a:ext>
              </a:extLst>
            </p:cNvPr>
            <p:cNvSpPr txBox="1"/>
            <p:nvPr/>
          </p:nvSpPr>
          <p:spPr>
            <a:xfrm>
              <a:off x="305461" y="1866044"/>
              <a:ext cx="4296435" cy="836673"/>
            </a:xfrm>
            <a:prstGeom prst="rect">
              <a:avLst/>
            </a:prstGeom>
            <a:noFill/>
          </p:spPr>
          <p:txBody>
            <a:bodyPr wrap="square" rtlCol="0">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algn="ctr" defTabSz="914327">
                <a:spcAft>
                  <a:spcPts val="300"/>
                </a:spcAft>
                <a:defRPr/>
              </a:pPr>
              <a:r>
                <a:rPr lang="en-US" sz="1200" b="1" dirty="0">
                  <a:solidFill>
                    <a:srgbClr val="2B3A42"/>
                  </a:solidFill>
                  <a:latin typeface="Calibri" panose="020F0502020204030204" pitchFamily="34" charset="0"/>
                  <a:cs typeface="Calibri" panose="020F0502020204030204" pitchFamily="34" charset="0"/>
                </a:rPr>
                <a:t>SNIIRAM: 15 datasets on primary care</a:t>
              </a:r>
            </a:p>
            <a:p>
              <a:pPr algn="ctr" defTabSz="914327">
                <a:spcAft>
                  <a:spcPts val="300"/>
                </a:spcAft>
                <a:defRPr/>
              </a:pPr>
              <a:r>
                <a:rPr lang="en-US" sz="1100" i="1" dirty="0">
                  <a:solidFill>
                    <a:srgbClr val="2B3A42"/>
                  </a:solidFill>
                  <a:latin typeface="Calibri" panose="020F0502020204030204" pitchFamily="34" charset="0"/>
                  <a:cs typeface="Calibri" panose="020F0502020204030204" pitchFamily="34" charset="0"/>
                </a:rPr>
                <a:t>(patient characteristics, practitioner, retail pharmacy, benefits, private hospitals, biology, medical devices…)</a:t>
              </a:r>
            </a:p>
          </p:txBody>
        </p:sp>
        <p:pic>
          <p:nvPicPr>
            <p:cNvPr id="15" name="Picture 7" descr="Accueil | SNDS">
              <a:extLst>
                <a:ext uri="{FF2B5EF4-FFF2-40B4-BE49-F238E27FC236}">
                  <a16:creationId xmlns:a16="http://schemas.microsoft.com/office/drawing/2014/main" id="{3FCE1924-13F9-92B0-AD02-09FE235150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0730" y="3947414"/>
              <a:ext cx="2455328" cy="10912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 descr="Page d&amp;#39;accueil | Health Data Hub">
              <a:extLst>
                <a:ext uri="{FF2B5EF4-FFF2-40B4-BE49-F238E27FC236}">
                  <a16:creationId xmlns:a16="http://schemas.microsoft.com/office/drawing/2014/main" id="{4FEEC5C9-7647-D2C5-3AA5-4D1226AC42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2663" y="6317616"/>
              <a:ext cx="3631463" cy="7680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Inserm">
              <a:extLst>
                <a:ext uri="{FF2B5EF4-FFF2-40B4-BE49-F238E27FC236}">
                  <a16:creationId xmlns:a16="http://schemas.microsoft.com/office/drawing/2014/main" id="{6FE3AEF8-2A49-C743-F11E-E9EEF5A1A2A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5672"/>
            <a:stretch/>
          </p:blipFill>
          <p:spPr bwMode="auto">
            <a:xfrm>
              <a:off x="8971524" y="1441895"/>
              <a:ext cx="1366981" cy="35723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24BDB2D-FA52-3839-8B0F-E76B173546D2}"/>
                </a:ext>
              </a:extLst>
            </p:cNvPr>
            <p:cNvSpPr txBox="1"/>
            <p:nvPr/>
          </p:nvSpPr>
          <p:spPr>
            <a:xfrm>
              <a:off x="4628785" y="1891047"/>
              <a:ext cx="4490979" cy="620123"/>
            </a:xfrm>
            <a:prstGeom prst="rect">
              <a:avLst/>
            </a:prstGeom>
            <a:noFill/>
          </p:spPr>
          <p:txBody>
            <a:bodyPr wrap="square" rtlCol="0">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algn="ctr" defTabSz="914327">
                <a:spcAft>
                  <a:spcPts val="300"/>
                </a:spcAft>
                <a:defRPr/>
              </a:pPr>
              <a:r>
                <a:rPr lang="en-US" sz="1200" b="1" dirty="0">
                  <a:solidFill>
                    <a:srgbClr val="2B3A42"/>
                  </a:solidFill>
                  <a:latin typeface="Calibri" panose="020F0502020204030204" pitchFamily="34" charset="0"/>
                  <a:cs typeface="Calibri" panose="020F0502020204030204" pitchFamily="34" charset="0"/>
                </a:rPr>
                <a:t>PMSI: private &amp; public hospital activity</a:t>
              </a:r>
            </a:p>
            <a:p>
              <a:pPr algn="ctr" defTabSz="914327">
                <a:spcAft>
                  <a:spcPts val="300"/>
                </a:spcAft>
                <a:defRPr/>
              </a:pPr>
              <a:r>
                <a:rPr lang="en-US" sz="1100" i="1" dirty="0">
                  <a:solidFill>
                    <a:srgbClr val="2B3A42"/>
                  </a:solidFill>
                  <a:latin typeface="Calibri" panose="020F0502020204030204" pitchFamily="34" charset="0"/>
                  <a:cs typeface="Calibri" panose="020F0502020204030204" pitchFamily="34" charset="0"/>
                </a:rPr>
                <a:t>(hospital stays, external activity, expensive medicines)</a:t>
              </a:r>
            </a:p>
          </p:txBody>
        </p:sp>
        <p:sp>
          <p:nvSpPr>
            <p:cNvPr id="19" name="Rectangle 18">
              <a:extLst>
                <a:ext uri="{FF2B5EF4-FFF2-40B4-BE49-F238E27FC236}">
                  <a16:creationId xmlns:a16="http://schemas.microsoft.com/office/drawing/2014/main" id="{64368AC5-61BC-B4C3-0A37-724232540FA6}"/>
                </a:ext>
              </a:extLst>
            </p:cNvPr>
            <p:cNvSpPr/>
            <p:nvPr/>
          </p:nvSpPr>
          <p:spPr>
            <a:xfrm>
              <a:off x="5117467" y="1520167"/>
              <a:ext cx="1884224" cy="269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defTabSz="914327">
                <a:defRPr/>
              </a:pPr>
              <a:endParaRPr lang="fr-FR" sz="1600" dirty="0">
                <a:solidFill>
                  <a:srgbClr val="FFFFFF"/>
                </a:solidFill>
                <a:latin typeface="Calibri" panose="020F0502020204030204" pitchFamily="34" charset="0"/>
                <a:cs typeface="Calibri" panose="020F0502020204030204" pitchFamily="34" charset="0"/>
              </a:endParaRPr>
            </a:p>
          </p:txBody>
        </p:sp>
        <p:pic>
          <p:nvPicPr>
            <p:cNvPr id="20" name="Picture 19">
              <a:extLst>
                <a:ext uri="{FF2B5EF4-FFF2-40B4-BE49-F238E27FC236}">
                  <a16:creationId xmlns:a16="http://schemas.microsoft.com/office/drawing/2014/main" id="{91E600D7-B5D2-E244-F280-A008387635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71348" y="1341211"/>
              <a:ext cx="817296" cy="558600"/>
            </a:xfrm>
            <a:prstGeom prst="rect">
              <a:avLst/>
            </a:prstGeom>
          </p:spPr>
        </p:pic>
        <p:sp>
          <p:nvSpPr>
            <p:cNvPr id="21" name="TextBox 20">
              <a:extLst>
                <a:ext uri="{FF2B5EF4-FFF2-40B4-BE49-F238E27FC236}">
                  <a16:creationId xmlns:a16="http://schemas.microsoft.com/office/drawing/2014/main" id="{8CD2E51C-F70C-EE98-9A0F-6039025143DE}"/>
                </a:ext>
              </a:extLst>
            </p:cNvPr>
            <p:cNvSpPr txBox="1"/>
            <p:nvPr/>
          </p:nvSpPr>
          <p:spPr>
            <a:xfrm>
              <a:off x="2657096" y="1343513"/>
              <a:ext cx="1489126" cy="511848"/>
            </a:xfrm>
            <a:prstGeom prst="rect">
              <a:avLst/>
            </a:prstGeom>
            <a:noFill/>
          </p:spPr>
          <p:txBody>
            <a:bodyPr wrap="square" rtlCol="0">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defTabSz="914327">
                <a:spcAft>
                  <a:spcPts val="300"/>
                </a:spcAft>
                <a:defRPr/>
              </a:pPr>
              <a:r>
                <a:rPr lang="en-US" sz="1000" dirty="0">
                  <a:solidFill>
                    <a:srgbClr val="2B3A42"/>
                  </a:solidFill>
                  <a:latin typeface="Calibri" panose="020F0502020204030204" pitchFamily="34" charset="0"/>
                  <a:cs typeface="Calibri" panose="020F0502020204030204" pitchFamily="34" charset="0"/>
                </a:rPr>
                <a:t>National health insurance fund</a:t>
              </a:r>
              <a:endParaRPr lang="en-US" sz="1000" i="1" dirty="0">
                <a:solidFill>
                  <a:srgbClr val="2B3A42"/>
                </a:solidFill>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1579F1A8-C700-CFCF-8CD7-A50BC4B358A1}"/>
                </a:ext>
              </a:extLst>
            </p:cNvPr>
            <p:cNvSpPr txBox="1"/>
            <p:nvPr/>
          </p:nvSpPr>
          <p:spPr>
            <a:xfrm>
              <a:off x="5916802" y="1292514"/>
              <a:ext cx="3158599" cy="590593"/>
            </a:xfrm>
            <a:prstGeom prst="rect">
              <a:avLst/>
            </a:prstGeom>
            <a:noFill/>
          </p:spPr>
          <p:txBody>
            <a:bodyPr wrap="square" rtlCol="0">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defTabSz="914327">
                <a:spcAft>
                  <a:spcPts val="300"/>
                </a:spcAft>
                <a:defRPr/>
              </a:pPr>
              <a:r>
                <a:rPr lang="en-US" sz="1200" dirty="0">
                  <a:solidFill>
                    <a:srgbClr val="2B3A42"/>
                  </a:solidFill>
                  <a:latin typeface="Calibri" panose="020F0502020204030204" pitchFamily="34" charset="0"/>
                  <a:cs typeface="Calibri" panose="020F0502020204030204" pitchFamily="34" charset="0"/>
                </a:rPr>
                <a:t>Technical agency for information on hospital care</a:t>
              </a:r>
              <a:endParaRPr lang="en-US" sz="1100" i="1" dirty="0">
                <a:solidFill>
                  <a:srgbClr val="2B3A42"/>
                </a:solidFill>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3A2B095C-8366-8DA6-ABFE-B11D19832697}"/>
                </a:ext>
              </a:extLst>
            </p:cNvPr>
            <p:cNvSpPr txBox="1"/>
            <p:nvPr/>
          </p:nvSpPr>
          <p:spPr>
            <a:xfrm>
              <a:off x="10349960" y="1217299"/>
              <a:ext cx="2971425" cy="590593"/>
            </a:xfrm>
            <a:prstGeom prst="rect">
              <a:avLst/>
            </a:prstGeom>
            <a:noFill/>
          </p:spPr>
          <p:txBody>
            <a:bodyPr wrap="square" rtlCol="0">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defTabSz="914327">
                <a:spcAft>
                  <a:spcPts val="300"/>
                </a:spcAft>
                <a:defRPr/>
              </a:pPr>
              <a:r>
                <a:rPr lang="en-US" sz="1200" dirty="0">
                  <a:solidFill>
                    <a:srgbClr val="2B3A42"/>
                  </a:solidFill>
                  <a:latin typeface="Calibri" panose="020F0502020204030204" pitchFamily="34" charset="0"/>
                  <a:cs typeface="Calibri" panose="020F0502020204030204" pitchFamily="34" charset="0"/>
                </a:rPr>
                <a:t>National Institute of Health and Medical Research</a:t>
              </a:r>
              <a:endParaRPr lang="en-US" sz="1100" i="1" dirty="0">
                <a:solidFill>
                  <a:srgbClr val="2B3A42"/>
                </a:solidFill>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3644FC1F-1EF9-3A84-79F5-FEC1436A37F1}"/>
                </a:ext>
              </a:extLst>
            </p:cNvPr>
            <p:cNvSpPr txBox="1"/>
            <p:nvPr/>
          </p:nvSpPr>
          <p:spPr>
            <a:xfrm>
              <a:off x="8971522" y="1794089"/>
              <a:ext cx="3631461" cy="620123"/>
            </a:xfrm>
            <a:prstGeom prst="rect">
              <a:avLst/>
            </a:prstGeom>
            <a:noFill/>
          </p:spPr>
          <p:txBody>
            <a:bodyPr wrap="square" rtlCol="0">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algn="ctr" defTabSz="914327">
                <a:spcAft>
                  <a:spcPts val="300"/>
                </a:spcAft>
                <a:defRPr/>
              </a:pPr>
              <a:r>
                <a:rPr lang="en-US" sz="1200" b="1" dirty="0">
                  <a:solidFill>
                    <a:srgbClr val="2B3A42"/>
                  </a:solidFill>
                  <a:latin typeface="Calibri" panose="020F0502020204030204" pitchFamily="34" charset="0"/>
                  <a:cs typeface="Calibri" panose="020F0502020204030204" pitchFamily="34" charset="0"/>
                </a:rPr>
                <a:t>CépiDC: causes of death</a:t>
              </a:r>
            </a:p>
            <a:p>
              <a:pPr algn="ctr" defTabSz="914327">
                <a:spcAft>
                  <a:spcPts val="300"/>
                </a:spcAft>
                <a:defRPr/>
              </a:pPr>
              <a:r>
                <a:rPr lang="en-US" sz="1100" i="1" dirty="0">
                  <a:solidFill>
                    <a:srgbClr val="2B3A42"/>
                  </a:solidFill>
                  <a:latin typeface="Calibri" panose="020F0502020204030204" pitchFamily="34" charset="0"/>
                  <a:cs typeface="Calibri" panose="020F0502020204030204" pitchFamily="34" charset="0"/>
                </a:rPr>
                <a:t>(national statistics repository)</a:t>
              </a:r>
            </a:p>
          </p:txBody>
        </p:sp>
        <p:cxnSp>
          <p:nvCxnSpPr>
            <p:cNvPr id="25" name="Straight Connector 24">
              <a:extLst>
                <a:ext uri="{FF2B5EF4-FFF2-40B4-BE49-F238E27FC236}">
                  <a16:creationId xmlns:a16="http://schemas.microsoft.com/office/drawing/2014/main" id="{18A2BED5-278E-249A-7E90-C18644A3D6FF}"/>
                </a:ext>
              </a:extLst>
            </p:cNvPr>
            <p:cNvCxnSpPr>
              <a:cxnSpLocks/>
            </p:cNvCxnSpPr>
            <p:nvPr/>
          </p:nvCxnSpPr>
          <p:spPr>
            <a:xfrm>
              <a:off x="4500799" y="2944531"/>
              <a:ext cx="1121115" cy="924061"/>
            </a:xfrm>
            <a:prstGeom prst="line">
              <a:avLst/>
            </a:prstGeom>
            <a:ln w="28575">
              <a:solidFill>
                <a:schemeClr val="accent2"/>
              </a:solidFill>
              <a:tailEnd type="oval" w="lg" len="lg"/>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F74CAB2-34C3-9896-9173-6BF4C3BCC3C2}"/>
                </a:ext>
              </a:extLst>
            </p:cNvPr>
            <p:cNvCxnSpPr>
              <a:cxnSpLocks/>
            </p:cNvCxnSpPr>
            <p:nvPr/>
          </p:nvCxnSpPr>
          <p:spPr>
            <a:xfrm>
              <a:off x="6778393" y="2907087"/>
              <a:ext cx="0" cy="677670"/>
            </a:xfrm>
            <a:prstGeom prst="line">
              <a:avLst/>
            </a:prstGeom>
            <a:ln w="28575">
              <a:solidFill>
                <a:schemeClr val="accent2"/>
              </a:solidFill>
              <a:tailEnd type="oval" w="lg"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BF93975-15C6-686F-514C-E9A0831E2A1C}"/>
                </a:ext>
              </a:extLst>
            </p:cNvPr>
            <p:cNvCxnSpPr>
              <a:cxnSpLocks/>
            </p:cNvCxnSpPr>
            <p:nvPr/>
          </p:nvCxnSpPr>
          <p:spPr>
            <a:xfrm flipH="1">
              <a:off x="7984019" y="2467401"/>
              <a:ext cx="1347653" cy="1333689"/>
            </a:xfrm>
            <a:prstGeom prst="line">
              <a:avLst/>
            </a:prstGeom>
            <a:ln w="28575">
              <a:solidFill>
                <a:schemeClr val="accent2"/>
              </a:solidFill>
              <a:tailEnd type="oval" w="lg" len="lg"/>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C46CBA55-3B32-6C97-D745-096944AAF4F0}"/>
                </a:ext>
              </a:extLst>
            </p:cNvPr>
            <p:cNvGrpSpPr/>
            <p:nvPr/>
          </p:nvGrpSpPr>
          <p:grpSpPr>
            <a:xfrm>
              <a:off x="9704522" y="2623193"/>
              <a:ext cx="4803802" cy="2039604"/>
              <a:chOff x="8087101" y="2604735"/>
              <a:chExt cx="4003168" cy="1699671"/>
            </a:xfrm>
          </p:grpSpPr>
          <p:sp>
            <p:nvSpPr>
              <p:cNvPr id="36" name="Rectangle 35">
                <a:extLst>
                  <a:ext uri="{FF2B5EF4-FFF2-40B4-BE49-F238E27FC236}">
                    <a16:creationId xmlns:a16="http://schemas.microsoft.com/office/drawing/2014/main" id="{7C340F72-618E-B045-EAC6-64B8AF183F3C}"/>
                  </a:ext>
                </a:extLst>
              </p:cNvPr>
              <p:cNvSpPr/>
              <p:nvPr/>
            </p:nvSpPr>
            <p:spPr>
              <a:xfrm>
                <a:off x="8087101" y="2604735"/>
                <a:ext cx="3636145" cy="1699671"/>
              </a:xfrm>
              <a:prstGeom prst="rect">
                <a:avLst/>
              </a:prstGeom>
              <a:solidFill>
                <a:schemeClr val="bg1">
                  <a:lumMod val="95000"/>
                </a:schemeClr>
              </a:solidFill>
              <a:ln w="1905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defTabSz="914327">
                  <a:defRPr/>
                </a:pPr>
                <a:r>
                  <a:rPr lang="en-US" sz="1000" i="1" dirty="0">
                    <a:solidFill>
                      <a:srgbClr val="2B3A42"/>
                    </a:solidFill>
                    <a:latin typeface="Calibri" panose="020F0502020204030204" pitchFamily="34" charset="0"/>
                    <a:cs typeface="Calibri" panose="020F0502020204030204" pitchFamily="34" charset="0"/>
                  </a:rPr>
                  <a:t>Not available yet</a:t>
                </a:r>
              </a:p>
            </p:txBody>
          </p:sp>
          <p:sp>
            <p:nvSpPr>
              <p:cNvPr id="37" name="TextBox 36">
                <a:extLst>
                  <a:ext uri="{FF2B5EF4-FFF2-40B4-BE49-F238E27FC236}">
                    <a16:creationId xmlns:a16="http://schemas.microsoft.com/office/drawing/2014/main" id="{A01A358F-9C1B-5F42-2002-B5102775E7DA}"/>
                  </a:ext>
                </a:extLst>
              </p:cNvPr>
              <p:cNvSpPr txBox="1"/>
              <p:nvPr/>
            </p:nvSpPr>
            <p:spPr>
              <a:xfrm>
                <a:off x="9636644" y="2615464"/>
                <a:ext cx="1897015" cy="492161"/>
              </a:xfrm>
              <a:prstGeom prst="rect">
                <a:avLst/>
              </a:prstGeom>
              <a:noFill/>
            </p:spPr>
            <p:txBody>
              <a:bodyPr wrap="square" rtlCol="0">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defTabSz="914327">
                  <a:spcAft>
                    <a:spcPts val="300"/>
                  </a:spcAft>
                  <a:defRPr/>
                </a:pPr>
                <a:r>
                  <a:rPr lang="en-US" sz="1200" dirty="0">
                    <a:solidFill>
                      <a:srgbClr val="2B3A42"/>
                    </a:solidFill>
                    <a:latin typeface="Calibri" panose="020F0502020204030204" pitchFamily="34" charset="0"/>
                    <a:cs typeface="Calibri" panose="020F0502020204030204" pitchFamily="34" charset="0"/>
                  </a:rPr>
                  <a:t>National Solidarity Fund for Autonomy</a:t>
                </a:r>
                <a:endParaRPr lang="en-US" sz="1100" i="1" dirty="0">
                  <a:solidFill>
                    <a:srgbClr val="2B3A42"/>
                  </a:solidFill>
                  <a:latin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9B8757E1-F4EE-F827-DF97-4DADEF209BA8}"/>
                  </a:ext>
                </a:extLst>
              </p:cNvPr>
              <p:cNvSpPr txBox="1"/>
              <p:nvPr/>
            </p:nvSpPr>
            <p:spPr>
              <a:xfrm>
                <a:off x="9064051" y="3107155"/>
                <a:ext cx="3026218" cy="516769"/>
              </a:xfrm>
              <a:prstGeom prst="rect">
                <a:avLst/>
              </a:prstGeom>
              <a:noFill/>
            </p:spPr>
            <p:txBody>
              <a:bodyPr wrap="square" rtlCol="0">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algn="ctr" defTabSz="914327">
                  <a:spcAft>
                    <a:spcPts val="300"/>
                  </a:spcAft>
                  <a:defRPr/>
                </a:pPr>
                <a:r>
                  <a:rPr lang="en-US" sz="1200" b="1" dirty="0">
                    <a:solidFill>
                      <a:srgbClr val="2B3A42"/>
                    </a:solidFill>
                    <a:latin typeface="Calibri" panose="020F0502020204030204" pitchFamily="34" charset="0"/>
                    <a:cs typeface="Calibri" panose="020F0502020204030204" pitchFamily="34" charset="0"/>
                  </a:rPr>
                  <a:t>Disability Database</a:t>
                </a:r>
              </a:p>
              <a:p>
                <a:pPr algn="ctr" defTabSz="914327">
                  <a:spcAft>
                    <a:spcPts val="300"/>
                  </a:spcAft>
                  <a:defRPr/>
                </a:pPr>
                <a:r>
                  <a:rPr lang="en-US" sz="1100" i="1" dirty="0">
                    <a:solidFill>
                      <a:srgbClr val="2B3A42"/>
                    </a:solidFill>
                    <a:latin typeface="Calibri" panose="020F0502020204030204" pitchFamily="34" charset="0"/>
                    <a:cs typeface="Calibri" panose="020F0502020204030204" pitchFamily="34" charset="0"/>
                  </a:rPr>
                  <a:t>(national statistics repository)</a:t>
                </a:r>
              </a:p>
            </p:txBody>
          </p:sp>
          <p:pic>
            <p:nvPicPr>
              <p:cNvPr id="39" name="Picture 2" descr="CNSA : Caisse Nationale de Solidarité pour l'Autonomie (retour à l'accueil)">
                <a:extLst>
                  <a:ext uri="{FF2B5EF4-FFF2-40B4-BE49-F238E27FC236}">
                    <a16:creationId xmlns:a16="http://schemas.microsoft.com/office/drawing/2014/main" id="{1A24A8AC-8C42-99B8-2F06-8DA34429006D}"/>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8898440" y="2845641"/>
                <a:ext cx="742547" cy="294657"/>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D5616F7D-6F60-382D-2620-86ADBD28E909}"/>
                  </a:ext>
                </a:extLst>
              </p:cNvPr>
              <p:cNvSpPr txBox="1"/>
              <p:nvPr/>
            </p:nvSpPr>
            <p:spPr>
              <a:xfrm>
                <a:off x="8801679" y="3597842"/>
                <a:ext cx="2660799" cy="492161"/>
              </a:xfrm>
              <a:prstGeom prst="rect">
                <a:avLst/>
              </a:prstGeom>
              <a:noFill/>
            </p:spPr>
            <p:txBody>
              <a:bodyPr wrap="square" rtlCol="0">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defTabSz="914327">
                  <a:spcAft>
                    <a:spcPts val="300"/>
                  </a:spcAft>
                  <a:defRPr/>
                </a:pPr>
                <a:r>
                  <a:rPr lang="en-US" sz="1200" dirty="0">
                    <a:solidFill>
                      <a:srgbClr val="2B3A42"/>
                    </a:solidFill>
                    <a:latin typeface="Calibri" panose="020F0502020204030204" pitchFamily="34" charset="0"/>
                    <a:cs typeface="Calibri" panose="020F0502020204030204" pitchFamily="34" charset="0"/>
                  </a:rPr>
                  <a:t>Sample from complementary health insurance</a:t>
                </a:r>
                <a:endParaRPr lang="en-US" sz="1100" dirty="0">
                  <a:solidFill>
                    <a:srgbClr val="2B3A42"/>
                  </a:solidFill>
                  <a:latin typeface="Calibri" panose="020F0502020204030204" pitchFamily="34" charset="0"/>
                  <a:cs typeface="Calibri" panose="020F0502020204030204" pitchFamily="34" charset="0"/>
                </a:endParaRPr>
              </a:p>
            </p:txBody>
          </p:sp>
          <p:pic>
            <p:nvPicPr>
              <p:cNvPr id="41" name="Graphic 40">
                <a:extLst>
                  <a:ext uri="{FF2B5EF4-FFF2-40B4-BE49-F238E27FC236}">
                    <a16:creationId xmlns:a16="http://schemas.microsoft.com/office/drawing/2014/main" id="{4827DB09-E622-05FF-FCD1-B6B17B5FDEF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271423" y="3553533"/>
                <a:ext cx="640080" cy="640080"/>
              </a:xfrm>
              <a:prstGeom prst="rect">
                <a:avLst/>
              </a:prstGeom>
            </p:spPr>
          </p:pic>
          <p:pic>
            <p:nvPicPr>
              <p:cNvPr id="42" name="Graphic 41">
                <a:extLst>
                  <a:ext uri="{FF2B5EF4-FFF2-40B4-BE49-F238E27FC236}">
                    <a16:creationId xmlns:a16="http://schemas.microsoft.com/office/drawing/2014/main" id="{AB740C50-3A78-799D-C3F2-A438A65F17D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163333" y="2872517"/>
                <a:ext cx="386502" cy="418055"/>
              </a:xfrm>
              <a:prstGeom prst="rect">
                <a:avLst/>
              </a:prstGeom>
            </p:spPr>
          </p:pic>
        </p:grpSp>
        <p:cxnSp>
          <p:nvCxnSpPr>
            <p:cNvPr id="29" name="Straight Connector 28">
              <a:extLst>
                <a:ext uri="{FF2B5EF4-FFF2-40B4-BE49-F238E27FC236}">
                  <a16:creationId xmlns:a16="http://schemas.microsoft.com/office/drawing/2014/main" id="{4FB44FF5-F0E5-AA73-E9B4-2F21D33B9757}"/>
                </a:ext>
              </a:extLst>
            </p:cNvPr>
            <p:cNvCxnSpPr>
              <a:cxnSpLocks/>
            </p:cNvCxnSpPr>
            <p:nvPr/>
          </p:nvCxnSpPr>
          <p:spPr>
            <a:xfrm>
              <a:off x="3612645" y="6697982"/>
              <a:ext cx="1060291" cy="0"/>
            </a:xfrm>
            <a:prstGeom prst="line">
              <a:avLst/>
            </a:prstGeom>
            <a:ln w="28575">
              <a:solidFill>
                <a:schemeClr val="accent2"/>
              </a:solidFill>
              <a:tailEnd type="oval" w="lg" len="lg"/>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F49A4C4-EB09-2A81-5CFD-8A8BBE928A46}"/>
                </a:ext>
              </a:extLst>
            </p:cNvPr>
            <p:cNvCxnSpPr>
              <a:cxnSpLocks/>
            </p:cNvCxnSpPr>
            <p:nvPr/>
          </p:nvCxnSpPr>
          <p:spPr>
            <a:xfrm>
              <a:off x="6781397" y="5112625"/>
              <a:ext cx="0" cy="947354"/>
            </a:xfrm>
            <a:prstGeom prst="line">
              <a:avLst/>
            </a:prstGeom>
            <a:ln w="28575">
              <a:solidFill>
                <a:schemeClr val="accent5"/>
              </a:solidFill>
              <a:tailEnd type="oval" w="lg" len="lg"/>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1B2F743E-EDA4-DCF0-AAAB-6FD1EB05B752}"/>
                </a:ext>
              </a:extLst>
            </p:cNvPr>
            <p:cNvSpPr txBox="1"/>
            <p:nvPr/>
          </p:nvSpPr>
          <p:spPr>
            <a:xfrm>
              <a:off x="1207099" y="6531784"/>
              <a:ext cx="2647144" cy="354356"/>
            </a:xfrm>
            <a:prstGeom prst="rect">
              <a:avLst/>
            </a:prstGeom>
            <a:noFill/>
          </p:spPr>
          <p:txBody>
            <a:bodyPr wrap="square" rtlCol="0">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defTabSz="914327">
                <a:spcAft>
                  <a:spcPts val="300"/>
                </a:spcAft>
                <a:defRPr/>
              </a:pPr>
              <a:r>
                <a:rPr lang="en-US" sz="1200" dirty="0">
                  <a:solidFill>
                    <a:srgbClr val="2B3A42"/>
                  </a:solidFill>
                  <a:latin typeface="Calibri" panose="020F0502020204030204" pitchFamily="34" charset="0"/>
                  <a:cs typeface="Calibri" panose="020F0502020204030204" pitchFamily="34" charset="0"/>
                </a:rPr>
                <a:t>Catalog of public cohorts</a:t>
              </a:r>
              <a:endParaRPr lang="en-US" sz="1100" dirty="0">
                <a:solidFill>
                  <a:srgbClr val="2B3A42"/>
                </a:solidFill>
                <a:latin typeface="Calibri" panose="020F0502020204030204" pitchFamily="34" charset="0"/>
                <a:cs typeface="Calibri" panose="020F0502020204030204" pitchFamily="34" charset="0"/>
              </a:endParaRPr>
            </a:p>
          </p:txBody>
        </p:sp>
        <p:pic>
          <p:nvPicPr>
            <p:cNvPr id="32" name="Graphic 31">
              <a:extLst>
                <a:ext uri="{FF2B5EF4-FFF2-40B4-BE49-F238E27FC236}">
                  <a16:creationId xmlns:a16="http://schemas.microsoft.com/office/drawing/2014/main" id="{49D203EE-15B0-9D28-0144-9E744CA3DE6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66141" y="6313934"/>
              <a:ext cx="768096" cy="768096"/>
            </a:xfrm>
            <a:prstGeom prst="rect">
              <a:avLst/>
            </a:prstGeom>
          </p:spPr>
        </p:pic>
        <p:cxnSp>
          <p:nvCxnSpPr>
            <p:cNvPr id="33" name="Straight Connector 32">
              <a:extLst>
                <a:ext uri="{FF2B5EF4-FFF2-40B4-BE49-F238E27FC236}">
                  <a16:creationId xmlns:a16="http://schemas.microsoft.com/office/drawing/2014/main" id="{8B3BA3FB-D8CC-819B-A7AF-07D37D177644}"/>
                </a:ext>
              </a:extLst>
            </p:cNvPr>
            <p:cNvCxnSpPr>
              <a:cxnSpLocks/>
            </p:cNvCxnSpPr>
            <p:nvPr/>
          </p:nvCxnSpPr>
          <p:spPr>
            <a:xfrm>
              <a:off x="8155611" y="4835691"/>
              <a:ext cx="967489" cy="276934"/>
            </a:xfrm>
            <a:prstGeom prst="line">
              <a:avLst/>
            </a:prstGeom>
            <a:ln w="28575">
              <a:solidFill>
                <a:schemeClr val="accent5"/>
              </a:solidFill>
              <a:tailEnd type="oval" w="lg" len="lg"/>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AFF616F5-8193-2531-67D1-263E72CB5F55}"/>
                </a:ext>
              </a:extLst>
            </p:cNvPr>
            <p:cNvSpPr txBox="1"/>
            <p:nvPr/>
          </p:nvSpPr>
          <p:spPr>
            <a:xfrm>
              <a:off x="9397178" y="4925142"/>
              <a:ext cx="4473932" cy="354356"/>
            </a:xfrm>
            <a:prstGeom prst="rect">
              <a:avLst/>
            </a:prstGeom>
            <a:noFill/>
          </p:spPr>
          <p:txBody>
            <a:bodyPr wrap="square" rtlCol="0">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defTabSz="914327">
                <a:spcAft>
                  <a:spcPts val="300"/>
                </a:spcAft>
                <a:defRPr/>
              </a:pPr>
              <a:r>
                <a:rPr lang="en-US" sz="1200" dirty="0">
                  <a:solidFill>
                    <a:srgbClr val="2B3A42"/>
                  </a:solidFill>
                  <a:latin typeface="Calibri" panose="020F0502020204030204" pitchFamily="34" charset="0"/>
                  <a:cs typeface="Calibri" panose="020F0502020204030204" pitchFamily="34" charset="0"/>
                </a:rPr>
                <a:t>General Beneficiary Sample (EGB)</a:t>
              </a:r>
              <a:endParaRPr lang="en-US" sz="1100" i="1" dirty="0">
                <a:solidFill>
                  <a:srgbClr val="2B3A42"/>
                </a:solidFill>
                <a:latin typeface="Calibri" panose="020F0502020204030204" pitchFamily="34" charset="0"/>
                <a:cs typeface="Calibri" panose="020F0502020204030204" pitchFamily="34" charset="0"/>
              </a:endParaRPr>
            </a:p>
          </p:txBody>
        </p:sp>
        <p:sp>
          <p:nvSpPr>
            <p:cNvPr id="35" name="TextBox 34">
              <a:extLst>
                <a:ext uri="{FF2B5EF4-FFF2-40B4-BE49-F238E27FC236}">
                  <a16:creationId xmlns:a16="http://schemas.microsoft.com/office/drawing/2014/main" id="{08E3BD3B-E885-41AF-C77D-B5D4F6C6570E}"/>
                </a:ext>
              </a:extLst>
            </p:cNvPr>
            <p:cNvSpPr txBox="1"/>
            <p:nvPr/>
          </p:nvSpPr>
          <p:spPr>
            <a:xfrm>
              <a:off x="8449736" y="5317047"/>
              <a:ext cx="5519580" cy="620123"/>
            </a:xfrm>
            <a:prstGeom prst="rect">
              <a:avLst/>
            </a:prstGeom>
            <a:noFill/>
          </p:spPr>
          <p:txBody>
            <a:bodyPr wrap="square" rtlCol="0">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algn="ctr" defTabSz="914327">
                <a:spcAft>
                  <a:spcPts val="300"/>
                </a:spcAft>
                <a:defRPr/>
              </a:pPr>
              <a:r>
                <a:rPr lang="en-US" sz="1200" b="1" dirty="0">
                  <a:solidFill>
                    <a:srgbClr val="2B3A42"/>
                  </a:solidFill>
                  <a:latin typeface="Calibri" panose="020F0502020204030204" pitchFamily="34" charset="0"/>
                  <a:cs typeface="Calibri" panose="020F0502020204030204" pitchFamily="34" charset="0"/>
                </a:rPr>
                <a:t>Permanent representative sample</a:t>
              </a:r>
            </a:p>
            <a:p>
              <a:pPr algn="ctr" defTabSz="914327">
                <a:spcAft>
                  <a:spcPts val="300"/>
                </a:spcAft>
                <a:defRPr/>
              </a:pPr>
              <a:r>
                <a:rPr lang="en-US" sz="1100" i="1" dirty="0">
                  <a:solidFill>
                    <a:srgbClr val="2B3A42"/>
                  </a:solidFill>
                  <a:latin typeface="Calibri" panose="020F0502020204030204" pitchFamily="34" charset="0"/>
                  <a:cs typeface="Calibri" panose="020F0502020204030204" pitchFamily="34" charset="0"/>
                </a:rPr>
                <a:t>(1/97 random sample size)</a:t>
              </a:r>
            </a:p>
          </p:txBody>
        </p:sp>
      </p:grpSp>
      <p:sp>
        <p:nvSpPr>
          <p:cNvPr id="43" name="TextBox 42">
            <a:extLst>
              <a:ext uri="{FF2B5EF4-FFF2-40B4-BE49-F238E27FC236}">
                <a16:creationId xmlns:a16="http://schemas.microsoft.com/office/drawing/2014/main" id="{035ECFDB-797D-F500-203A-B61702AD0E54}"/>
              </a:ext>
            </a:extLst>
          </p:cNvPr>
          <p:cNvSpPr txBox="1"/>
          <p:nvPr/>
        </p:nvSpPr>
        <p:spPr>
          <a:xfrm>
            <a:off x="422640" y="3647326"/>
            <a:ext cx="3430284" cy="953666"/>
          </a:xfrm>
          <a:prstGeom prst="roundRect">
            <a:avLst/>
          </a:prstGeom>
          <a:solidFill>
            <a:schemeClr val="accent2"/>
          </a:solidFill>
          <a:ln w="28575">
            <a:noFill/>
          </a:ln>
        </p:spPr>
        <p:txBody>
          <a:bodyPr wrap="square">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algn="ctr" defTabSz="380970">
              <a:defRPr/>
            </a:pPr>
            <a:r>
              <a:rPr lang="en-US" sz="1667" dirty="0">
                <a:solidFill>
                  <a:schemeClr val="bg1"/>
                </a:solidFill>
                <a:latin typeface="Calibri" panose="020F0502020204030204" pitchFamily="34" charset="0"/>
                <a:ea typeface="DengXian" panose="02010600030101010101" pitchFamily="2" charset="-122"/>
                <a:cs typeface="Calibri" panose="020F0502020204030204" pitchFamily="34" charset="0"/>
              </a:rPr>
              <a:t>Database of </a:t>
            </a:r>
            <a:r>
              <a:rPr lang="en-US" sz="1667">
                <a:solidFill>
                  <a:schemeClr val="bg1"/>
                </a:solidFill>
                <a:latin typeface="Calibri" panose="020F0502020204030204" pitchFamily="34" charset="0"/>
                <a:ea typeface="DengXian" panose="02010600030101010101" pitchFamily="2" charset="-122"/>
                <a:cs typeface="Calibri" panose="020F0502020204030204" pitchFamily="34" charset="0"/>
              </a:rPr>
              <a:t>public insurance </a:t>
            </a:r>
            <a:r>
              <a:rPr lang="en-US" sz="1667" dirty="0">
                <a:solidFill>
                  <a:schemeClr val="bg1"/>
                </a:solidFill>
                <a:latin typeface="Calibri" panose="020F0502020204030204" pitchFamily="34" charset="0"/>
                <a:ea typeface="DengXian" panose="02010600030101010101" pitchFamily="2" charset="-122"/>
                <a:cs typeface="Calibri" panose="020F0502020204030204" pitchFamily="34" charset="0"/>
              </a:rPr>
              <a:t>data representing approximately 99% of the French population</a:t>
            </a:r>
            <a:endParaRPr lang="en-US" sz="1667" dirty="0">
              <a:solidFill>
                <a:schemeClr val="bg1"/>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780229F6-9297-AFE6-8BF5-56083E065196}"/>
              </a:ext>
            </a:extLst>
          </p:cNvPr>
          <p:cNvSpPr txBox="1"/>
          <p:nvPr/>
        </p:nvSpPr>
        <p:spPr>
          <a:xfrm>
            <a:off x="7405061" y="5061485"/>
            <a:ext cx="4297999" cy="1237502"/>
          </a:xfrm>
          <a:prstGeom prst="roundRect">
            <a:avLst/>
          </a:prstGeom>
          <a:solidFill>
            <a:schemeClr val="accent2"/>
          </a:solidFill>
          <a:ln w="28575">
            <a:noFill/>
          </a:ln>
        </p:spPr>
        <p:txBody>
          <a:bodyPr wrap="square">
            <a:spAutoFit/>
          </a:bodyPr>
          <a:lstStyle>
            <a:defPPr>
              <a:defRPr lang="fr-FR"/>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pPr algn="ctr" defTabSz="380970">
              <a:defRPr/>
            </a:pPr>
            <a:r>
              <a:rPr lang="en-US" sz="1667" dirty="0">
                <a:solidFill>
                  <a:schemeClr val="bg1"/>
                </a:solidFill>
                <a:latin typeface="Arial" panose="020B0604020202020204" pitchFamily="34" charset="0"/>
                <a:ea typeface="DengXian" panose="02010600030101010101" pitchFamily="2" charset="-122"/>
                <a:cs typeface="Arial" panose="020B0604020202020204" pitchFamily="34" charset="0"/>
              </a:rPr>
              <a:t>Each patient’s healthcare use is tracked from birth or immigration to France to death or emigration, regardless of employment or socioeconomic status.</a:t>
            </a:r>
          </a:p>
        </p:txBody>
      </p:sp>
    </p:spTree>
    <p:extLst>
      <p:ext uri="{BB962C8B-B14F-4D97-AF65-F5344CB8AC3E}">
        <p14:creationId xmlns:p14="http://schemas.microsoft.com/office/powerpoint/2010/main" val="1622359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BDFB1-69D1-0A1C-7617-D42F4BFBAF16}"/>
              </a:ext>
            </a:extLst>
          </p:cNvPr>
          <p:cNvSpPr>
            <a:spLocks noGrp="1"/>
          </p:cNvSpPr>
          <p:nvPr>
            <p:ph type="title"/>
          </p:nvPr>
        </p:nvSpPr>
        <p:spPr/>
        <p:txBody>
          <a:bodyPr>
            <a:noAutofit/>
          </a:bodyPr>
          <a:lstStyle/>
          <a:p>
            <a:pPr algn="ctr"/>
            <a:r>
              <a:rPr lang="en-US" sz="3200" b="1" dirty="0">
                <a:solidFill>
                  <a:srgbClr val="FF0000"/>
                </a:solidFill>
                <a:latin typeface="Calibri" panose="020F0502020204030204" pitchFamily="34" charset="0"/>
                <a:ea typeface="Calibri" panose="020F0502020204030204" pitchFamily="34" charset="0"/>
                <a:cs typeface="Calibri" panose="020F0502020204030204" pitchFamily="34" charset="0"/>
              </a:rPr>
              <a:t>Analysis of Paclitaxel Safety in the SNDS:  The DETECT Study</a:t>
            </a:r>
          </a:p>
        </p:txBody>
      </p:sp>
      <p:pic>
        <p:nvPicPr>
          <p:cNvPr id="9" name="Picture 8">
            <a:extLst>
              <a:ext uri="{FF2B5EF4-FFF2-40B4-BE49-F238E27FC236}">
                <a16:creationId xmlns:a16="http://schemas.microsoft.com/office/drawing/2014/main" id="{ED519908-0690-7052-0031-572302066FF2}"/>
              </a:ext>
            </a:extLst>
          </p:cNvPr>
          <p:cNvPicPr>
            <a:picLocks noChangeAspect="1"/>
          </p:cNvPicPr>
          <p:nvPr/>
        </p:nvPicPr>
        <p:blipFill>
          <a:blip r:embed="rId2"/>
          <a:stretch>
            <a:fillRect/>
          </a:stretch>
        </p:blipFill>
        <p:spPr>
          <a:xfrm>
            <a:off x="1225979" y="1444520"/>
            <a:ext cx="3810886" cy="4453252"/>
          </a:xfrm>
          <a:prstGeom prst="rect">
            <a:avLst/>
          </a:prstGeom>
          <a:noFill/>
          <a:ln>
            <a:solidFill>
              <a:schemeClr val="bg2"/>
            </a:solidFill>
          </a:ln>
          <a:effectLst>
            <a:outerShdw blurRad="50800" dist="38100" dir="8100000" algn="tr" rotWithShape="0">
              <a:prstClr val="black">
                <a:alpha val="40000"/>
              </a:prstClr>
            </a:outerShdw>
          </a:effectLst>
        </p:spPr>
      </p:pic>
      <p:sp>
        <p:nvSpPr>
          <p:cNvPr id="16" name="TextBox 15">
            <a:extLst>
              <a:ext uri="{FF2B5EF4-FFF2-40B4-BE49-F238E27FC236}">
                <a16:creationId xmlns:a16="http://schemas.microsoft.com/office/drawing/2014/main" id="{4492D0B8-55B3-6602-8CE9-D81179F67DBA}"/>
              </a:ext>
            </a:extLst>
          </p:cNvPr>
          <p:cNvSpPr txBox="1"/>
          <p:nvPr/>
        </p:nvSpPr>
        <p:spPr>
          <a:xfrm>
            <a:off x="4084779" y="6339424"/>
            <a:ext cx="4020128" cy="307777"/>
          </a:xfrm>
          <a:prstGeom prst="rect">
            <a:avLst/>
          </a:prstGeom>
          <a:noFill/>
        </p:spPr>
        <p:txBody>
          <a:bodyPr wrap="square">
            <a:spAutoFit/>
          </a:bodyPr>
          <a:lstStyle/>
          <a:p>
            <a:pPr algn="ctr"/>
            <a:r>
              <a:rPr lang="en-US" sz="1400" dirty="0" err="1">
                <a:latin typeface="Arial" panose="020B0604020202020204" pitchFamily="34" charset="0"/>
                <a:cs typeface="Arial" panose="020B0604020202020204" pitchFamily="34" charset="0"/>
              </a:rPr>
              <a:t>Wargny</a:t>
            </a:r>
            <a:r>
              <a:rPr lang="en-US" sz="1400" dirty="0">
                <a:latin typeface="Arial" panose="020B0604020202020204" pitchFamily="34" charset="0"/>
                <a:cs typeface="Arial" panose="020B0604020202020204" pitchFamily="34" charset="0"/>
              </a:rPr>
              <a:t> et al. J Am Coll Cardiol. 2024</a:t>
            </a:r>
          </a:p>
        </p:txBody>
      </p:sp>
      <p:pic>
        <p:nvPicPr>
          <p:cNvPr id="7" name="Image 6">
            <a:extLst>
              <a:ext uri="{FF2B5EF4-FFF2-40B4-BE49-F238E27FC236}">
                <a16:creationId xmlns:a16="http://schemas.microsoft.com/office/drawing/2014/main" id="{2CEAF1DC-07D7-8D9F-B61C-2DD1B774A78F}"/>
              </a:ext>
            </a:extLst>
          </p:cNvPr>
          <p:cNvPicPr>
            <a:picLocks noChangeAspect="1"/>
          </p:cNvPicPr>
          <p:nvPr/>
        </p:nvPicPr>
        <p:blipFill>
          <a:blip r:embed="rId3"/>
          <a:stretch>
            <a:fillRect/>
          </a:stretch>
        </p:blipFill>
        <p:spPr>
          <a:xfrm>
            <a:off x="6262844" y="1444520"/>
            <a:ext cx="4703176" cy="4495439"/>
          </a:xfrm>
          <a:prstGeom prst="rect">
            <a:avLst/>
          </a:prstGeom>
          <a:ln>
            <a:solidFill>
              <a:schemeClr val="tx1"/>
            </a:solidFill>
          </a:ln>
        </p:spPr>
      </p:pic>
    </p:spTree>
    <p:extLst>
      <p:ext uri="{BB962C8B-B14F-4D97-AF65-F5344CB8AC3E}">
        <p14:creationId xmlns:p14="http://schemas.microsoft.com/office/powerpoint/2010/main" val="3608220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6ED8-F53D-8C23-D2A4-AA0274A74231}"/>
              </a:ext>
            </a:extLst>
          </p:cNvPr>
          <p:cNvSpPr>
            <a:spLocks noGrp="1"/>
          </p:cNvSpPr>
          <p:nvPr>
            <p:ph type="title"/>
          </p:nvPr>
        </p:nvSpPr>
        <p:spPr>
          <a:xfrm>
            <a:off x="594819" y="336492"/>
            <a:ext cx="11002363" cy="369332"/>
          </a:xfrm>
        </p:spPr>
        <p:txBody>
          <a:bodyPr>
            <a:noAutofit/>
          </a:bodyPr>
          <a:lstStyle/>
          <a:p>
            <a:pPr algn="ctr"/>
            <a:r>
              <a:rPr lang="en-US" sz="3200" b="1" dirty="0">
                <a:solidFill>
                  <a:srgbClr val="FF0000"/>
                </a:solidFill>
                <a:latin typeface="Calibri" panose="020F0502020204030204" pitchFamily="34" charset="0"/>
                <a:ea typeface="Calibri" panose="020F0502020204030204" pitchFamily="34" charset="0"/>
                <a:cs typeface="Calibri" panose="020F0502020204030204" pitchFamily="34" charset="0"/>
              </a:rPr>
              <a:t>DETECT Study Outcomes</a:t>
            </a:r>
          </a:p>
        </p:txBody>
      </p:sp>
      <p:sp>
        <p:nvSpPr>
          <p:cNvPr id="3" name="Text Placeholder 2">
            <a:extLst>
              <a:ext uri="{FF2B5EF4-FFF2-40B4-BE49-F238E27FC236}">
                <a16:creationId xmlns:a16="http://schemas.microsoft.com/office/drawing/2014/main" id="{3D2B5FCA-06F2-838F-21A7-4983E2960FBC}"/>
              </a:ext>
            </a:extLst>
          </p:cNvPr>
          <p:cNvSpPr>
            <a:spLocks noGrp="1"/>
          </p:cNvSpPr>
          <p:nvPr>
            <p:ph type="body" sz="quarter" idx="12"/>
          </p:nvPr>
        </p:nvSpPr>
        <p:spPr>
          <a:xfrm>
            <a:off x="594487" y="726620"/>
            <a:ext cx="11003027" cy="369332"/>
          </a:xfrm>
        </p:spPr>
        <p:txBody>
          <a:bodyPr/>
          <a:lstStyle/>
          <a:p>
            <a:pPr algn="ctr"/>
            <a:r>
              <a:rPr lang="fr-FR" i="1" dirty="0">
                <a:solidFill>
                  <a:srgbClr val="FF0000"/>
                </a:solidFill>
                <a:latin typeface="Calibri" panose="020F0502020204030204" pitchFamily="34" charset="0"/>
                <a:ea typeface="Calibri" panose="020F0502020204030204" pitchFamily="34" charset="0"/>
                <a:cs typeface="Calibri" panose="020F0502020204030204" pitchFamily="34" charset="0"/>
              </a:rPr>
              <a:t>259,137 patients </a:t>
            </a:r>
            <a:r>
              <a:rPr lang="fr-FR" i="1" dirty="0" err="1">
                <a:solidFill>
                  <a:srgbClr val="FF0000"/>
                </a:solidFill>
                <a:latin typeface="Calibri" panose="020F0502020204030204" pitchFamily="34" charset="0"/>
                <a:ea typeface="Calibri" panose="020F0502020204030204" pitchFamily="34" charset="0"/>
                <a:cs typeface="Calibri" panose="020F0502020204030204" pitchFamily="34" charset="0"/>
              </a:rPr>
              <a:t>were</a:t>
            </a:r>
            <a:r>
              <a:rPr lang="fr-FR" i="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fr-FR" i="1" dirty="0" err="1">
                <a:solidFill>
                  <a:srgbClr val="FF0000"/>
                </a:solidFill>
                <a:latin typeface="Calibri" panose="020F0502020204030204" pitchFamily="34" charset="0"/>
                <a:ea typeface="Calibri" panose="020F0502020204030204" pitchFamily="34" charset="0"/>
                <a:cs typeface="Calibri" panose="020F0502020204030204" pitchFamily="34" charset="0"/>
              </a:rPr>
              <a:t>analyzed</a:t>
            </a:r>
            <a:endParaRPr lang="en-US"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7" name="Slide Number Placeholder 6">
            <a:extLst>
              <a:ext uri="{FF2B5EF4-FFF2-40B4-BE49-F238E27FC236}">
                <a16:creationId xmlns:a16="http://schemas.microsoft.com/office/drawing/2014/main" id="{4762F365-C103-9069-9A43-7E8FBF3A3961}"/>
              </a:ext>
            </a:extLst>
          </p:cNvPr>
          <p:cNvSpPr>
            <a:spLocks noGrp="1"/>
          </p:cNvSpPr>
          <p:nvPr>
            <p:ph type="sldNum" sz="quarter" idx="11"/>
          </p:nvPr>
        </p:nvSpPr>
        <p:spPr/>
        <p:txBody>
          <a:bodyPr/>
          <a:lstStyle/>
          <a:p>
            <a:fld id="{B6F15528-21DE-4FAA-801E-634DDDAF4B2B}" type="slidenum">
              <a:rPr lang="en-US" smtClean="0"/>
              <a:t>26</a:t>
            </a:fld>
            <a:endParaRPr lang="en-US" dirty="0"/>
          </a:p>
        </p:txBody>
      </p:sp>
      <p:grpSp>
        <p:nvGrpSpPr>
          <p:cNvPr id="17" name="Groupe 16">
            <a:extLst>
              <a:ext uri="{FF2B5EF4-FFF2-40B4-BE49-F238E27FC236}">
                <a16:creationId xmlns:a16="http://schemas.microsoft.com/office/drawing/2014/main" id="{26B9C61F-BFDB-3FC3-6D04-CB6E9952DC81}"/>
              </a:ext>
            </a:extLst>
          </p:cNvPr>
          <p:cNvGrpSpPr/>
          <p:nvPr/>
        </p:nvGrpSpPr>
        <p:grpSpPr>
          <a:xfrm>
            <a:off x="1298208" y="2956133"/>
            <a:ext cx="7670683" cy="3175247"/>
            <a:chOff x="2143124" y="2137262"/>
            <a:chExt cx="10191983" cy="4185831"/>
          </a:xfrm>
        </p:grpSpPr>
        <p:pic>
          <p:nvPicPr>
            <p:cNvPr id="11" name="Image 10">
              <a:extLst>
                <a:ext uri="{FF2B5EF4-FFF2-40B4-BE49-F238E27FC236}">
                  <a16:creationId xmlns:a16="http://schemas.microsoft.com/office/drawing/2014/main" id="{1128D788-7729-46FB-6819-D51399FAFF4A}"/>
                </a:ext>
              </a:extLst>
            </p:cNvPr>
            <p:cNvPicPr>
              <a:picLocks noChangeAspect="1"/>
            </p:cNvPicPr>
            <p:nvPr/>
          </p:nvPicPr>
          <p:blipFill>
            <a:blip r:embed="rId3"/>
            <a:stretch>
              <a:fillRect/>
            </a:stretch>
          </p:blipFill>
          <p:spPr>
            <a:xfrm>
              <a:off x="2481263" y="2586784"/>
              <a:ext cx="3213100" cy="3225800"/>
            </a:xfrm>
            <a:prstGeom prst="rect">
              <a:avLst/>
            </a:prstGeom>
          </p:spPr>
        </p:pic>
        <p:pic>
          <p:nvPicPr>
            <p:cNvPr id="12" name="Image 11">
              <a:extLst>
                <a:ext uri="{FF2B5EF4-FFF2-40B4-BE49-F238E27FC236}">
                  <a16:creationId xmlns:a16="http://schemas.microsoft.com/office/drawing/2014/main" id="{AD81CFDF-96FD-2908-A8F6-20044151FA8B}"/>
                </a:ext>
              </a:extLst>
            </p:cNvPr>
            <p:cNvPicPr>
              <a:picLocks noChangeAspect="1"/>
            </p:cNvPicPr>
            <p:nvPr/>
          </p:nvPicPr>
          <p:blipFill>
            <a:blip r:embed="rId4"/>
            <a:stretch>
              <a:fillRect/>
            </a:stretch>
          </p:blipFill>
          <p:spPr>
            <a:xfrm>
              <a:off x="5801635" y="2586784"/>
              <a:ext cx="3213100" cy="3225800"/>
            </a:xfrm>
            <a:prstGeom prst="rect">
              <a:avLst/>
            </a:prstGeom>
          </p:spPr>
        </p:pic>
        <p:pic>
          <p:nvPicPr>
            <p:cNvPr id="13" name="Image 12">
              <a:extLst>
                <a:ext uri="{FF2B5EF4-FFF2-40B4-BE49-F238E27FC236}">
                  <a16:creationId xmlns:a16="http://schemas.microsoft.com/office/drawing/2014/main" id="{D92B8EE9-2F34-1BD7-8634-5A193B691EEB}"/>
                </a:ext>
              </a:extLst>
            </p:cNvPr>
            <p:cNvPicPr>
              <a:picLocks noChangeAspect="1"/>
            </p:cNvPicPr>
            <p:nvPr/>
          </p:nvPicPr>
          <p:blipFill>
            <a:blip r:embed="rId5"/>
            <a:stretch>
              <a:fillRect/>
            </a:stretch>
          </p:blipFill>
          <p:spPr>
            <a:xfrm>
              <a:off x="9122007" y="2586784"/>
              <a:ext cx="3213100" cy="3225800"/>
            </a:xfrm>
            <a:prstGeom prst="rect">
              <a:avLst/>
            </a:prstGeom>
          </p:spPr>
        </p:pic>
        <p:sp>
          <p:nvSpPr>
            <p:cNvPr id="14" name="Rectangle 13">
              <a:extLst>
                <a:ext uri="{FF2B5EF4-FFF2-40B4-BE49-F238E27FC236}">
                  <a16:creationId xmlns:a16="http://schemas.microsoft.com/office/drawing/2014/main" id="{B28C6B2C-4475-3A9C-07AA-B8C97F6A918C}"/>
                </a:ext>
              </a:extLst>
            </p:cNvPr>
            <p:cNvSpPr/>
            <p:nvPr/>
          </p:nvSpPr>
          <p:spPr>
            <a:xfrm>
              <a:off x="2143124" y="2137262"/>
              <a:ext cx="485775" cy="7143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00"/>
            </a:p>
          </p:txBody>
        </p:sp>
        <p:sp>
          <p:nvSpPr>
            <p:cNvPr id="16" name="Rectangle 15">
              <a:extLst>
                <a:ext uri="{FF2B5EF4-FFF2-40B4-BE49-F238E27FC236}">
                  <a16:creationId xmlns:a16="http://schemas.microsoft.com/office/drawing/2014/main" id="{C26EF979-7F05-9BD2-B65B-D42F4123DDB8}"/>
                </a:ext>
              </a:extLst>
            </p:cNvPr>
            <p:cNvSpPr/>
            <p:nvPr/>
          </p:nvSpPr>
          <p:spPr>
            <a:xfrm>
              <a:off x="6032502" y="5755432"/>
              <a:ext cx="4383085" cy="5676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00"/>
            </a:p>
          </p:txBody>
        </p:sp>
      </p:grpSp>
      <p:sp>
        <p:nvSpPr>
          <p:cNvPr id="19" name="ZoneTexte 18">
            <a:extLst>
              <a:ext uri="{FF2B5EF4-FFF2-40B4-BE49-F238E27FC236}">
                <a16:creationId xmlns:a16="http://schemas.microsoft.com/office/drawing/2014/main" id="{CA50BFF8-3B14-976C-4018-AB9E089793CC}"/>
              </a:ext>
            </a:extLst>
          </p:cNvPr>
          <p:cNvSpPr txBox="1"/>
          <p:nvPr/>
        </p:nvSpPr>
        <p:spPr>
          <a:xfrm>
            <a:off x="916554" y="6058309"/>
            <a:ext cx="10601223" cy="584775"/>
          </a:xfrm>
          <a:prstGeom prst="rect">
            <a:avLst/>
          </a:prstGeom>
          <a:noFill/>
        </p:spPr>
        <p:txBody>
          <a:bodyPr wrap="square">
            <a:spAutoFit/>
          </a:bodyPr>
          <a:lstStyle/>
          <a:p>
            <a:pPr algn="ctr"/>
            <a:r>
              <a:rPr lang="fr-FR" sz="800" dirty="0">
                <a:latin typeface="Calibri" panose="020F0502020204030204" pitchFamily="34" charset="0"/>
                <a:ea typeface="Calibri" panose="020F0502020204030204" pitchFamily="34" charset="0"/>
                <a:cs typeface="Calibri" panose="020F0502020204030204" pitchFamily="34" charset="0"/>
              </a:rPr>
              <a:t>PSM </a:t>
            </a:r>
            <a:r>
              <a:rPr lang="fr-FR" sz="800" dirty="0" err="1">
                <a:latin typeface="Calibri" panose="020F0502020204030204" pitchFamily="34" charset="0"/>
                <a:ea typeface="Calibri" panose="020F0502020204030204" pitchFamily="34" charset="0"/>
                <a:cs typeface="Calibri" panose="020F0502020204030204" pitchFamily="34" charset="0"/>
              </a:rPr>
              <a:t>was</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performed</a:t>
            </a:r>
            <a:r>
              <a:rPr lang="fr-FR" sz="800" dirty="0">
                <a:latin typeface="Calibri" panose="020F0502020204030204" pitchFamily="34" charset="0"/>
                <a:ea typeface="Calibri" panose="020F0502020204030204" pitchFamily="34" charset="0"/>
                <a:cs typeface="Calibri" panose="020F0502020204030204" pitchFamily="34" charset="0"/>
              </a:rPr>
              <a:t> on a 1:1 </a:t>
            </a:r>
            <a:r>
              <a:rPr lang="fr-FR" sz="800" dirty="0" err="1">
                <a:latin typeface="Calibri" panose="020F0502020204030204" pitchFamily="34" charset="0"/>
                <a:ea typeface="Calibri" panose="020F0502020204030204" pitchFamily="34" charset="0"/>
                <a:cs typeface="Calibri" panose="020F0502020204030204" pitchFamily="34" charset="0"/>
              </a:rPr>
              <a:t>pairing</a:t>
            </a:r>
            <a:r>
              <a:rPr lang="fr-FR" sz="800" dirty="0">
                <a:latin typeface="Calibri" panose="020F0502020204030204" pitchFamily="34" charset="0"/>
                <a:ea typeface="Calibri" panose="020F0502020204030204" pitchFamily="34" charset="0"/>
                <a:cs typeface="Calibri" panose="020F0502020204030204" pitchFamily="34" charset="0"/>
              </a:rPr>
              <a:t> basis, </a:t>
            </a:r>
            <a:r>
              <a:rPr lang="fr-FR" sz="800" dirty="0" err="1">
                <a:latin typeface="Calibri" panose="020F0502020204030204" pitchFamily="34" charset="0"/>
                <a:ea typeface="Calibri" panose="020F0502020204030204" pitchFamily="34" charset="0"/>
                <a:cs typeface="Calibri" panose="020F0502020204030204" pitchFamily="34" charset="0"/>
              </a:rPr>
              <a:t>using</a:t>
            </a:r>
            <a:r>
              <a:rPr lang="fr-FR" sz="800" dirty="0">
                <a:latin typeface="Calibri" panose="020F0502020204030204" pitchFamily="34" charset="0"/>
                <a:ea typeface="Calibri" panose="020F0502020204030204" pitchFamily="34" charset="0"/>
                <a:cs typeface="Calibri" panose="020F0502020204030204" pitchFamily="34" charset="0"/>
              </a:rPr>
              <a:t> 2 </a:t>
            </a:r>
            <a:r>
              <a:rPr lang="fr-FR" sz="800" dirty="0" err="1">
                <a:latin typeface="Calibri" panose="020F0502020204030204" pitchFamily="34" charset="0"/>
                <a:ea typeface="Calibri" panose="020F0502020204030204" pitchFamily="34" charset="0"/>
                <a:cs typeface="Calibri" panose="020F0502020204030204" pitchFamily="34" charset="0"/>
              </a:rPr>
              <a:t>approaches</a:t>
            </a:r>
            <a:r>
              <a:rPr lang="fr-FR" sz="800" dirty="0">
                <a:latin typeface="Calibri" panose="020F0502020204030204" pitchFamily="34" charset="0"/>
                <a:ea typeface="Calibri" panose="020F0502020204030204" pitchFamily="34" charset="0"/>
                <a:cs typeface="Calibri" panose="020F0502020204030204" pitchFamily="34" charset="0"/>
              </a:rPr>
              <a:t>, NN or “exact” </a:t>
            </a:r>
            <a:r>
              <a:rPr lang="fr-FR" sz="800" dirty="0" err="1">
                <a:latin typeface="Calibri" panose="020F0502020204030204" pitchFamily="34" charset="0"/>
                <a:ea typeface="Calibri" panose="020F0502020204030204" pitchFamily="34" charset="0"/>
                <a:cs typeface="Calibri" panose="020F0502020204030204" pitchFamily="34" charset="0"/>
              </a:rPr>
              <a:t>matching</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including</a:t>
            </a:r>
            <a:r>
              <a:rPr lang="fr-FR" sz="800" dirty="0">
                <a:latin typeface="Calibri" panose="020F0502020204030204" pitchFamily="34" charset="0"/>
                <a:ea typeface="Calibri" panose="020F0502020204030204" pitchFamily="34" charset="0"/>
                <a:cs typeface="Calibri" panose="020F0502020204030204" pitchFamily="34" charset="0"/>
              </a:rPr>
              <a:t> all of the </a:t>
            </a:r>
            <a:r>
              <a:rPr lang="fr-FR" sz="800" dirty="0" err="1">
                <a:latin typeface="Calibri" panose="020F0502020204030204" pitchFamily="34" charset="0"/>
                <a:ea typeface="Calibri" panose="020F0502020204030204" pitchFamily="34" charset="0"/>
                <a:cs typeface="Calibri" panose="020F0502020204030204" pitchFamily="34" charset="0"/>
              </a:rPr>
              <a:t>following</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age</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sex</a:t>
            </a:r>
            <a:r>
              <a:rPr lang="fr-FR" sz="800" dirty="0">
                <a:latin typeface="Calibri" panose="020F0502020204030204" pitchFamily="34" charset="0"/>
                <a:ea typeface="Calibri" panose="020F0502020204030204" pitchFamily="34" charset="0"/>
                <a:cs typeface="Calibri" panose="020F0502020204030204" pitchFamily="34" charset="0"/>
              </a:rPr>
              <a:t>, time of the index </a:t>
            </a:r>
            <a:r>
              <a:rPr lang="fr-FR" sz="800" dirty="0" err="1">
                <a:latin typeface="Calibri" panose="020F0502020204030204" pitchFamily="34" charset="0"/>
                <a:ea typeface="Calibri" panose="020F0502020204030204" pitchFamily="34" charset="0"/>
                <a:cs typeface="Calibri" panose="020F0502020204030204" pitchFamily="34" charset="0"/>
              </a:rPr>
              <a:t>procedure</a:t>
            </a:r>
            <a:r>
              <a:rPr lang="fr-FR" sz="800" dirty="0">
                <a:latin typeface="Calibri" panose="020F0502020204030204" pitchFamily="34" charset="0"/>
                <a:ea typeface="Calibri" panose="020F0502020204030204" pitchFamily="34" charset="0"/>
                <a:cs typeface="Calibri" panose="020F0502020204030204" pitchFamily="34" charset="0"/>
              </a:rPr>
              <a:t> (nominal, 33 </a:t>
            </a:r>
            <a:r>
              <a:rPr lang="fr-FR" sz="800" dirty="0" err="1">
                <a:latin typeface="Calibri" panose="020F0502020204030204" pitchFamily="34" charset="0"/>
                <a:ea typeface="Calibri" panose="020F0502020204030204" pitchFamily="34" charset="0"/>
                <a:cs typeface="Calibri" panose="020F0502020204030204" pitchFamily="34" charset="0"/>
              </a:rPr>
              <a:t>categories</a:t>
            </a:r>
            <a:r>
              <a:rPr lang="fr-FR" sz="800" dirty="0">
                <a:latin typeface="Calibri" panose="020F0502020204030204" pitchFamily="34" charset="0"/>
                <a:ea typeface="Calibri" panose="020F0502020204030204" pitchFamily="34" charset="0"/>
                <a:cs typeface="Calibri" panose="020F0502020204030204" pitchFamily="34" charset="0"/>
              </a:rPr>
              <a:t>), protection </a:t>
            </a:r>
            <a:r>
              <a:rPr lang="fr-FR" sz="800" dirty="0" err="1">
                <a:latin typeface="Calibri" panose="020F0502020204030204" pitchFamily="34" charset="0"/>
                <a:ea typeface="Calibri" panose="020F0502020204030204" pitchFamily="34" charset="0"/>
                <a:cs typeface="Calibri" panose="020F0502020204030204" pitchFamily="34" charset="0"/>
              </a:rPr>
              <a:t>scheme</a:t>
            </a:r>
            <a:r>
              <a:rPr lang="fr-FR" sz="800" dirty="0">
                <a:latin typeface="Calibri" panose="020F0502020204030204" pitchFamily="34" charset="0"/>
                <a:ea typeface="Calibri" panose="020F0502020204030204" pitchFamily="34" charset="0"/>
                <a:cs typeface="Calibri" panose="020F0502020204030204" pitchFamily="34" charset="0"/>
              </a:rPr>
              <a:t> (nominal, 5 </a:t>
            </a:r>
            <a:r>
              <a:rPr lang="fr-FR" sz="800" dirty="0" err="1">
                <a:latin typeface="Calibri" panose="020F0502020204030204" pitchFamily="34" charset="0"/>
                <a:ea typeface="Calibri" panose="020F0502020204030204" pitchFamily="34" charset="0"/>
                <a:cs typeface="Calibri" panose="020F0502020204030204" pitchFamily="34" charset="0"/>
              </a:rPr>
              <a:t>categories</a:t>
            </a:r>
            <a:r>
              <a:rPr lang="fr-FR" sz="800" dirty="0">
                <a:latin typeface="Calibri" panose="020F0502020204030204" pitchFamily="34" charset="0"/>
                <a:ea typeface="Calibri" panose="020F0502020204030204" pitchFamily="34" charset="0"/>
                <a:cs typeface="Calibri" panose="020F0502020204030204" pitchFamily="34" charset="0"/>
              </a:rPr>
              <a:t>), routine </a:t>
            </a:r>
            <a:r>
              <a:rPr lang="fr-FR" sz="800" dirty="0" err="1">
                <a:latin typeface="Calibri" panose="020F0502020204030204" pitchFamily="34" charset="0"/>
                <a:ea typeface="Calibri" panose="020F0502020204030204" pitchFamily="34" charset="0"/>
                <a:cs typeface="Calibri" panose="020F0502020204030204" pitchFamily="34" charset="0"/>
              </a:rPr>
              <a:t>treatment</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antiplatelet</a:t>
            </a:r>
            <a:r>
              <a:rPr lang="fr-FR" sz="800" dirty="0">
                <a:latin typeface="Calibri" panose="020F0502020204030204" pitchFamily="34" charset="0"/>
                <a:ea typeface="Calibri" panose="020F0502020204030204" pitchFamily="34" charset="0"/>
                <a:cs typeface="Calibri" panose="020F0502020204030204" pitchFamily="34" charset="0"/>
              </a:rPr>
              <a:t> agent, anticoagulant, </a:t>
            </a:r>
            <a:r>
              <a:rPr lang="fr-FR" sz="800" dirty="0" err="1">
                <a:latin typeface="Calibri" panose="020F0502020204030204" pitchFamily="34" charset="0"/>
                <a:ea typeface="Calibri" panose="020F0502020204030204" pitchFamily="34" charset="0"/>
                <a:cs typeface="Calibri" panose="020F0502020204030204" pitchFamily="34" charset="0"/>
              </a:rPr>
              <a:t>angiotensin-converting</a:t>
            </a:r>
            <a:r>
              <a:rPr lang="fr-FR" sz="800" dirty="0">
                <a:latin typeface="Calibri" panose="020F0502020204030204" pitchFamily="34" charset="0"/>
                <a:ea typeface="Calibri" panose="020F0502020204030204" pitchFamily="34" charset="0"/>
                <a:cs typeface="Calibri" panose="020F0502020204030204" pitchFamily="34" charset="0"/>
              </a:rPr>
              <a:t> enzyme </a:t>
            </a:r>
            <a:r>
              <a:rPr lang="fr-FR" sz="800" dirty="0" err="1">
                <a:latin typeface="Calibri" panose="020F0502020204030204" pitchFamily="34" charset="0"/>
                <a:ea typeface="Calibri" panose="020F0502020204030204" pitchFamily="34" charset="0"/>
                <a:cs typeface="Calibri" panose="020F0502020204030204" pitchFamily="34" charset="0"/>
              </a:rPr>
              <a:t>inhibitor</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statin</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medical</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history</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coronary</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artery</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disease</a:t>
            </a:r>
            <a:r>
              <a:rPr lang="fr-FR" sz="800" dirty="0">
                <a:latin typeface="Calibri" panose="020F0502020204030204" pitchFamily="34" charset="0"/>
                <a:ea typeface="Calibri" panose="020F0502020204030204" pitchFamily="34" charset="0"/>
                <a:cs typeface="Calibri" panose="020F0502020204030204" pitchFamily="34" charset="0"/>
              </a:rPr>
              <a:t>, stroke, </a:t>
            </a:r>
            <a:r>
              <a:rPr lang="fr-FR" sz="800" dirty="0" err="1">
                <a:latin typeface="Calibri" panose="020F0502020204030204" pitchFamily="34" charset="0"/>
                <a:ea typeface="Calibri" panose="020F0502020204030204" pitchFamily="34" charset="0"/>
                <a:cs typeface="Calibri" panose="020F0502020204030204" pitchFamily="34" charset="0"/>
              </a:rPr>
              <a:t>heart</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failure</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peripheral</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artery</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disease</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lower-limb</a:t>
            </a:r>
            <a:r>
              <a:rPr lang="fr-FR" sz="800" dirty="0">
                <a:latin typeface="Calibri" panose="020F0502020204030204" pitchFamily="34" charset="0"/>
                <a:ea typeface="Calibri" panose="020F0502020204030204" pitchFamily="34" charset="0"/>
                <a:cs typeface="Calibri" panose="020F0502020204030204" pitchFamily="34" charset="0"/>
              </a:rPr>
              <a:t> amputation [nominal: no amputation/minor/major], </a:t>
            </a:r>
            <a:r>
              <a:rPr lang="fr-FR" sz="800" dirty="0" err="1">
                <a:latin typeface="Calibri" panose="020F0502020204030204" pitchFamily="34" charset="0"/>
                <a:ea typeface="Calibri" panose="020F0502020204030204" pitchFamily="34" charset="0"/>
                <a:cs typeface="Calibri" panose="020F0502020204030204" pitchFamily="34" charset="0"/>
              </a:rPr>
              <a:t>diabetes</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mellitus</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kidney</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disease</a:t>
            </a:r>
            <a:r>
              <a:rPr lang="fr-FR" sz="800" dirty="0">
                <a:latin typeface="Calibri" panose="020F0502020204030204" pitchFamily="34" charset="0"/>
                <a:ea typeface="Calibri" panose="020F0502020204030204" pitchFamily="34" charset="0"/>
                <a:cs typeface="Calibri" panose="020F0502020204030204" pitchFamily="34" charset="0"/>
              </a:rPr>
              <a:t> [none/ </a:t>
            </a:r>
            <a:r>
              <a:rPr lang="fr-FR" sz="800" dirty="0" err="1">
                <a:latin typeface="Calibri" panose="020F0502020204030204" pitchFamily="34" charset="0"/>
                <a:ea typeface="Calibri" panose="020F0502020204030204" pitchFamily="34" charset="0"/>
                <a:cs typeface="Calibri" panose="020F0502020204030204" pitchFamily="34" charset="0"/>
              </a:rPr>
              <a:t>chronic</a:t>
            </a:r>
            <a:r>
              <a:rPr lang="fr-FR" sz="800" dirty="0">
                <a:latin typeface="Calibri" panose="020F0502020204030204" pitchFamily="34" charset="0"/>
                <a:ea typeface="Calibri" panose="020F0502020204030204" pitchFamily="34" charset="0"/>
                <a:cs typeface="Calibri" panose="020F0502020204030204" pitchFamily="34" charset="0"/>
              </a:rPr>
              <a:t>/end-stage], </a:t>
            </a:r>
            <a:r>
              <a:rPr lang="fr-FR" sz="800" dirty="0" err="1">
                <a:latin typeface="Calibri" panose="020F0502020204030204" pitchFamily="34" charset="0"/>
                <a:ea typeface="Calibri" panose="020F0502020204030204" pitchFamily="34" charset="0"/>
                <a:cs typeface="Calibri" panose="020F0502020204030204" pitchFamily="34" charset="0"/>
              </a:rPr>
              <a:t>malignant</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tumor</a:t>
            </a:r>
            <a:r>
              <a:rPr lang="fr-FR" sz="800" dirty="0">
                <a:latin typeface="Calibri" panose="020F0502020204030204" pitchFamily="34" charset="0"/>
                <a:ea typeface="Calibri" panose="020F0502020204030204" pitchFamily="34" charset="0"/>
                <a:cs typeface="Calibri" panose="020F0502020204030204" pitchFamily="34" charset="0"/>
              </a:rPr>
              <a:t>) and index-</a:t>
            </a:r>
            <a:r>
              <a:rPr lang="fr-FR" sz="800" dirty="0" err="1">
                <a:latin typeface="Calibri" panose="020F0502020204030204" pitchFamily="34" charset="0"/>
                <a:ea typeface="Calibri" panose="020F0502020204030204" pitchFamily="34" charset="0"/>
                <a:cs typeface="Calibri" panose="020F0502020204030204" pitchFamily="34" charset="0"/>
              </a:rPr>
              <a:t>procedure</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related</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history</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hospital</a:t>
            </a:r>
            <a:r>
              <a:rPr lang="fr-FR" sz="800" dirty="0">
                <a:latin typeface="Calibri" panose="020F0502020204030204" pitchFamily="34" charset="0"/>
                <a:ea typeface="Calibri" panose="020F0502020204030204" pitchFamily="34" charset="0"/>
                <a:cs typeface="Calibri" panose="020F0502020204030204" pitchFamily="34" charset="0"/>
              </a:rPr>
              <a:t> setting public vs </a:t>
            </a:r>
            <a:r>
              <a:rPr lang="fr-FR" sz="800" dirty="0" err="1">
                <a:latin typeface="Calibri" panose="020F0502020204030204" pitchFamily="34" charset="0"/>
                <a:ea typeface="Calibri" panose="020F0502020204030204" pitchFamily="34" charset="0"/>
                <a:cs typeface="Calibri" panose="020F0502020204030204" pitchFamily="34" charset="0"/>
              </a:rPr>
              <a:t>private</a:t>
            </a:r>
            <a:r>
              <a:rPr lang="fr-FR" sz="800" dirty="0">
                <a:latin typeface="Calibri" panose="020F0502020204030204" pitchFamily="34" charset="0"/>
                <a:ea typeface="Calibri" panose="020F0502020204030204" pitchFamily="34" charset="0"/>
                <a:cs typeface="Calibri" panose="020F0502020204030204" pitchFamily="34" charset="0"/>
              </a:rPr>
              <a:t>, admission via emergency unit, </a:t>
            </a:r>
            <a:r>
              <a:rPr lang="fr-FR" sz="800" dirty="0" err="1">
                <a:latin typeface="Calibri" panose="020F0502020204030204" pitchFamily="34" charset="0"/>
                <a:ea typeface="Calibri" panose="020F0502020204030204" pitchFamily="34" charset="0"/>
                <a:cs typeface="Calibri" panose="020F0502020204030204" pitchFamily="34" charset="0"/>
              </a:rPr>
              <a:t>lower</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limb</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ulcer</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procedure</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involving</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several</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arteries</a:t>
            </a:r>
            <a:r>
              <a:rPr lang="fr-FR" sz="800" dirty="0">
                <a:latin typeface="Calibri" panose="020F0502020204030204" pitchFamily="34" charset="0"/>
                <a:ea typeface="Calibri" panose="020F0502020204030204" pitchFamily="34" charset="0"/>
                <a:cs typeface="Calibri" panose="020F0502020204030204" pitchFamily="34" charset="0"/>
              </a:rPr>
              <a:t>). CIF 1⁄4 cumulative incidence </a:t>
            </a:r>
            <a:r>
              <a:rPr lang="fr-FR" sz="800" dirty="0" err="1">
                <a:latin typeface="Calibri" panose="020F0502020204030204" pitchFamily="34" charset="0"/>
                <a:ea typeface="Calibri" panose="020F0502020204030204" pitchFamily="34" charset="0"/>
                <a:cs typeface="Calibri" panose="020F0502020204030204" pitchFamily="34" charset="0"/>
              </a:rPr>
              <a:t>function</a:t>
            </a:r>
            <a:r>
              <a:rPr lang="fr-FR" sz="800" dirty="0">
                <a:latin typeface="Calibri" panose="020F0502020204030204" pitchFamily="34" charset="0"/>
                <a:ea typeface="Calibri" panose="020F0502020204030204" pitchFamily="34" charset="0"/>
                <a:cs typeface="Calibri" panose="020F0502020204030204" pitchFamily="34" charset="0"/>
              </a:rPr>
              <a:t>; LLAP 1⁄4 </a:t>
            </a:r>
            <a:r>
              <a:rPr lang="fr-FR" sz="800" dirty="0" err="1">
                <a:latin typeface="Calibri" panose="020F0502020204030204" pitchFamily="34" charset="0"/>
                <a:ea typeface="Calibri" panose="020F0502020204030204" pitchFamily="34" charset="0"/>
                <a:cs typeface="Calibri" panose="020F0502020204030204" pitchFamily="34" charset="0"/>
              </a:rPr>
              <a:t>lower</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limb</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artery</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procedure</a:t>
            </a:r>
            <a:r>
              <a:rPr lang="fr-FR" sz="800" dirty="0">
                <a:latin typeface="Calibri" panose="020F0502020204030204" pitchFamily="34" charset="0"/>
                <a:ea typeface="Calibri" panose="020F0502020204030204" pitchFamily="34" charset="0"/>
                <a:cs typeface="Calibri" panose="020F0502020204030204" pitchFamily="34" charset="0"/>
              </a:rPr>
              <a:t>; MACE-A 1⁄4 major adverse </a:t>
            </a:r>
            <a:r>
              <a:rPr lang="fr-FR" sz="800" dirty="0" err="1">
                <a:latin typeface="Calibri" panose="020F0502020204030204" pitchFamily="34" charset="0"/>
                <a:ea typeface="Calibri" panose="020F0502020204030204" pitchFamily="34" charset="0"/>
                <a:cs typeface="Calibri" panose="020F0502020204030204" pitchFamily="34" charset="0"/>
              </a:rPr>
              <a:t>cardiovascular</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event</a:t>
            </a:r>
            <a:r>
              <a:rPr lang="fr-FR" sz="800" dirty="0">
                <a:latin typeface="Calibri" panose="020F0502020204030204" pitchFamily="34" charset="0"/>
                <a:ea typeface="Calibri" panose="020F0502020204030204" pitchFamily="34" charset="0"/>
                <a:cs typeface="Calibri" panose="020F0502020204030204" pitchFamily="34" charset="0"/>
              </a:rPr>
              <a:t> </a:t>
            </a:r>
            <a:r>
              <a:rPr lang="fr-FR" sz="800" dirty="0" err="1">
                <a:latin typeface="Calibri" panose="020F0502020204030204" pitchFamily="34" charset="0"/>
                <a:ea typeface="Calibri" panose="020F0502020204030204" pitchFamily="34" charset="0"/>
                <a:cs typeface="Calibri" panose="020F0502020204030204" pitchFamily="34" charset="0"/>
              </a:rPr>
              <a:t>including</a:t>
            </a:r>
            <a:r>
              <a:rPr lang="fr-FR" sz="800" dirty="0">
                <a:latin typeface="Calibri" panose="020F0502020204030204" pitchFamily="34" charset="0"/>
                <a:ea typeface="Calibri" panose="020F0502020204030204" pitchFamily="34" charset="0"/>
                <a:cs typeface="Calibri" panose="020F0502020204030204" pitchFamily="34" charset="0"/>
              </a:rPr>
              <a:t> amputation</a:t>
            </a:r>
          </a:p>
        </p:txBody>
      </p:sp>
      <p:sp>
        <p:nvSpPr>
          <p:cNvPr id="21" name="ZoneTexte 20">
            <a:extLst>
              <a:ext uri="{FF2B5EF4-FFF2-40B4-BE49-F238E27FC236}">
                <a16:creationId xmlns:a16="http://schemas.microsoft.com/office/drawing/2014/main" id="{5D808BC8-909F-E3A8-9049-4C26A3AAF7E7}"/>
              </a:ext>
            </a:extLst>
          </p:cNvPr>
          <p:cNvSpPr txBox="1"/>
          <p:nvPr/>
        </p:nvSpPr>
        <p:spPr>
          <a:xfrm>
            <a:off x="577072" y="1568563"/>
            <a:ext cx="11280185" cy="1365630"/>
          </a:xfrm>
          <a:prstGeom prst="rect">
            <a:avLst/>
          </a:prstGeom>
          <a:noFill/>
        </p:spPr>
        <p:txBody>
          <a:bodyPr wrap="square">
            <a:spAutoFit/>
          </a:bodyPr>
          <a:lstStyle/>
          <a:p>
            <a:pPr defTabSz="914363">
              <a:lnSpc>
                <a:spcPts val="2500"/>
              </a:lnSpc>
              <a:defRPr/>
            </a:pPr>
            <a:r>
              <a:rPr lang="fr-FR" dirty="0">
                <a:cs typeface="Arial" panose="020B0604020202020204" pitchFamily="34" charset="0"/>
              </a:rPr>
              <a:t> - </a:t>
            </a:r>
            <a:r>
              <a:rPr lang="fr-FR" dirty="0" err="1">
                <a:cs typeface="Arial" panose="020B0604020202020204" pitchFamily="34" charset="0"/>
              </a:rPr>
              <a:t>After</a:t>
            </a:r>
            <a:r>
              <a:rPr lang="fr-FR" dirty="0">
                <a:cs typeface="Arial" panose="020B0604020202020204" pitchFamily="34" charset="0"/>
              </a:rPr>
              <a:t> a </a:t>
            </a:r>
            <a:r>
              <a:rPr lang="fr-FR" dirty="0" err="1">
                <a:cs typeface="Arial" panose="020B0604020202020204" pitchFamily="34" charset="0"/>
              </a:rPr>
              <a:t>median</a:t>
            </a:r>
            <a:r>
              <a:rPr lang="fr-FR" dirty="0">
                <a:cs typeface="Arial" panose="020B0604020202020204" pitchFamily="34" charset="0"/>
              </a:rPr>
              <a:t> 4.1 </a:t>
            </a:r>
            <a:r>
              <a:rPr lang="fr-FR" dirty="0" err="1">
                <a:cs typeface="Arial" panose="020B0604020202020204" pitchFamily="34" charset="0"/>
              </a:rPr>
              <a:t>years</a:t>
            </a:r>
            <a:r>
              <a:rPr lang="fr-FR" dirty="0">
                <a:cs typeface="Arial" panose="020B0604020202020204" pitchFamily="34" charset="0"/>
              </a:rPr>
              <a:t>-FU:  7.3 vs 10.4 </a:t>
            </a:r>
            <a:r>
              <a:rPr lang="fr-FR" dirty="0" err="1">
                <a:cs typeface="Arial" panose="020B0604020202020204" pitchFamily="34" charset="0"/>
              </a:rPr>
              <a:t>deaths</a:t>
            </a:r>
            <a:r>
              <a:rPr lang="fr-FR" dirty="0">
                <a:cs typeface="Arial" panose="020B0604020202020204" pitchFamily="34" charset="0"/>
              </a:rPr>
              <a:t> per 100 PY in the PCD and control groups, </a:t>
            </a:r>
            <a:r>
              <a:rPr lang="fr-FR" dirty="0" err="1">
                <a:cs typeface="Arial" panose="020B0604020202020204" pitchFamily="34" charset="0"/>
              </a:rPr>
              <a:t>respectively</a:t>
            </a:r>
            <a:r>
              <a:rPr lang="fr-FR" dirty="0">
                <a:cs typeface="Arial" panose="020B0604020202020204" pitchFamily="34" charset="0"/>
              </a:rPr>
              <a:t>. </a:t>
            </a:r>
          </a:p>
          <a:p>
            <a:pPr defTabSz="914363">
              <a:lnSpc>
                <a:spcPts val="2500"/>
              </a:lnSpc>
              <a:defRPr/>
            </a:pPr>
            <a:r>
              <a:rPr lang="fr-FR" dirty="0">
                <a:cs typeface="Arial" panose="020B0604020202020204" pitchFamily="34" charset="0"/>
              </a:rPr>
              <a:t>- </a:t>
            </a:r>
            <a:r>
              <a:rPr lang="fr-FR" dirty="0" err="1">
                <a:cs typeface="Arial" panose="020B0604020202020204" pitchFamily="34" charset="0"/>
              </a:rPr>
              <a:t>After</a:t>
            </a:r>
            <a:r>
              <a:rPr lang="fr-FR" dirty="0">
                <a:cs typeface="Arial" panose="020B0604020202020204" pitchFamily="34" charset="0"/>
              </a:rPr>
              <a:t> </a:t>
            </a:r>
            <a:r>
              <a:rPr lang="fr-FR" dirty="0" err="1">
                <a:cs typeface="Arial" panose="020B0604020202020204" pitchFamily="34" charset="0"/>
              </a:rPr>
              <a:t>adjustment</a:t>
            </a:r>
            <a:r>
              <a:rPr lang="fr-FR" dirty="0">
                <a:cs typeface="Arial" panose="020B0604020202020204" pitchFamily="34" charset="0"/>
              </a:rPr>
              <a:t> for </a:t>
            </a:r>
            <a:r>
              <a:rPr lang="fr-FR" dirty="0" err="1">
                <a:cs typeface="Arial" panose="020B0604020202020204" pitchFamily="34" charset="0"/>
              </a:rPr>
              <a:t>confounding</a:t>
            </a:r>
            <a:r>
              <a:rPr lang="fr-FR" dirty="0">
                <a:cs typeface="Arial" panose="020B0604020202020204" pitchFamily="34" charset="0"/>
              </a:rPr>
              <a:t> </a:t>
            </a:r>
            <a:r>
              <a:rPr lang="fr-FR" dirty="0" err="1">
                <a:cs typeface="Arial" panose="020B0604020202020204" pitchFamily="34" charset="0"/>
              </a:rPr>
              <a:t>factors</a:t>
            </a:r>
            <a:r>
              <a:rPr lang="fr-FR" dirty="0">
                <a:cs typeface="Arial" panose="020B0604020202020204" pitchFamily="34" charset="0"/>
              </a:rPr>
              <a:t>, PCD </a:t>
            </a:r>
            <a:r>
              <a:rPr lang="fr-FR" dirty="0" err="1">
                <a:cs typeface="Arial" panose="020B0604020202020204" pitchFamily="34" charset="0"/>
              </a:rPr>
              <a:t>treatment</a:t>
            </a:r>
            <a:r>
              <a:rPr lang="fr-FR" dirty="0">
                <a:cs typeface="Arial" panose="020B0604020202020204" pitchFamily="34" charset="0"/>
              </a:rPr>
              <a:t> </a:t>
            </a:r>
            <a:r>
              <a:rPr lang="fr-FR" dirty="0" err="1">
                <a:cs typeface="Arial" panose="020B0604020202020204" pitchFamily="34" charset="0"/>
              </a:rPr>
              <a:t>was</a:t>
            </a:r>
            <a:r>
              <a:rPr lang="fr-FR" dirty="0">
                <a:cs typeface="Arial" panose="020B0604020202020204" pitchFamily="34" charset="0"/>
              </a:rPr>
              <a:t> </a:t>
            </a:r>
            <a:r>
              <a:rPr lang="fr-FR" dirty="0" err="1">
                <a:cs typeface="Arial" panose="020B0604020202020204" pitchFamily="34" charset="0"/>
              </a:rPr>
              <a:t>associated</a:t>
            </a:r>
            <a:r>
              <a:rPr lang="fr-FR" dirty="0">
                <a:cs typeface="Arial" panose="020B0604020202020204" pitchFamily="34" charset="0"/>
              </a:rPr>
              <a:t> </a:t>
            </a:r>
            <a:r>
              <a:rPr lang="fr-FR" dirty="0" err="1">
                <a:cs typeface="Arial" panose="020B0604020202020204" pitchFamily="34" charset="0"/>
              </a:rPr>
              <a:t>with</a:t>
            </a:r>
            <a:r>
              <a:rPr lang="fr-FR" dirty="0">
                <a:cs typeface="Arial" panose="020B0604020202020204" pitchFamily="34" charset="0"/>
              </a:rPr>
              <a:t> a </a:t>
            </a:r>
            <a:r>
              <a:rPr lang="fr-FR" dirty="0" err="1">
                <a:cs typeface="Arial" panose="020B0604020202020204" pitchFamily="34" charset="0"/>
              </a:rPr>
              <a:t>lower</a:t>
            </a:r>
            <a:r>
              <a:rPr lang="fr-FR" dirty="0">
                <a:cs typeface="Arial" panose="020B0604020202020204" pitchFamily="34" charset="0"/>
              </a:rPr>
              <a:t> </a:t>
            </a:r>
            <a:r>
              <a:rPr lang="fr-FR" dirty="0" err="1">
                <a:cs typeface="Arial" panose="020B0604020202020204" pitchFamily="34" charset="0"/>
              </a:rPr>
              <a:t>risk</a:t>
            </a:r>
            <a:r>
              <a:rPr lang="fr-FR" dirty="0">
                <a:cs typeface="Arial" panose="020B0604020202020204" pitchFamily="34" charset="0"/>
              </a:rPr>
              <a:t> of </a:t>
            </a:r>
            <a:r>
              <a:rPr lang="fr-FR" dirty="0" err="1">
                <a:cs typeface="Arial" panose="020B0604020202020204" pitchFamily="34" charset="0"/>
              </a:rPr>
              <a:t>mortality</a:t>
            </a:r>
            <a:r>
              <a:rPr lang="fr-FR" dirty="0">
                <a:cs typeface="Arial" panose="020B0604020202020204" pitchFamily="34" charset="0"/>
              </a:rPr>
              <a:t> in multivariable Cox analyses  (HR: 0.86; 95% CI: 0.84-0.89; P &lt; 0.001).</a:t>
            </a:r>
          </a:p>
          <a:p>
            <a:pPr defTabSz="914363">
              <a:lnSpc>
                <a:spcPts val="2500"/>
              </a:lnSpc>
              <a:defRPr/>
            </a:pPr>
            <a:r>
              <a:rPr lang="fr-FR" dirty="0">
                <a:cs typeface="Arial" panose="020B0604020202020204" pitchFamily="34" charset="0"/>
              </a:rPr>
              <a:t>- </a:t>
            </a:r>
            <a:r>
              <a:rPr lang="fr-FR" dirty="0" err="1">
                <a:cs typeface="Arial" panose="020B0604020202020204" pitchFamily="34" charset="0"/>
              </a:rPr>
              <a:t>Similar</a:t>
            </a:r>
            <a:r>
              <a:rPr lang="fr-FR" dirty="0">
                <a:cs typeface="Arial" panose="020B0604020202020204" pitchFamily="34" charset="0"/>
              </a:rPr>
              <a:t> </a:t>
            </a:r>
            <a:r>
              <a:rPr lang="fr-FR" dirty="0" err="1">
                <a:cs typeface="Arial" panose="020B0604020202020204" pitchFamily="34" charset="0"/>
              </a:rPr>
              <a:t>results</a:t>
            </a:r>
            <a:r>
              <a:rPr lang="fr-FR" dirty="0">
                <a:cs typeface="Arial" panose="020B0604020202020204" pitchFamily="34" charset="0"/>
              </a:rPr>
              <a:t> </a:t>
            </a:r>
            <a:r>
              <a:rPr lang="fr-FR" dirty="0" err="1">
                <a:cs typeface="Arial" panose="020B0604020202020204" pitchFamily="34" charset="0"/>
              </a:rPr>
              <a:t>with</a:t>
            </a:r>
            <a:r>
              <a:rPr lang="fr-FR" dirty="0">
                <a:cs typeface="Arial" panose="020B0604020202020204" pitchFamily="34" charset="0"/>
              </a:rPr>
              <a:t> </a:t>
            </a:r>
            <a:r>
              <a:rPr lang="fr-FR" dirty="0" err="1">
                <a:cs typeface="Arial" panose="020B0604020202020204" pitchFamily="34" charset="0"/>
              </a:rPr>
              <a:t>propensity</a:t>
            </a:r>
            <a:r>
              <a:rPr lang="fr-FR" dirty="0">
                <a:cs typeface="Arial" panose="020B0604020202020204" pitchFamily="34" charset="0"/>
              </a:rPr>
              <a:t> score </a:t>
            </a:r>
            <a:r>
              <a:rPr lang="fr-FR" dirty="0" err="1">
                <a:cs typeface="Arial" panose="020B0604020202020204" pitchFamily="34" charset="0"/>
              </a:rPr>
              <a:t>matching</a:t>
            </a:r>
            <a:r>
              <a:rPr lang="fr-FR" dirty="0">
                <a:cs typeface="Arial" panose="020B0604020202020204" pitchFamily="34" charset="0"/>
              </a:rPr>
              <a:t> </a:t>
            </a:r>
            <a:r>
              <a:rPr lang="fr-FR" dirty="0" err="1">
                <a:cs typeface="Arial" panose="020B0604020202020204" pitchFamily="34" charset="0"/>
              </a:rPr>
              <a:t>approaches</a:t>
            </a:r>
            <a:r>
              <a:rPr lang="fr-FR" dirty="0">
                <a:cs typeface="Arial" panose="020B0604020202020204" pitchFamily="34" charset="0"/>
              </a:rPr>
              <a:t> </a:t>
            </a:r>
            <a:r>
              <a:rPr lang="fr-FR" dirty="0" err="1">
                <a:cs typeface="Arial" panose="020B0604020202020204" pitchFamily="34" charset="0"/>
              </a:rPr>
              <a:t>based</a:t>
            </a:r>
            <a:r>
              <a:rPr lang="fr-FR" dirty="0">
                <a:cs typeface="Arial" panose="020B0604020202020204" pitchFamily="34" charset="0"/>
              </a:rPr>
              <a:t> on </a:t>
            </a:r>
            <a:r>
              <a:rPr lang="fr-FR" dirty="0" err="1">
                <a:cs typeface="Arial" panose="020B0604020202020204" pitchFamily="34" charset="0"/>
              </a:rPr>
              <a:t>either</a:t>
            </a:r>
            <a:r>
              <a:rPr lang="fr-FR" dirty="0">
                <a:cs typeface="Arial" panose="020B0604020202020204" pitchFamily="34" charset="0"/>
              </a:rPr>
              <a:t> </a:t>
            </a:r>
            <a:r>
              <a:rPr lang="fr-FR" dirty="0" err="1">
                <a:cs typeface="Arial" panose="020B0604020202020204" pitchFamily="34" charset="0"/>
              </a:rPr>
              <a:t>nearest-neighbor</a:t>
            </a:r>
            <a:r>
              <a:rPr lang="fr-FR" dirty="0">
                <a:cs typeface="Arial" panose="020B0604020202020204" pitchFamily="34" charset="0"/>
              </a:rPr>
              <a:t> or exact </a:t>
            </a:r>
            <a:r>
              <a:rPr lang="fr-FR" dirty="0" err="1">
                <a:cs typeface="Arial" panose="020B0604020202020204" pitchFamily="34" charset="0"/>
              </a:rPr>
              <a:t>matching</a:t>
            </a:r>
            <a:r>
              <a:rPr lang="fr-FR" sz="2000" dirty="0">
                <a:cs typeface="Arial" panose="020B0604020202020204" pitchFamily="34" charset="0"/>
              </a:rPr>
              <a:t>. </a:t>
            </a:r>
          </a:p>
        </p:txBody>
      </p:sp>
      <p:pic>
        <p:nvPicPr>
          <p:cNvPr id="5" name="Image 4">
            <a:extLst>
              <a:ext uri="{FF2B5EF4-FFF2-40B4-BE49-F238E27FC236}">
                <a16:creationId xmlns:a16="http://schemas.microsoft.com/office/drawing/2014/main" id="{A6B9AA21-96C5-8912-D4A2-E8F6BBDD0B72}"/>
              </a:ext>
            </a:extLst>
          </p:cNvPr>
          <p:cNvPicPr>
            <a:picLocks noChangeAspect="1"/>
          </p:cNvPicPr>
          <p:nvPr/>
        </p:nvPicPr>
        <p:blipFill>
          <a:blip r:embed="rId6"/>
          <a:stretch>
            <a:fillRect/>
          </a:stretch>
        </p:blipFill>
        <p:spPr>
          <a:xfrm>
            <a:off x="9299727" y="4056993"/>
            <a:ext cx="2655085" cy="424814"/>
          </a:xfrm>
          <a:prstGeom prst="rect">
            <a:avLst/>
          </a:prstGeom>
        </p:spPr>
      </p:pic>
    </p:spTree>
    <p:extLst>
      <p:ext uri="{BB962C8B-B14F-4D97-AF65-F5344CB8AC3E}">
        <p14:creationId xmlns:p14="http://schemas.microsoft.com/office/powerpoint/2010/main" val="2808864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9947B-DE21-7B63-A72F-C871ED9EAA0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FCF26E3-8600-0657-8C47-F17D2DE15F0B}"/>
              </a:ext>
            </a:extLst>
          </p:cNvPr>
          <p:cNvSpPr>
            <a:spLocks noGrp="1"/>
          </p:cNvSpPr>
          <p:nvPr>
            <p:ph type="title"/>
          </p:nvPr>
        </p:nvSpPr>
        <p:spPr/>
        <p:txBody>
          <a:bodyPr>
            <a:normAutofit/>
          </a:bodyPr>
          <a:lstStyle/>
          <a:p>
            <a:pPr algn="ctr"/>
            <a:r>
              <a:rPr lang="fr-FR" sz="3200" b="1" dirty="0" err="1">
                <a:solidFill>
                  <a:srgbClr val="FF0000"/>
                </a:solidFill>
                <a:latin typeface="Calibri" panose="020F0502020204030204" pitchFamily="34" charset="0"/>
                <a:cs typeface="Calibri" panose="020F0502020204030204" pitchFamily="34" charset="0"/>
              </a:rPr>
              <a:t>Femoropopliteal</a:t>
            </a:r>
            <a:r>
              <a:rPr lang="fr-FR" sz="3200" b="1" dirty="0">
                <a:solidFill>
                  <a:srgbClr val="FF0000"/>
                </a:solidFill>
                <a:latin typeface="Calibri" panose="020F0502020204030204" pitchFamily="34" charset="0"/>
                <a:cs typeface="Calibri" panose="020F0502020204030204" pitchFamily="34" charset="0"/>
              </a:rPr>
              <a:t> </a:t>
            </a:r>
            <a:r>
              <a:rPr lang="fr-FR" sz="3200" b="1" dirty="0" err="1">
                <a:solidFill>
                  <a:srgbClr val="FF0000"/>
                </a:solidFill>
                <a:latin typeface="Calibri" panose="020F0502020204030204" pitchFamily="34" charset="0"/>
                <a:cs typeface="Calibri" panose="020F0502020204030204" pitchFamily="34" charset="0"/>
              </a:rPr>
              <a:t>Endovascular</a:t>
            </a:r>
            <a:r>
              <a:rPr lang="fr-FR" sz="3200" b="1" dirty="0">
                <a:solidFill>
                  <a:srgbClr val="FF0000"/>
                </a:solidFill>
                <a:latin typeface="Calibri" panose="020F0502020204030204" pitchFamily="34" charset="0"/>
                <a:cs typeface="Calibri" panose="020F0502020204030204" pitchFamily="34" charset="0"/>
              </a:rPr>
              <a:t> </a:t>
            </a:r>
            <a:r>
              <a:rPr lang="fr-FR" sz="3200" b="1" dirty="0" err="1">
                <a:solidFill>
                  <a:srgbClr val="FF0000"/>
                </a:solidFill>
                <a:latin typeface="Calibri" panose="020F0502020204030204" pitchFamily="34" charset="0"/>
                <a:cs typeface="Calibri" panose="020F0502020204030204" pitchFamily="34" charset="0"/>
              </a:rPr>
              <a:t>Treatment</a:t>
            </a:r>
            <a:r>
              <a:rPr lang="fr-FR" sz="3200" b="1" dirty="0">
                <a:solidFill>
                  <a:srgbClr val="FF0000"/>
                </a:solidFill>
                <a:latin typeface="Calibri" panose="020F0502020204030204" pitchFamily="34" charset="0"/>
                <a:cs typeface="Calibri" panose="020F0502020204030204" pitchFamily="34" charset="0"/>
              </a:rPr>
              <a:t> of </a:t>
            </a:r>
            <a:r>
              <a:rPr lang="fr-FR" sz="3200" b="1" dirty="0" err="1">
                <a:solidFill>
                  <a:srgbClr val="FF0000"/>
                </a:solidFill>
                <a:latin typeface="Calibri" panose="020F0502020204030204" pitchFamily="34" charset="0"/>
                <a:cs typeface="Calibri" panose="020F0502020204030204" pitchFamily="34" charset="0"/>
              </a:rPr>
              <a:t>Paitents</a:t>
            </a:r>
            <a:r>
              <a:rPr lang="fr-FR" sz="3200" b="1" dirty="0">
                <a:solidFill>
                  <a:srgbClr val="FF0000"/>
                </a:solidFill>
                <a:latin typeface="Calibri" panose="020F0502020204030204" pitchFamily="34" charset="0"/>
                <a:cs typeface="Calibri" panose="020F0502020204030204" pitchFamily="34" charset="0"/>
              </a:rPr>
              <a:t> </a:t>
            </a:r>
            <a:r>
              <a:rPr lang="fr-FR" sz="3200" b="1" dirty="0" err="1">
                <a:solidFill>
                  <a:srgbClr val="FF0000"/>
                </a:solidFill>
                <a:latin typeface="Calibri" panose="020F0502020204030204" pitchFamily="34" charset="0"/>
                <a:cs typeface="Calibri" panose="020F0502020204030204" pitchFamily="34" charset="0"/>
              </a:rPr>
              <a:t>with</a:t>
            </a:r>
            <a:r>
              <a:rPr lang="fr-FR" sz="3200" b="1" dirty="0">
                <a:solidFill>
                  <a:srgbClr val="FF0000"/>
                </a:solidFill>
                <a:latin typeface="Calibri" panose="020F0502020204030204" pitchFamily="34" charset="0"/>
                <a:cs typeface="Calibri" panose="020F0502020204030204" pitchFamily="34" charset="0"/>
              </a:rPr>
              <a:t> </a:t>
            </a:r>
            <a:r>
              <a:rPr lang="fr-FR" sz="3200" b="1" u="sng" dirty="0" err="1">
                <a:solidFill>
                  <a:srgbClr val="FF0000"/>
                </a:solidFill>
                <a:latin typeface="Calibri" panose="020F0502020204030204" pitchFamily="34" charset="0"/>
                <a:cs typeface="Calibri" panose="020F0502020204030204" pitchFamily="34" charset="0"/>
              </a:rPr>
              <a:t>Chronic</a:t>
            </a:r>
            <a:r>
              <a:rPr lang="fr-FR" sz="3200" b="1" u="sng" dirty="0">
                <a:solidFill>
                  <a:srgbClr val="FF0000"/>
                </a:solidFill>
                <a:latin typeface="Calibri" panose="020F0502020204030204" pitchFamily="34" charset="0"/>
                <a:cs typeface="Calibri" panose="020F0502020204030204" pitchFamily="34" charset="0"/>
              </a:rPr>
              <a:t> </a:t>
            </a:r>
            <a:r>
              <a:rPr lang="fr-FR" sz="3200" b="1" u="sng" dirty="0" err="1">
                <a:solidFill>
                  <a:srgbClr val="FF0000"/>
                </a:solidFill>
                <a:latin typeface="Calibri" panose="020F0502020204030204" pitchFamily="34" charset="0"/>
                <a:cs typeface="Calibri" panose="020F0502020204030204" pitchFamily="34" charset="0"/>
              </a:rPr>
              <a:t>Limb</a:t>
            </a:r>
            <a:r>
              <a:rPr lang="fr-FR" sz="3200" b="1" u="sng" dirty="0">
                <a:solidFill>
                  <a:srgbClr val="FF0000"/>
                </a:solidFill>
                <a:latin typeface="Calibri" panose="020F0502020204030204" pitchFamily="34" charset="0"/>
                <a:cs typeface="Calibri" panose="020F0502020204030204" pitchFamily="34" charset="0"/>
              </a:rPr>
              <a:t> </a:t>
            </a:r>
            <a:r>
              <a:rPr lang="fr-FR" sz="3200" b="1" u="sng" dirty="0" err="1">
                <a:solidFill>
                  <a:srgbClr val="FF0000"/>
                </a:solidFill>
                <a:latin typeface="Calibri" panose="020F0502020204030204" pitchFamily="34" charset="0"/>
                <a:cs typeface="Calibri" panose="020F0502020204030204" pitchFamily="34" charset="0"/>
              </a:rPr>
              <a:t>Threatening</a:t>
            </a:r>
            <a:r>
              <a:rPr lang="fr-FR" sz="3200" b="1" u="sng" dirty="0">
                <a:solidFill>
                  <a:srgbClr val="FF0000"/>
                </a:solidFill>
                <a:latin typeface="Calibri" panose="020F0502020204030204" pitchFamily="34" charset="0"/>
                <a:cs typeface="Calibri" panose="020F0502020204030204" pitchFamily="34" charset="0"/>
              </a:rPr>
              <a:t> </a:t>
            </a:r>
            <a:r>
              <a:rPr lang="fr-FR" sz="3200" b="1" u="sng" dirty="0" err="1">
                <a:solidFill>
                  <a:srgbClr val="FF0000"/>
                </a:solidFill>
                <a:latin typeface="Calibri" panose="020F0502020204030204" pitchFamily="34" charset="0"/>
                <a:cs typeface="Calibri" panose="020F0502020204030204" pitchFamily="34" charset="0"/>
              </a:rPr>
              <a:t>Ischemia</a:t>
            </a:r>
            <a:endParaRPr lang="fr-FR" sz="3200" b="1" dirty="0">
              <a:solidFill>
                <a:srgbClr val="FF000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0EF68F98-C1C5-2808-4752-98923D1B8EEC}"/>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068" y="2833479"/>
            <a:ext cx="2345267" cy="2816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4" name="Image 3">
            <a:extLst>
              <a:ext uri="{FF2B5EF4-FFF2-40B4-BE49-F238E27FC236}">
                <a16:creationId xmlns:a16="http://schemas.microsoft.com/office/drawing/2014/main" id="{AAAB7DC2-8F23-7543-7AF2-F087B02F566D}"/>
              </a:ext>
            </a:extLst>
          </p:cNvPr>
          <p:cNvPicPr>
            <a:picLocks noChangeAspect="1"/>
          </p:cNvPicPr>
          <p:nvPr/>
        </p:nvPicPr>
        <p:blipFill>
          <a:blip r:embed="rId3"/>
          <a:stretch>
            <a:fillRect/>
          </a:stretch>
        </p:blipFill>
        <p:spPr>
          <a:xfrm>
            <a:off x="3581400" y="2090034"/>
            <a:ext cx="8322733" cy="4303052"/>
          </a:xfrm>
          <a:prstGeom prst="rect">
            <a:avLst/>
          </a:prstGeom>
        </p:spPr>
      </p:pic>
    </p:spTree>
    <p:extLst>
      <p:ext uri="{BB962C8B-B14F-4D97-AF65-F5344CB8AC3E}">
        <p14:creationId xmlns:p14="http://schemas.microsoft.com/office/powerpoint/2010/main" val="1699655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1B34AFF-E1AF-7C6C-7E2C-ED2816776E7F}"/>
              </a:ext>
            </a:extLst>
          </p:cNvPr>
          <p:cNvSpPr>
            <a:spLocks noGrp="1"/>
          </p:cNvSpPr>
          <p:nvPr>
            <p:ph type="title"/>
          </p:nvPr>
        </p:nvSpPr>
        <p:spPr>
          <a:xfrm>
            <a:off x="386622" y="188401"/>
            <a:ext cx="11090675" cy="564096"/>
          </a:xfrm>
        </p:spPr>
        <p:txBody>
          <a:bodyPr>
            <a:normAutofit fontScale="90000"/>
          </a:bodyPr>
          <a:lstStyle/>
          <a:p>
            <a:r>
              <a:rPr lang="en-US" sz="3600" b="1" dirty="0">
                <a:solidFill>
                  <a:srgbClr val="FF0000"/>
                </a:solidFill>
                <a:latin typeface="Calibri" panose="020F0502020204030204" pitchFamily="34" charset="0"/>
                <a:cs typeface="Calibri" panose="020F0502020204030204" pitchFamily="34" charset="0"/>
              </a:rPr>
              <a:t>SWEDEPAD 1 Outcomes: ipsilateral major amputation</a:t>
            </a:r>
            <a:endParaRPr lang="en-US" sz="2667" b="1" dirty="0">
              <a:latin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E10AC863-B5D5-1585-9660-71EFBEBD1652}"/>
              </a:ext>
            </a:extLst>
          </p:cNvPr>
          <p:cNvSpPr txBox="1"/>
          <p:nvPr/>
        </p:nvSpPr>
        <p:spPr>
          <a:xfrm>
            <a:off x="386620" y="2422919"/>
            <a:ext cx="11506201" cy="646331"/>
          </a:xfrm>
          <a:prstGeom prst="rect">
            <a:avLst/>
          </a:prstGeom>
          <a:noFill/>
        </p:spPr>
        <p:txBody>
          <a:bodyPr wrap="square">
            <a:spAutoFit/>
          </a:bodyPr>
          <a:lstStyle/>
          <a:p>
            <a:pPr>
              <a:buNone/>
            </a:pPr>
            <a:r>
              <a:rPr lang="fr-FR" sz="1800" dirty="0">
                <a:effectLst/>
                <a:latin typeface="ScalaLancetPro"/>
              </a:rPr>
              <a:t>There </a:t>
            </a:r>
            <a:r>
              <a:rPr lang="fr-FR" sz="1800" dirty="0" err="1">
                <a:effectLst/>
                <a:latin typeface="ScalaLancetPro"/>
              </a:rPr>
              <a:t>was</a:t>
            </a:r>
            <a:r>
              <a:rPr lang="fr-FR" sz="1800" dirty="0">
                <a:effectLst/>
                <a:latin typeface="ScalaLancetPro"/>
              </a:rPr>
              <a:t> </a:t>
            </a:r>
            <a:r>
              <a:rPr lang="fr-FR" sz="1800" b="1" dirty="0">
                <a:effectLst/>
                <a:latin typeface="ScalaLancetPro"/>
              </a:rPr>
              <a:t>no </a:t>
            </a:r>
            <a:r>
              <a:rPr lang="fr-FR" sz="1800" b="1" dirty="0" err="1">
                <a:effectLst/>
                <a:latin typeface="ScalaLancetPro"/>
              </a:rPr>
              <a:t>statistical</a:t>
            </a:r>
            <a:r>
              <a:rPr lang="fr-FR" sz="1800" b="1" dirty="0">
                <a:effectLst/>
                <a:latin typeface="ScalaLancetPro"/>
              </a:rPr>
              <a:t> </a:t>
            </a:r>
            <a:r>
              <a:rPr lang="fr-FR" sz="1800" b="1" dirty="0" err="1">
                <a:effectLst/>
                <a:latin typeface="ScalaLancetPro"/>
              </a:rPr>
              <a:t>difference</a:t>
            </a:r>
            <a:r>
              <a:rPr lang="fr-FR" sz="1800" b="1" dirty="0">
                <a:effectLst/>
                <a:latin typeface="ScalaLancetPro"/>
              </a:rPr>
              <a:t> </a:t>
            </a:r>
            <a:r>
              <a:rPr lang="fr-FR" sz="1800" dirty="0" err="1">
                <a:effectLst/>
                <a:latin typeface="ScalaLancetPro"/>
              </a:rPr>
              <a:t>between</a:t>
            </a:r>
            <a:r>
              <a:rPr lang="fr-FR" sz="1800" dirty="0">
                <a:effectLst/>
                <a:latin typeface="ScalaLancetPro"/>
              </a:rPr>
              <a:t> the paclitaxel-</a:t>
            </a:r>
            <a:r>
              <a:rPr lang="fr-FR" sz="1800" dirty="0" err="1">
                <a:effectLst/>
                <a:latin typeface="ScalaLancetPro"/>
              </a:rPr>
              <a:t>coated</a:t>
            </a:r>
            <a:r>
              <a:rPr lang="fr-FR" sz="1800" dirty="0">
                <a:effectLst/>
                <a:latin typeface="ScalaLancetPro"/>
              </a:rPr>
              <a:t> and </a:t>
            </a:r>
            <a:r>
              <a:rPr lang="fr-FR" sz="1800" dirty="0" err="1">
                <a:effectLst/>
                <a:latin typeface="ScalaLancetPro"/>
              </a:rPr>
              <a:t>uncoated</a:t>
            </a:r>
            <a:r>
              <a:rPr lang="fr-FR" sz="1800" dirty="0">
                <a:effectLst/>
                <a:latin typeface="ScalaLancetPro"/>
              </a:rPr>
              <a:t> groups for the </a:t>
            </a:r>
            <a:r>
              <a:rPr lang="fr-FR" sz="1800" dirty="0" err="1">
                <a:effectLst/>
                <a:latin typeface="ScalaLancetPro"/>
              </a:rPr>
              <a:t>primary</a:t>
            </a:r>
            <a:r>
              <a:rPr lang="fr-FR" sz="1800" dirty="0">
                <a:effectLst/>
                <a:latin typeface="ScalaLancetPro"/>
              </a:rPr>
              <a:t> </a:t>
            </a:r>
            <a:r>
              <a:rPr lang="fr-FR" sz="1800" dirty="0" err="1">
                <a:effectLst/>
                <a:latin typeface="ScalaLancetPro"/>
              </a:rPr>
              <a:t>endpoint</a:t>
            </a:r>
            <a:r>
              <a:rPr lang="fr-FR" sz="1800" dirty="0">
                <a:effectLst/>
                <a:latin typeface="ScalaLancetPro"/>
              </a:rPr>
              <a:t> of </a:t>
            </a:r>
            <a:r>
              <a:rPr lang="fr-FR" sz="1800" dirty="0" err="1">
                <a:effectLst/>
                <a:latin typeface="ScalaLancetPro"/>
              </a:rPr>
              <a:t>ipsilateral</a:t>
            </a:r>
            <a:r>
              <a:rPr lang="fr-FR" sz="1800" dirty="0">
                <a:effectLst/>
                <a:latin typeface="ScalaLancetPro"/>
              </a:rPr>
              <a:t> major amputation (HR 1·05 [95% CI 0·87–1·27]; p=0·61 at 5 </a:t>
            </a:r>
            <a:r>
              <a:rPr lang="fr-FR" sz="1800" dirty="0" err="1">
                <a:effectLst/>
                <a:latin typeface="ScalaLancetPro"/>
              </a:rPr>
              <a:t>years</a:t>
            </a:r>
            <a:r>
              <a:rPr lang="fr-FR" sz="1800" dirty="0">
                <a:effectLst/>
                <a:latin typeface="ScalaLancetPro"/>
              </a:rPr>
              <a:t> of follow-up in the intention-to-</a:t>
            </a:r>
            <a:r>
              <a:rPr lang="fr-FR" sz="1800" dirty="0" err="1">
                <a:effectLst/>
                <a:latin typeface="ScalaLancetPro"/>
              </a:rPr>
              <a:t>treat</a:t>
            </a:r>
            <a:r>
              <a:rPr lang="fr-FR" sz="1800" dirty="0">
                <a:effectLst/>
                <a:latin typeface="ScalaLancetPro"/>
              </a:rPr>
              <a:t> </a:t>
            </a:r>
            <a:r>
              <a:rPr lang="fr-FR" sz="1800" dirty="0" err="1">
                <a:effectLst/>
                <a:latin typeface="ScalaLancetPro"/>
              </a:rPr>
              <a:t>analysis</a:t>
            </a:r>
            <a:r>
              <a:rPr lang="fr-FR" sz="1800" dirty="0">
                <a:effectLst/>
                <a:latin typeface="ScalaLancetPro"/>
              </a:rPr>
              <a:t> </a:t>
            </a:r>
            <a:endParaRPr lang="fr-FR" dirty="0"/>
          </a:p>
        </p:txBody>
      </p:sp>
      <p:sp>
        <p:nvSpPr>
          <p:cNvPr id="7" name="Title 1">
            <a:extLst>
              <a:ext uri="{FF2B5EF4-FFF2-40B4-BE49-F238E27FC236}">
                <a16:creationId xmlns:a16="http://schemas.microsoft.com/office/drawing/2014/main" id="{6EC51F62-02E1-D7C1-C01F-9F5ABCB6196A}"/>
              </a:ext>
            </a:extLst>
          </p:cNvPr>
          <p:cNvSpPr txBox="1">
            <a:spLocks/>
          </p:cNvSpPr>
          <p:nvPr/>
        </p:nvSpPr>
        <p:spPr>
          <a:xfrm>
            <a:off x="342900" y="3470117"/>
            <a:ext cx="7772400" cy="564096"/>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FF0000"/>
                </a:solidFill>
                <a:latin typeface="Calibri" panose="020F0502020204030204" pitchFamily="34" charset="0"/>
                <a:cs typeface="Calibri" panose="020F0502020204030204" pitchFamily="34" charset="0"/>
              </a:rPr>
              <a:t>SWEDEPAD 2 Outcome: </a:t>
            </a:r>
            <a:r>
              <a:rPr lang="en-US" sz="3600" b="1" dirty="0" err="1">
                <a:solidFill>
                  <a:srgbClr val="FF0000"/>
                </a:solidFill>
                <a:latin typeface="Calibri" panose="020F0502020204030204" pitchFamily="34" charset="0"/>
                <a:cs typeface="Calibri" panose="020F0502020204030204" pitchFamily="34" charset="0"/>
              </a:rPr>
              <a:t>VascuQol</a:t>
            </a:r>
            <a:r>
              <a:rPr lang="en-US" sz="3600" b="1" dirty="0">
                <a:solidFill>
                  <a:srgbClr val="FF0000"/>
                </a:solidFill>
                <a:latin typeface="Calibri" panose="020F0502020204030204" pitchFamily="34" charset="0"/>
                <a:cs typeface="Calibri" panose="020F0502020204030204" pitchFamily="34" charset="0"/>
              </a:rPr>
              <a:t>-six-items</a:t>
            </a:r>
            <a:endParaRPr lang="en-US" sz="2667" b="1" dirty="0">
              <a:latin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82CACE4C-F599-F047-988C-9338668F1CE2}"/>
              </a:ext>
            </a:extLst>
          </p:cNvPr>
          <p:cNvSpPr txBox="1"/>
          <p:nvPr/>
        </p:nvSpPr>
        <p:spPr>
          <a:xfrm>
            <a:off x="342900" y="5613302"/>
            <a:ext cx="11506200" cy="646331"/>
          </a:xfrm>
          <a:prstGeom prst="rect">
            <a:avLst/>
          </a:prstGeom>
          <a:noFill/>
        </p:spPr>
        <p:txBody>
          <a:bodyPr wrap="square">
            <a:spAutoFit/>
          </a:bodyPr>
          <a:lstStyle/>
          <a:p>
            <a:pPr>
              <a:buNone/>
            </a:pPr>
            <a:r>
              <a:rPr lang="fr-FR" sz="1800" dirty="0">
                <a:effectLst/>
                <a:latin typeface="ScalaLancetPro"/>
              </a:rPr>
              <a:t>At the 1-year follow-up, the intention-to-</a:t>
            </a:r>
            <a:r>
              <a:rPr lang="fr-FR" sz="1800" dirty="0" err="1">
                <a:effectLst/>
                <a:latin typeface="ScalaLancetPro"/>
              </a:rPr>
              <a:t>treat</a:t>
            </a:r>
            <a:r>
              <a:rPr lang="fr-FR" sz="1800" dirty="0">
                <a:effectLst/>
                <a:latin typeface="ScalaLancetPro"/>
              </a:rPr>
              <a:t> </a:t>
            </a:r>
            <a:r>
              <a:rPr lang="fr-FR" sz="1800" dirty="0" err="1">
                <a:effectLst/>
                <a:latin typeface="ScalaLancetPro"/>
              </a:rPr>
              <a:t>analysis</a:t>
            </a:r>
            <a:r>
              <a:rPr lang="fr-FR" sz="1800" dirty="0">
                <a:effectLst/>
                <a:latin typeface="ScalaLancetPro"/>
              </a:rPr>
              <a:t> </a:t>
            </a:r>
            <a:r>
              <a:rPr lang="fr-FR" sz="1800" dirty="0" err="1">
                <a:effectLst/>
                <a:latin typeface="ScalaLancetPro"/>
              </a:rPr>
              <a:t>showed</a:t>
            </a:r>
            <a:r>
              <a:rPr lang="fr-FR" sz="1800" dirty="0">
                <a:effectLst/>
                <a:latin typeface="ScalaLancetPro"/>
              </a:rPr>
              <a:t> </a:t>
            </a:r>
            <a:r>
              <a:rPr lang="fr-FR" sz="1800" b="1" u="sng" dirty="0">
                <a:effectLst/>
                <a:latin typeface="ScalaLancetPro"/>
              </a:rPr>
              <a:t>no </a:t>
            </a:r>
            <a:r>
              <a:rPr lang="fr-FR" sz="1800" b="1" u="sng" dirty="0" err="1">
                <a:effectLst/>
                <a:latin typeface="ScalaLancetPro"/>
              </a:rPr>
              <a:t>difference</a:t>
            </a:r>
            <a:r>
              <a:rPr lang="fr-FR" sz="1800" b="1" u="sng" dirty="0">
                <a:effectLst/>
                <a:latin typeface="ScalaLancetPro"/>
              </a:rPr>
              <a:t> </a:t>
            </a:r>
            <a:r>
              <a:rPr lang="fr-FR" sz="1800" dirty="0">
                <a:effectLst/>
                <a:latin typeface="ScalaLancetPro"/>
              </a:rPr>
              <a:t>in VascuQoL-6 scores </a:t>
            </a:r>
            <a:r>
              <a:rPr lang="fr-FR" sz="1800" dirty="0" err="1">
                <a:effectLst/>
                <a:latin typeface="ScalaLancetPro"/>
              </a:rPr>
              <a:t>between</a:t>
            </a:r>
            <a:r>
              <a:rPr lang="fr-FR" sz="1800" dirty="0">
                <a:effectLst/>
                <a:latin typeface="ScalaLancetPro"/>
              </a:rPr>
              <a:t> the </a:t>
            </a:r>
            <a:r>
              <a:rPr lang="fr-FR" sz="1800" dirty="0" err="1">
                <a:effectLst/>
                <a:latin typeface="ScalaLancetPro"/>
              </a:rPr>
              <a:t>treatment</a:t>
            </a:r>
            <a:r>
              <a:rPr lang="fr-FR" sz="1800" dirty="0">
                <a:effectLst/>
                <a:latin typeface="ScalaLancetPro"/>
              </a:rPr>
              <a:t> groups. </a:t>
            </a:r>
            <a:endParaRPr lang="fr-FR" dirty="0"/>
          </a:p>
        </p:txBody>
      </p:sp>
      <p:pic>
        <p:nvPicPr>
          <p:cNvPr id="10" name="Image 9">
            <a:extLst>
              <a:ext uri="{FF2B5EF4-FFF2-40B4-BE49-F238E27FC236}">
                <a16:creationId xmlns:a16="http://schemas.microsoft.com/office/drawing/2014/main" id="{8748EA82-09E6-DD7A-F6BF-7D1908800907}"/>
              </a:ext>
            </a:extLst>
          </p:cNvPr>
          <p:cNvPicPr>
            <a:picLocks noChangeAspect="1"/>
          </p:cNvPicPr>
          <p:nvPr/>
        </p:nvPicPr>
        <p:blipFill>
          <a:blip r:embed="rId2"/>
          <a:stretch>
            <a:fillRect/>
          </a:stretch>
        </p:blipFill>
        <p:spPr>
          <a:xfrm>
            <a:off x="342901" y="4154445"/>
            <a:ext cx="7772400" cy="1458857"/>
          </a:xfrm>
          <a:prstGeom prst="rect">
            <a:avLst/>
          </a:prstGeom>
        </p:spPr>
      </p:pic>
      <p:pic>
        <p:nvPicPr>
          <p:cNvPr id="11" name="Image 10">
            <a:extLst>
              <a:ext uri="{FF2B5EF4-FFF2-40B4-BE49-F238E27FC236}">
                <a16:creationId xmlns:a16="http://schemas.microsoft.com/office/drawing/2014/main" id="{699253AA-1836-A224-81BD-B49526228F0F}"/>
              </a:ext>
            </a:extLst>
          </p:cNvPr>
          <p:cNvPicPr>
            <a:picLocks noChangeAspect="1"/>
          </p:cNvPicPr>
          <p:nvPr/>
        </p:nvPicPr>
        <p:blipFill>
          <a:blip r:embed="rId3"/>
          <a:stretch>
            <a:fillRect/>
          </a:stretch>
        </p:blipFill>
        <p:spPr>
          <a:xfrm>
            <a:off x="386622" y="752497"/>
            <a:ext cx="7772400" cy="1637358"/>
          </a:xfrm>
          <a:prstGeom prst="rect">
            <a:avLst/>
          </a:prstGeom>
        </p:spPr>
      </p:pic>
      <p:sp>
        <p:nvSpPr>
          <p:cNvPr id="13" name="ZoneTexte 12">
            <a:extLst>
              <a:ext uri="{FF2B5EF4-FFF2-40B4-BE49-F238E27FC236}">
                <a16:creationId xmlns:a16="http://schemas.microsoft.com/office/drawing/2014/main" id="{DC51F239-D565-2097-ABF6-E9CF4358033D}"/>
              </a:ext>
            </a:extLst>
          </p:cNvPr>
          <p:cNvSpPr txBox="1"/>
          <p:nvPr/>
        </p:nvSpPr>
        <p:spPr>
          <a:xfrm>
            <a:off x="3884119" y="6490223"/>
            <a:ext cx="4511205" cy="523220"/>
          </a:xfrm>
          <a:prstGeom prst="rect">
            <a:avLst/>
          </a:prstGeom>
          <a:noFill/>
        </p:spPr>
        <p:txBody>
          <a:bodyPr wrap="square">
            <a:spAutoFit/>
          </a:bodyPr>
          <a:lstStyle/>
          <a:p>
            <a:pPr algn="ctr"/>
            <a:r>
              <a:rPr lang="fr-FR" sz="1400" dirty="0"/>
              <a:t>Falkenberg, Lancet, 2025; </a:t>
            </a:r>
            <a:r>
              <a:rPr lang="fr-FR" sz="1400" dirty="0" err="1"/>
              <a:t>Nordanstig</a:t>
            </a:r>
            <a:r>
              <a:rPr lang="fr-FR" sz="1400" dirty="0"/>
              <a:t>, Lancet, 2025</a:t>
            </a:r>
          </a:p>
          <a:p>
            <a:pPr algn="ctr">
              <a:buNone/>
            </a:pPr>
            <a:r>
              <a:rPr lang="fr-FR" sz="1400" dirty="0"/>
              <a:t> </a:t>
            </a:r>
          </a:p>
        </p:txBody>
      </p:sp>
      <p:sp>
        <p:nvSpPr>
          <p:cNvPr id="3" name="Rectangle 2">
            <a:extLst>
              <a:ext uri="{FF2B5EF4-FFF2-40B4-BE49-F238E27FC236}">
                <a16:creationId xmlns:a16="http://schemas.microsoft.com/office/drawing/2014/main" id="{80F885A5-1299-8CDB-B5CD-3B28A9223B6B}"/>
              </a:ext>
            </a:extLst>
          </p:cNvPr>
          <p:cNvSpPr/>
          <p:nvPr/>
        </p:nvSpPr>
        <p:spPr>
          <a:xfrm>
            <a:off x="168166" y="3235683"/>
            <a:ext cx="10787921" cy="3023950"/>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0164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4902A-32DC-18BB-14B6-8F2DD3C280C8}"/>
            </a:ext>
          </a:extLst>
        </p:cNvPr>
        <p:cNvGrpSpPr/>
        <p:nvPr/>
      </p:nvGrpSpPr>
      <p:grpSpPr>
        <a:xfrm>
          <a:off x="0" y="0"/>
          <a:ext cx="0" cy="0"/>
          <a:chOff x="0" y="0"/>
          <a:chExt cx="0" cy="0"/>
        </a:xfrm>
      </p:grpSpPr>
      <p:pic>
        <p:nvPicPr>
          <p:cNvPr id="8" name="Picture 26">
            <a:extLst>
              <a:ext uri="{FF2B5EF4-FFF2-40B4-BE49-F238E27FC236}">
                <a16:creationId xmlns:a16="http://schemas.microsoft.com/office/drawing/2014/main" id="{E7CD05B3-491C-4FD7-4276-787737BD7F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9900530" y="386232"/>
            <a:ext cx="1810458" cy="90522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Espace réservé du contenu 2">
            <a:extLst>
              <a:ext uri="{FF2B5EF4-FFF2-40B4-BE49-F238E27FC236}">
                <a16:creationId xmlns:a16="http://schemas.microsoft.com/office/drawing/2014/main" id="{627EFA3C-0DAE-D482-80BA-2B098B149175}"/>
              </a:ext>
            </a:extLst>
          </p:cNvPr>
          <p:cNvSpPr>
            <a:spLocks noGrp="1"/>
          </p:cNvSpPr>
          <p:nvPr>
            <p:ph sz="quarter" idx="14"/>
          </p:nvPr>
        </p:nvSpPr>
        <p:spPr>
          <a:xfrm>
            <a:off x="6096000" y="1971835"/>
            <a:ext cx="5553074" cy="3231991"/>
          </a:xfrm>
        </p:spPr>
        <p:txBody>
          <a:bodyPr>
            <a:noAutofit/>
          </a:bodyPr>
          <a:lstStyle/>
          <a:p>
            <a:pPr marL="0" indent="0">
              <a:buNone/>
            </a:pPr>
            <a:r>
              <a:rPr lang="fr-FR" sz="2400" b="1" dirty="0">
                <a:latin typeface="Calibri" panose="020F0502020204030204" pitchFamily="34" charset="0"/>
                <a:cs typeface="Calibri" panose="020F0502020204030204" pitchFamily="34" charset="0"/>
              </a:rPr>
              <a:t>The </a:t>
            </a:r>
            <a:r>
              <a:rPr lang="fr-FR" sz="2400" b="1" dirty="0" err="1">
                <a:latin typeface="Calibri" panose="020F0502020204030204" pitchFamily="34" charset="0"/>
                <a:cs typeface="Calibri" panose="020F0502020204030204" pitchFamily="34" charset="0"/>
              </a:rPr>
              <a:t>median</a:t>
            </a:r>
            <a:r>
              <a:rPr lang="fr-FR" sz="2400" b="1" dirty="0">
                <a:latin typeface="Calibri" panose="020F0502020204030204" pitchFamily="34" charset="0"/>
                <a:cs typeface="Calibri" panose="020F0502020204030204" pitchFamily="34" charset="0"/>
              </a:rPr>
              <a:t> time to last </a:t>
            </a:r>
            <a:r>
              <a:rPr lang="fr-FR" sz="2400" b="1" dirty="0" err="1">
                <a:latin typeface="Calibri" panose="020F0502020204030204" pitchFamily="34" charset="0"/>
                <a:cs typeface="Calibri" panose="020F0502020204030204" pitchFamily="34" charset="0"/>
              </a:rPr>
              <a:t>clinical</a:t>
            </a:r>
            <a:r>
              <a:rPr lang="fr-FR" sz="2400" b="1" dirty="0">
                <a:latin typeface="Calibri" panose="020F0502020204030204" pitchFamily="34" charset="0"/>
                <a:cs typeface="Calibri" panose="020F0502020204030204" pitchFamily="34" charset="0"/>
              </a:rPr>
              <a:t> follow-up </a:t>
            </a:r>
            <a:r>
              <a:rPr lang="fr-FR" sz="2400" b="1" dirty="0" err="1">
                <a:latin typeface="Calibri" panose="020F0502020204030204" pitchFamily="34" charset="0"/>
                <a:cs typeface="Calibri" panose="020F0502020204030204" pitchFamily="34" charset="0"/>
              </a:rPr>
              <a:t>was</a:t>
            </a:r>
            <a:r>
              <a:rPr lang="fr-FR" sz="2400" b="1" dirty="0">
                <a:latin typeface="Calibri" panose="020F0502020204030204" pitchFamily="34" charset="0"/>
                <a:cs typeface="Calibri" panose="020F0502020204030204" pitchFamily="34" charset="0"/>
              </a:rPr>
              <a:t> 2.1 </a:t>
            </a:r>
            <a:r>
              <a:rPr lang="fr-FR" sz="2400" b="1" dirty="0" err="1">
                <a:latin typeface="Calibri" panose="020F0502020204030204" pitchFamily="34" charset="0"/>
                <a:cs typeface="Calibri" panose="020F0502020204030204" pitchFamily="34" charset="0"/>
              </a:rPr>
              <a:t>years</a:t>
            </a:r>
            <a:r>
              <a:rPr lang="fr-FR" sz="2400" b="1" dirty="0">
                <a:latin typeface="Calibri" panose="020F0502020204030204" pitchFamily="34" charset="0"/>
                <a:cs typeface="Calibri" panose="020F0502020204030204" pitchFamily="34" charset="0"/>
              </a:rPr>
              <a:t> (range 0-7.2 </a:t>
            </a:r>
            <a:r>
              <a:rPr lang="fr-FR" sz="2400" b="1" dirty="0" err="1">
                <a:latin typeface="Calibri" panose="020F0502020204030204" pitchFamily="34" charset="0"/>
                <a:cs typeface="Calibri" panose="020F0502020204030204" pitchFamily="34" charset="0"/>
              </a:rPr>
              <a:t>years</a:t>
            </a:r>
            <a:r>
              <a:rPr lang="fr-FR" sz="2400" b="1" dirty="0">
                <a:latin typeface="Calibri" panose="020F0502020204030204" pitchFamily="34" charset="0"/>
                <a:cs typeface="Calibri" panose="020F0502020204030204" pitchFamily="34" charset="0"/>
              </a:rPr>
              <a:t>)</a:t>
            </a:r>
          </a:p>
          <a:p>
            <a:pPr marL="0" indent="0">
              <a:buNone/>
            </a:pPr>
            <a:endParaRPr lang="fr-FR" sz="800" b="1" dirty="0">
              <a:latin typeface="Calibri" panose="020F0502020204030204" pitchFamily="34" charset="0"/>
              <a:cs typeface="Calibri" panose="020F0502020204030204" pitchFamily="34" charset="0"/>
            </a:endParaRPr>
          </a:p>
          <a:p>
            <a:pPr marL="0" indent="0">
              <a:buNone/>
            </a:pPr>
            <a:r>
              <a:rPr lang="fr-FR" sz="2400" b="1" dirty="0">
                <a:latin typeface="Calibri" panose="020F0502020204030204" pitchFamily="34" charset="0"/>
                <a:cs typeface="Calibri" panose="020F0502020204030204" pitchFamily="34" charset="0"/>
              </a:rPr>
              <a:t>Major amputation or </a:t>
            </a:r>
            <a:r>
              <a:rPr lang="fr-FR" sz="2400" b="1" dirty="0" err="1">
                <a:latin typeface="Calibri" panose="020F0502020204030204" pitchFamily="34" charset="0"/>
                <a:cs typeface="Calibri" panose="020F0502020204030204" pitchFamily="34" charset="0"/>
              </a:rPr>
              <a:t>death</a:t>
            </a:r>
            <a:r>
              <a:rPr lang="fr-FR" sz="2400" b="1" dirty="0">
                <a:latin typeface="Calibri" panose="020F0502020204030204" pitchFamily="34" charset="0"/>
                <a:cs typeface="Calibri" panose="020F0502020204030204" pitchFamily="34" charset="0"/>
              </a:rPr>
              <a:t> </a:t>
            </a:r>
            <a:r>
              <a:rPr lang="fr-FR" sz="2400" dirty="0" err="1">
                <a:latin typeface="Calibri" panose="020F0502020204030204" pitchFamily="34" charset="0"/>
                <a:cs typeface="Calibri" panose="020F0502020204030204" pitchFamily="34" charset="0"/>
              </a:rPr>
              <a:t>occurred</a:t>
            </a:r>
            <a:r>
              <a:rPr lang="fr-FR" sz="2400" dirty="0">
                <a:latin typeface="Calibri" panose="020F0502020204030204" pitchFamily="34" charset="0"/>
                <a:cs typeface="Calibri" panose="020F0502020204030204" pitchFamily="34" charset="0"/>
              </a:rPr>
              <a:t> in</a:t>
            </a:r>
          </a:p>
          <a:p>
            <a:pPr>
              <a:buFontTx/>
              <a:buChar char="-"/>
            </a:pPr>
            <a:r>
              <a:rPr lang="fr-FR" sz="2400" dirty="0">
                <a:latin typeface="Calibri" panose="020F0502020204030204" pitchFamily="34" charset="0"/>
                <a:cs typeface="Calibri" panose="020F0502020204030204" pitchFamily="34" charset="0"/>
              </a:rPr>
              <a:t>106 of 160 (</a:t>
            </a:r>
            <a:r>
              <a:rPr lang="fr-FR" sz="2400" b="1" dirty="0">
                <a:latin typeface="Calibri" panose="020F0502020204030204" pitchFamily="34" charset="0"/>
                <a:cs typeface="Calibri" panose="020F0502020204030204" pitchFamily="34" charset="0"/>
              </a:rPr>
              <a:t>66%</a:t>
            </a:r>
            <a:r>
              <a:rPr lang="fr-FR" sz="2400" dirty="0">
                <a:latin typeface="Calibri" panose="020F0502020204030204" pitchFamily="34" charset="0"/>
                <a:cs typeface="Calibri" panose="020F0502020204030204" pitchFamily="34" charset="0"/>
              </a:rPr>
              <a:t>) participants in the POBA±BMS group</a:t>
            </a:r>
          </a:p>
          <a:p>
            <a:pPr>
              <a:buFontTx/>
              <a:buChar char="-"/>
            </a:pPr>
            <a:r>
              <a:rPr lang="fr-FR" sz="2400" dirty="0">
                <a:latin typeface="Calibri" panose="020F0502020204030204" pitchFamily="34" charset="0"/>
                <a:cs typeface="Calibri" panose="020F0502020204030204" pitchFamily="34" charset="0"/>
              </a:rPr>
              <a:t>97 of 161 (</a:t>
            </a:r>
            <a:r>
              <a:rPr lang="fr-FR" sz="2400" b="1" dirty="0">
                <a:latin typeface="Calibri" panose="020F0502020204030204" pitchFamily="34" charset="0"/>
                <a:cs typeface="Calibri" panose="020F0502020204030204" pitchFamily="34" charset="0"/>
              </a:rPr>
              <a:t>60%</a:t>
            </a:r>
            <a:r>
              <a:rPr lang="fr-FR" sz="2400" dirty="0">
                <a:latin typeface="Calibri" panose="020F0502020204030204" pitchFamily="34" charset="0"/>
                <a:cs typeface="Calibri" panose="020F0502020204030204" pitchFamily="34" charset="0"/>
              </a:rPr>
              <a:t>) in the DCB±BMS group,</a:t>
            </a:r>
          </a:p>
          <a:p>
            <a:pPr>
              <a:buFontTx/>
              <a:buChar char="-"/>
            </a:pPr>
            <a:r>
              <a:rPr lang="fr-FR" sz="2400" dirty="0">
                <a:latin typeface="Calibri" panose="020F0502020204030204" pitchFamily="34" charset="0"/>
                <a:cs typeface="Calibri" panose="020F0502020204030204" pitchFamily="34" charset="0"/>
              </a:rPr>
              <a:t>93 of 159 (</a:t>
            </a:r>
            <a:r>
              <a:rPr lang="fr-FR" sz="2400" b="1" dirty="0">
                <a:latin typeface="Calibri" panose="020F0502020204030204" pitchFamily="34" charset="0"/>
                <a:cs typeface="Calibri" panose="020F0502020204030204" pitchFamily="34" charset="0"/>
              </a:rPr>
              <a:t>58%</a:t>
            </a:r>
            <a:r>
              <a:rPr lang="fr-FR" sz="2400" dirty="0">
                <a:latin typeface="Calibri" panose="020F0502020204030204" pitchFamily="34" charset="0"/>
                <a:cs typeface="Calibri" panose="020F0502020204030204" pitchFamily="34" charset="0"/>
              </a:rPr>
              <a:t>) in the DES group</a:t>
            </a:r>
          </a:p>
          <a:p>
            <a:pPr marL="0" indent="0">
              <a:buNone/>
            </a:pPr>
            <a:endParaRPr lang="fr-FR" sz="2200" dirty="0">
              <a:latin typeface="Calibri" panose="020F0502020204030204" pitchFamily="34" charset="0"/>
              <a:cs typeface="Calibri" panose="020F0502020204030204" pitchFamily="34" charset="0"/>
            </a:endParaRPr>
          </a:p>
          <a:p>
            <a:endParaRPr lang="fr-FR" sz="2200" dirty="0">
              <a:latin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D927053D-92B3-A84E-DE63-48ED73562F43}"/>
              </a:ext>
            </a:extLst>
          </p:cNvPr>
          <p:cNvPicPr>
            <a:picLocks noChangeAspect="1"/>
          </p:cNvPicPr>
          <p:nvPr/>
        </p:nvPicPr>
        <p:blipFill>
          <a:blip r:embed="rId4"/>
          <a:stretch>
            <a:fillRect/>
          </a:stretch>
        </p:blipFill>
        <p:spPr>
          <a:xfrm>
            <a:off x="481013" y="1611312"/>
            <a:ext cx="5553075" cy="4255230"/>
          </a:xfrm>
          <a:prstGeom prst="rect">
            <a:avLst/>
          </a:prstGeom>
        </p:spPr>
      </p:pic>
      <p:sp>
        <p:nvSpPr>
          <p:cNvPr id="11" name="ZoneTexte 10">
            <a:extLst>
              <a:ext uri="{FF2B5EF4-FFF2-40B4-BE49-F238E27FC236}">
                <a16:creationId xmlns:a16="http://schemas.microsoft.com/office/drawing/2014/main" id="{16D0B927-C054-2D0B-8E93-E51343E23D93}"/>
              </a:ext>
            </a:extLst>
          </p:cNvPr>
          <p:cNvSpPr txBox="1"/>
          <p:nvPr/>
        </p:nvSpPr>
        <p:spPr>
          <a:xfrm>
            <a:off x="6157916" y="5359016"/>
            <a:ext cx="5491159" cy="830997"/>
          </a:xfrm>
          <a:prstGeom prst="rect">
            <a:avLst/>
          </a:prstGeom>
          <a:noFill/>
        </p:spPr>
        <p:txBody>
          <a:bodyPr wrap="square">
            <a:spAutoFit/>
          </a:bodyPr>
          <a:lstStyle/>
          <a:p>
            <a:r>
              <a:rPr lang="fr-FR" sz="1600" dirty="0" err="1">
                <a:latin typeface="Calibri" panose="020F0502020204030204" pitchFamily="34" charset="0"/>
                <a:cs typeface="Calibri" panose="020F0502020204030204" pitchFamily="34" charset="0"/>
              </a:rPr>
              <a:t>Adjusted</a:t>
            </a:r>
            <a:r>
              <a:rPr lang="fr-FR" sz="1600" dirty="0">
                <a:latin typeface="Calibri" panose="020F0502020204030204" pitchFamily="34" charset="0"/>
                <a:cs typeface="Calibri" panose="020F0502020204030204" pitchFamily="34" charset="0"/>
              </a:rPr>
              <a:t> </a:t>
            </a:r>
            <a:r>
              <a:rPr lang="fr-FR" sz="1600" dirty="0" err="1">
                <a:latin typeface="Calibri" panose="020F0502020204030204" pitchFamily="34" charset="0"/>
                <a:cs typeface="Calibri" panose="020F0502020204030204" pitchFamily="34" charset="0"/>
              </a:rPr>
              <a:t>hazard</a:t>
            </a:r>
            <a:r>
              <a:rPr lang="fr-FR" sz="1600" dirty="0">
                <a:latin typeface="Calibri" panose="020F0502020204030204" pitchFamily="34" charset="0"/>
                <a:cs typeface="Calibri" panose="020F0502020204030204" pitchFamily="34" charset="0"/>
              </a:rPr>
              <a:t> ratios: PBA±BMS </a:t>
            </a:r>
            <a:r>
              <a:rPr lang="fr-FR" sz="1600" i="1" dirty="0">
                <a:latin typeface="Calibri" panose="020F0502020204030204" pitchFamily="34" charset="0"/>
                <a:cs typeface="Calibri" panose="020F0502020204030204" pitchFamily="34" charset="0"/>
              </a:rPr>
              <a:t>v </a:t>
            </a:r>
            <a:r>
              <a:rPr lang="fr-FR" sz="1600" dirty="0">
                <a:latin typeface="Calibri" panose="020F0502020204030204" pitchFamily="34" charset="0"/>
                <a:cs typeface="Calibri" panose="020F0502020204030204" pitchFamily="34" charset="0"/>
              </a:rPr>
              <a:t>DCBA±BMS: 0.84, 97.5% confidence </a:t>
            </a:r>
            <a:r>
              <a:rPr lang="fr-FR" sz="1600" dirty="0" err="1">
                <a:latin typeface="Calibri" panose="020F0502020204030204" pitchFamily="34" charset="0"/>
                <a:cs typeface="Calibri" panose="020F0502020204030204" pitchFamily="34" charset="0"/>
              </a:rPr>
              <a:t>interval</a:t>
            </a:r>
            <a:r>
              <a:rPr lang="fr-FR" sz="1600" dirty="0">
                <a:latin typeface="Calibri" panose="020F0502020204030204" pitchFamily="34" charset="0"/>
                <a:cs typeface="Calibri" panose="020F0502020204030204" pitchFamily="34" charset="0"/>
              </a:rPr>
              <a:t> 0.61 to 1.16, P=0.22; PBA±BMS </a:t>
            </a:r>
            <a:r>
              <a:rPr lang="fr-FR" sz="1600" i="1" dirty="0">
                <a:latin typeface="Calibri" panose="020F0502020204030204" pitchFamily="34" charset="0"/>
                <a:cs typeface="Calibri" panose="020F0502020204030204" pitchFamily="34" charset="0"/>
              </a:rPr>
              <a:t>v </a:t>
            </a:r>
            <a:r>
              <a:rPr lang="fr-FR" sz="1600" dirty="0">
                <a:latin typeface="Calibri" panose="020F0502020204030204" pitchFamily="34" charset="0"/>
                <a:cs typeface="Calibri" panose="020F0502020204030204" pitchFamily="34" charset="0"/>
              </a:rPr>
              <a:t>DES: 0.83, 0.60 to 1.15, P=0.20. </a:t>
            </a:r>
          </a:p>
        </p:txBody>
      </p:sp>
      <p:sp>
        <p:nvSpPr>
          <p:cNvPr id="12" name="ZoneTexte 11">
            <a:extLst>
              <a:ext uri="{FF2B5EF4-FFF2-40B4-BE49-F238E27FC236}">
                <a16:creationId xmlns:a16="http://schemas.microsoft.com/office/drawing/2014/main" id="{36C2D274-4AB0-38BF-B4E6-759E234CD05B}"/>
              </a:ext>
            </a:extLst>
          </p:cNvPr>
          <p:cNvSpPr txBox="1"/>
          <p:nvPr/>
        </p:nvSpPr>
        <p:spPr>
          <a:xfrm>
            <a:off x="4322828" y="6409380"/>
            <a:ext cx="2670044" cy="307777"/>
          </a:xfrm>
          <a:prstGeom prst="rect">
            <a:avLst/>
          </a:prstGeom>
          <a:noFill/>
        </p:spPr>
        <p:txBody>
          <a:bodyPr wrap="square">
            <a:spAutoFit/>
          </a:bodyPr>
          <a:lstStyle/>
          <a:p>
            <a:pPr algn="ctr"/>
            <a:r>
              <a:rPr lang="fr-FR" sz="1400" dirty="0">
                <a:latin typeface="Calibri" panose="020F0502020204030204" pitchFamily="34" charset="0"/>
                <a:cs typeface="Calibri" panose="020F0502020204030204" pitchFamily="34" charset="0"/>
              </a:rPr>
              <a:t>Bradbury, BMJ, 2025</a:t>
            </a:r>
          </a:p>
        </p:txBody>
      </p:sp>
      <p:sp>
        <p:nvSpPr>
          <p:cNvPr id="4" name="Titre 3">
            <a:extLst>
              <a:ext uri="{FF2B5EF4-FFF2-40B4-BE49-F238E27FC236}">
                <a16:creationId xmlns:a16="http://schemas.microsoft.com/office/drawing/2014/main" id="{573B76CE-53C6-ED2E-0497-388D98D90975}"/>
              </a:ext>
            </a:extLst>
          </p:cNvPr>
          <p:cNvSpPr>
            <a:spLocks noGrp="1"/>
          </p:cNvSpPr>
          <p:nvPr>
            <p:ph type="title"/>
          </p:nvPr>
        </p:nvSpPr>
        <p:spPr>
          <a:xfrm>
            <a:off x="481012" y="176066"/>
            <a:ext cx="9062330" cy="1325563"/>
          </a:xfrm>
        </p:spPr>
        <p:txBody>
          <a:bodyPr>
            <a:normAutofit fontScale="90000"/>
          </a:bodyPr>
          <a:lstStyle/>
          <a:p>
            <a:r>
              <a:rPr lang="fr-FR" sz="3600" b="1" dirty="0">
                <a:solidFill>
                  <a:srgbClr val="FF0000"/>
                </a:solidFill>
                <a:latin typeface="Calibri" panose="020F0502020204030204" pitchFamily="34" charset="0"/>
                <a:cs typeface="Calibri" panose="020F0502020204030204" pitchFamily="34" charset="0"/>
              </a:rPr>
              <a:t>BASIL 3 RCT</a:t>
            </a:r>
            <a:br>
              <a:rPr lang="fr-FR" dirty="0">
                <a:solidFill>
                  <a:srgbClr val="FF0000"/>
                </a:solidFill>
                <a:latin typeface="Calibri" panose="020F0502020204030204" pitchFamily="34" charset="0"/>
                <a:cs typeface="Calibri" panose="020F0502020204030204" pitchFamily="34" charset="0"/>
              </a:rPr>
            </a:br>
            <a:r>
              <a:rPr lang="fr-FR" sz="1800" dirty="0">
                <a:solidFill>
                  <a:srgbClr val="FF0000"/>
                </a:solidFill>
                <a:latin typeface="Calibri" panose="020F0502020204030204" pitchFamily="34" charset="0"/>
                <a:cs typeface="Calibri" panose="020F0502020204030204" pitchFamily="34" charset="0"/>
              </a:rPr>
              <a:t>To </a:t>
            </a:r>
            <a:r>
              <a:rPr lang="fr-FR" sz="1800" dirty="0" err="1">
                <a:solidFill>
                  <a:srgbClr val="FF0000"/>
                </a:solidFill>
                <a:latin typeface="Calibri" panose="020F0502020204030204" pitchFamily="34" charset="0"/>
                <a:cs typeface="Calibri" panose="020F0502020204030204" pitchFamily="34" charset="0"/>
              </a:rPr>
              <a:t>determine</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which</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primary</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endovascular</a:t>
            </a:r>
            <a:r>
              <a:rPr lang="fr-FR" sz="1800" dirty="0">
                <a:solidFill>
                  <a:srgbClr val="FF0000"/>
                </a:solidFill>
                <a:latin typeface="Calibri" panose="020F0502020204030204" pitchFamily="34" charset="0"/>
                <a:cs typeface="Calibri" panose="020F0502020204030204" pitchFamily="34" charset="0"/>
              </a:rPr>
              <a:t> revascularisation </a:t>
            </a:r>
            <a:r>
              <a:rPr lang="fr-FR" sz="1800" dirty="0" err="1">
                <a:solidFill>
                  <a:srgbClr val="FF0000"/>
                </a:solidFill>
                <a:latin typeface="Calibri" panose="020F0502020204030204" pitchFamily="34" charset="0"/>
                <a:cs typeface="Calibri" panose="020F0502020204030204" pitchFamily="34" charset="0"/>
              </a:rPr>
              <a:t>strategy</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represents</a:t>
            </a:r>
            <a:r>
              <a:rPr lang="fr-FR" sz="1800" dirty="0">
                <a:solidFill>
                  <a:srgbClr val="FF0000"/>
                </a:solidFill>
                <a:latin typeface="Calibri" panose="020F0502020204030204" pitchFamily="34" charset="0"/>
                <a:cs typeface="Calibri" panose="020F0502020204030204" pitchFamily="34" charset="0"/>
              </a:rPr>
              <a:t> the </a:t>
            </a:r>
            <a:r>
              <a:rPr lang="fr-FR" sz="1800" dirty="0" err="1">
                <a:solidFill>
                  <a:srgbClr val="FF0000"/>
                </a:solidFill>
                <a:latin typeface="Calibri" panose="020F0502020204030204" pitchFamily="34" charset="0"/>
                <a:cs typeface="Calibri" panose="020F0502020204030204" pitchFamily="34" charset="0"/>
              </a:rPr>
              <a:t>most</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clinically</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e!ective</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treatment</a:t>
            </a:r>
            <a:r>
              <a:rPr lang="fr-FR" sz="1800" dirty="0">
                <a:solidFill>
                  <a:srgbClr val="FF0000"/>
                </a:solidFill>
                <a:latin typeface="Calibri" panose="020F0502020204030204" pitchFamily="34" charset="0"/>
                <a:cs typeface="Calibri" panose="020F0502020204030204" pitchFamily="34" charset="0"/>
              </a:rPr>
              <a:t> for patients </a:t>
            </a:r>
            <a:r>
              <a:rPr lang="fr-FR" sz="1800" dirty="0" err="1">
                <a:solidFill>
                  <a:srgbClr val="FF0000"/>
                </a:solidFill>
                <a:latin typeface="Calibri" panose="020F0502020204030204" pitchFamily="34" charset="0"/>
                <a:cs typeface="Calibri" panose="020F0502020204030204" pitchFamily="34" charset="0"/>
              </a:rPr>
              <a:t>with</a:t>
            </a:r>
            <a:r>
              <a:rPr lang="fr-FR" sz="1800" dirty="0">
                <a:solidFill>
                  <a:srgbClr val="FF0000"/>
                </a:solidFill>
                <a:latin typeface="Calibri" panose="020F0502020204030204" pitchFamily="34" charset="0"/>
                <a:cs typeface="Calibri" panose="020F0502020204030204" pitchFamily="34" charset="0"/>
              </a:rPr>
              <a:t> CLTI </a:t>
            </a:r>
            <a:r>
              <a:rPr lang="fr-FR" sz="1800" dirty="0" err="1">
                <a:solidFill>
                  <a:srgbClr val="FF0000"/>
                </a:solidFill>
                <a:latin typeface="Calibri" panose="020F0502020204030204" pitchFamily="34" charset="0"/>
                <a:cs typeface="Calibri" panose="020F0502020204030204" pitchFamily="34" charset="0"/>
              </a:rPr>
              <a:t>who</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require</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endovascular</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femoro-popliteal</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with</a:t>
            </a:r>
            <a:r>
              <a:rPr lang="fr-FR" sz="1800" dirty="0">
                <a:solidFill>
                  <a:srgbClr val="FF0000"/>
                </a:solidFill>
                <a:latin typeface="Calibri" panose="020F0502020204030204" pitchFamily="34" charset="0"/>
                <a:cs typeface="Calibri" panose="020F0502020204030204" pitchFamily="34" charset="0"/>
              </a:rPr>
              <a:t> or </a:t>
            </a:r>
            <a:r>
              <a:rPr lang="fr-FR" sz="1800" dirty="0" err="1">
                <a:solidFill>
                  <a:srgbClr val="FF0000"/>
                </a:solidFill>
                <a:latin typeface="Calibri" panose="020F0502020204030204" pitchFamily="34" charset="0"/>
                <a:cs typeface="Calibri" panose="020F0502020204030204" pitchFamily="34" charset="0"/>
              </a:rPr>
              <a:t>without</a:t>
            </a:r>
            <a:r>
              <a:rPr lang="fr-FR" sz="1800" dirty="0">
                <a:solidFill>
                  <a:srgbClr val="FF0000"/>
                </a:solidFill>
                <a:latin typeface="Calibri" panose="020F0502020204030204" pitchFamily="34" charset="0"/>
                <a:cs typeface="Calibri" panose="020F0502020204030204" pitchFamily="34" charset="0"/>
              </a:rPr>
              <a:t> infra-</a:t>
            </a:r>
            <a:r>
              <a:rPr lang="fr-FR" sz="1800" dirty="0" err="1">
                <a:solidFill>
                  <a:srgbClr val="FF0000"/>
                </a:solidFill>
                <a:latin typeface="Calibri" panose="020F0502020204030204" pitchFamily="34" charset="0"/>
                <a:cs typeface="Calibri" panose="020F0502020204030204" pitchFamily="34" charset="0"/>
              </a:rPr>
              <a:t>popliteal</a:t>
            </a:r>
            <a:r>
              <a:rPr lang="fr-FR" sz="1800" dirty="0">
                <a:solidFill>
                  <a:srgbClr val="FF0000"/>
                </a:solidFill>
                <a:latin typeface="Calibri" panose="020F0502020204030204" pitchFamily="34" charset="0"/>
                <a:cs typeface="Calibri" panose="020F0502020204030204" pitchFamily="34" charset="0"/>
              </a:rPr>
              <a:t>, revascularisation (POBA, DCB, DES)</a:t>
            </a:r>
            <a:endParaRPr lang="fr-FR" sz="1800" dirty="0"/>
          </a:p>
        </p:txBody>
      </p:sp>
    </p:spTree>
    <p:extLst>
      <p:ext uri="{BB962C8B-B14F-4D97-AF65-F5344CB8AC3E}">
        <p14:creationId xmlns:p14="http://schemas.microsoft.com/office/powerpoint/2010/main" val="3927169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8E8E4E-5B0B-2A7F-F049-F37E62FE6411}"/>
              </a:ext>
            </a:extLst>
          </p:cNvPr>
          <p:cNvSpPr>
            <a:spLocks noGrp="1"/>
          </p:cNvSpPr>
          <p:nvPr>
            <p:ph type="title"/>
          </p:nvPr>
        </p:nvSpPr>
        <p:spPr>
          <a:xfrm>
            <a:off x="838200" y="207470"/>
            <a:ext cx="10515600" cy="1325563"/>
          </a:xfrm>
        </p:spPr>
        <p:txBody>
          <a:bodyPr>
            <a:normAutofit/>
          </a:bodyPr>
          <a:lstStyle/>
          <a:p>
            <a:pPr algn="ctr"/>
            <a:r>
              <a:rPr lang="fr-FR" sz="3200" b="1" dirty="0" err="1">
                <a:solidFill>
                  <a:srgbClr val="FF0000"/>
                </a:solidFill>
                <a:latin typeface="Calibri" panose="020F0502020204030204" pitchFamily="34" charset="0"/>
                <a:cs typeface="Calibri" panose="020F0502020204030204" pitchFamily="34" charset="0"/>
              </a:rPr>
              <a:t>Take</a:t>
            </a:r>
            <a:r>
              <a:rPr lang="fr-FR" sz="3200" b="1" dirty="0">
                <a:solidFill>
                  <a:srgbClr val="FF0000"/>
                </a:solidFill>
                <a:latin typeface="Calibri" panose="020F0502020204030204" pitchFamily="34" charset="0"/>
                <a:cs typeface="Calibri" panose="020F0502020204030204" pitchFamily="34" charset="0"/>
              </a:rPr>
              <a:t> Home Message </a:t>
            </a:r>
            <a:br>
              <a:rPr lang="fr-FR" sz="3200" b="1" dirty="0">
                <a:solidFill>
                  <a:srgbClr val="FF0000"/>
                </a:solidFill>
                <a:latin typeface="Calibri" panose="020F0502020204030204" pitchFamily="34" charset="0"/>
                <a:cs typeface="Calibri" panose="020F0502020204030204" pitchFamily="34" charset="0"/>
              </a:rPr>
            </a:br>
            <a:r>
              <a:rPr lang="fr-FR" sz="3200" b="1" dirty="0">
                <a:solidFill>
                  <a:srgbClr val="FF0000"/>
                </a:solidFill>
                <a:latin typeface="Calibri" panose="020F0502020204030204" pitchFamily="34" charset="0"/>
                <a:cs typeface="Calibri" panose="020F0502020204030204" pitchFamily="34" charset="0"/>
              </a:rPr>
              <a:t>for Paclitaxel in the </a:t>
            </a:r>
            <a:r>
              <a:rPr lang="fr-FR" sz="3200" b="1" dirty="0" err="1">
                <a:solidFill>
                  <a:srgbClr val="FF0000"/>
                </a:solidFill>
                <a:latin typeface="Calibri" panose="020F0502020204030204" pitchFamily="34" charset="0"/>
                <a:cs typeface="Calibri" panose="020F0502020204030204" pitchFamily="34" charset="0"/>
              </a:rPr>
              <a:t>Femoropopliteal</a:t>
            </a:r>
            <a:r>
              <a:rPr lang="fr-FR" sz="3200" b="1" dirty="0">
                <a:solidFill>
                  <a:srgbClr val="FF0000"/>
                </a:solidFill>
                <a:latin typeface="Calibri" panose="020F0502020204030204" pitchFamily="34" charset="0"/>
                <a:cs typeface="Calibri" panose="020F0502020204030204" pitchFamily="34" charset="0"/>
              </a:rPr>
              <a:t> Segment </a:t>
            </a:r>
          </a:p>
        </p:txBody>
      </p:sp>
      <p:sp>
        <p:nvSpPr>
          <p:cNvPr id="3" name="Espace réservé du contenu 2">
            <a:extLst>
              <a:ext uri="{FF2B5EF4-FFF2-40B4-BE49-F238E27FC236}">
                <a16:creationId xmlns:a16="http://schemas.microsoft.com/office/drawing/2014/main" id="{B682BC55-C7A5-41D0-3CCE-E75A4877F386}"/>
              </a:ext>
            </a:extLst>
          </p:cNvPr>
          <p:cNvSpPr>
            <a:spLocks noGrp="1"/>
          </p:cNvSpPr>
          <p:nvPr>
            <p:ph idx="1"/>
          </p:nvPr>
        </p:nvSpPr>
        <p:spPr>
          <a:xfrm>
            <a:off x="838200" y="1848343"/>
            <a:ext cx="10515600" cy="4351338"/>
          </a:xfrm>
        </p:spPr>
        <p:txBody>
          <a:bodyPr>
            <a:noAutofit/>
          </a:bodyPr>
          <a:lstStyle/>
          <a:p>
            <a:pPr marL="0" indent="0">
              <a:buNone/>
            </a:pPr>
            <a:r>
              <a:rPr lang="en-US" b="1" dirty="0">
                <a:latin typeface="Calibri" panose="020F0502020204030204" pitchFamily="34" charset="0"/>
                <a:ea typeface="Calibri" panose="020F0502020204030204" pitchFamily="34" charset="0"/>
                <a:cs typeface="Calibri" panose="020F0502020204030204" pitchFamily="34" charset="0"/>
              </a:rPr>
              <a:t>Efficacy</a:t>
            </a:r>
          </a:p>
          <a:p>
            <a:pPr lvl="1">
              <a:buFontTx/>
              <a:buChar char="-"/>
            </a:pPr>
            <a:r>
              <a:rPr lang="en-US" dirty="0">
                <a:latin typeface="Calibri" panose="020F0502020204030204" pitchFamily="34" charset="0"/>
                <a:ea typeface="Calibri" panose="020F0502020204030204" pitchFamily="34" charset="0"/>
                <a:cs typeface="Calibri" panose="020F0502020204030204" pitchFamily="34" charset="0"/>
              </a:rPr>
              <a:t>Robust high-level evidence supports the use of paclitaxel-eluting devices in patients with claudication and lesion subsets.</a:t>
            </a:r>
          </a:p>
          <a:p>
            <a:pPr lvl="1">
              <a:buFontTx/>
              <a:buChar char="-"/>
            </a:pPr>
            <a:r>
              <a:rPr lang="en-US" dirty="0">
                <a:latin typeface="Calibri" panose="020F0502020204030204" pitchFamily="34" charset="0"/>
                <a:ea typeface="Calibri" panose="020F0502020204030204" pitchFamily="34" charset="0"/>
                <a:cs typeface="Calibri" panose="020F0502020204030204" pitchFamily="34" charset="0"/>
              </a:rPr>
              <a:t>Evidence in patients with CLTI are lacking</a:t>
            </a:r>
          </a:p>
          <a:p>
            <a:pPr lvl="1">
              <a:buFontTx/>
              <a:buChar char="-"/>
            </a:pPr>
            <a:r>
              <a:rPr lang="en-US" dirty="0">
                <a:latin typeface="Calibri" panose="020F0502020204030204" pitchFamily="34" charset="0"/>
                <a:ea typeface="Calibri" panose="020F0502020204030204" pitchFamily="34" charset="0"/>
                <a:cs typeface="Calibri" panose="020F0502020204030204" pitchFamily="34" charset="0"/>
              </a:rPr>
              <a:t>Pragmatic studies have failed to demonstrate a significant advantage of paclitaxel-eluting devices in unselected patients and lesions.</a:t>
            </a:r>
          </a:p>
          <a:p>
            <a:pPr lvl="1">
              <a:buFontTx/>
              <a:buChar char="-"/>
            </a:pPr>
            <a:r>
              <a:rPr lang="en-US" dirty="0">
                <a:latin typeface="Calibri" panose="020F0502020204030204" pitchFamily="34" charset="0"/>
                <a:ea typeface="Calibri" panose="020F0502020204030204" pitchFamily="34" charset="0"/>
                <a:cs typeface="Calibri" panose="020F0502020204030204" pitchFamily="34" charset="0"/>
              </a:rPr>
              <a:t>No class effect has been demonstrated</a:t>
            </a:r>
          </a:p>
          <a:p>
            <a:pPr marL="0" indent="0">
              <a:buNone/>
            </a:pPr>
            <a:r>
              <a:rPr lang="en-US" b="1" dirty="0">
                <a:latin typeface="Calibri" panose="020F0502020204030204" pitchFamily="34" charset="0"/>
                <a:ea typeface="Calibri" panose="020F0502020204030204" pitchFamily="34" charset="0"/>
                <a:cs typeface="Calibri" panose="020F0502020204030204" pitchFamily="34" charset="0"/>
              </a:rPr>
              <a:t>Safety</a:t>
            </a:r>
          </a:p>
          <a:p>
            <a:pPr marL="457200" lvl="1" indent="0">
              <a:buNone/>
            </a:pPr>
            <a:r>
              <a:rPr lang="en-US" dirty="0">
                <a:latin typeface="Calibri" panose="020F0502020204030204" pitchFamily="34" charset="0"/>
                <a:ea typeface="Calibri" panose="020F0502020204030204" pitchFamily="34" charset="0"/>
                <a:cs typeface="Calibri" panose="020F0502020204030204" pitchFamily="34" charset="0"/>
              </a:rPr>
              <a:t>A mortality signal has been observed in some patient-level analyses but has not been confirmed in large real-world datasets</a:t>
            </a:r>
            <a:r>
              <a:rPr lang="en-US" sz="2800" dirty="0">
                <a:latin typeface="Calibri" panose="020F0502020204030204" pitchFamily="34" charset="0"/>
                <a:ea typeface="Calibri" panose="020F0502020204030204" pitchFamily="34" charset="0"/>
                <a:cs typeface="Calibri" panose="020F0502020204030204" pitchFamily="34" charset="0"/>
              </a:rPr>
              <a:t>.</a:t>
            </a:r>
            <a:endParaRPr lang="fr-FR" sz="28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fr-FR"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86193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34BEBB-1FAD-0740-B037-455209AF7D78}"/>
              </a:ext>
            </a:extLst>
          </p:cNvPr>
          <p:cNvSpPr>
            <a:spLocks noGrp="1"/>
          </p:cNvSpPr>
          <p:nvPr>
            <p:ph type="ctrTitle"/>
          </p:nvPr>
        </p:nvSpPr>
        <p:spPr>
          <a:xfrm>
            <a:off x="1008140" y="1037807"/>
            <a:ext cx="10175719" cy="2286000"/>
          </a:xfrm>
        </p:spPr>
        <p:txBody>
          <a:bodyPr>
            <a:noAutofit/>
          </a:bodyPr>
          <a:lstStyle/>
          <a:p>
            <a:r>
              <a:rPr lang="en-US" sz="4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Drug Elution in the Femoropopliteal Segment: Paclitaxel Remains the First Choice</a:t>
            </a:r>
            <a:endParaRPr lang="fr-FR" sz="4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 4">
            <a:extLst>
              <a:ext uri="{FF2B5EF4-FFF2-40B4-BE49-F238E27FC236}">
                <a16:creationId xmlns:a16="http://schemas.microsoft.com/office/drawing/2014/main" id="{09EDFFD8-CC2A-4EEE-455F-7E2C8B8094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481" y="5360723"/>
            <a:ext cx="1960208" cy="904711"/>
          </a:xfrm>
          <a:prstGeom prst="rect">
            <a:avLst/>
          </a:prstGeom>
        </p:spPr>
      </p:pic>
      <p:pic>
        <p:nvPicPr>
          <p:cNvPr id="6" name="Picture 3">
            <a:extLst>
              <a:ext uri="{FF2B5EF4-FFF2-40B4-BE49-F238E27FC236}">
                <a16:creationId xmlns:a16="http://schemas.microsoft.com/office/drawing/2014/main" id="{EBEBDE2E-D742-87D7-16C9-EFDB3596EA1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739599" y="5432078"/>
            <a:ext cx="2081989" cy="767482"/>
          </a:xfrm>
          <a:prstGeom prst="rect">
            <a:avLst/>
          </a:prstGeom>
        </p:spPr>
      </p:pic>
      <p:pic>
        <p:nvPicPr>
          <p:cNvPr id="3" name="Image 2"/>
          <p:cNvPicPr>
            <a:picLocks noChangeAspect="1"/>
          </p:cNvPicPr>
          <p:nvPr/>
        </p:nvPicPr>
        <p:blipFill>
          <a:blip r:embed="rId5"/>
          <a:stretch>
            <a:fillRect/>
          </a:stretch>
        </p:blipFill>
        <p:spPr>
          <a:xfrm>
            <a:off x="5744195" y="5142271"/>
            <a:ext cx="977441" cy="1344801"/>
          </a:xfrm>
          <a:prstGeom prst="rect">
            <a:avLst/>
          </a:prstGeom>
        </p:spPr>
      </p:pic>
      <p:sp>
        <p:nvSpPr>
          <p:cNvPr id="9" name="Sous-titre 5">
            <a:extLst>
              <a:ext uri="{FF2B5EF4-FFF2-40B4-BE49-F238E27FC236}">
                <a16:creationId xmlns:a16="http://schemas.microsoft.com/office/drawing/2014/main" id="{4FA201C6-2302-577C-8E96-40314B3BD578}"/>
              </a:ext>
            </a:extLst>
          </p:cNvPr>
          <p:cNvSpPr txBox="1">
            <a:spLocks/>
          </p:cNvSpPr>
          <p:nvPr/>
        </p:nvSpPr>
        <p:spPr>
          <a:xfrm>
            <a:off x="1546930" y="3736715"/>
            <a:ext cx="8686663" cy="93125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2800" b="1" dirty="0"/>
              <a:t>Yann </a:t>
            </a:r>
            <a:r>
              <a:rPr lang="fr-FR" sz="2800" b="1" dirty="0" err="1"/>
              <a:t>Gouëffic</a:t>
            </a:r>
            <a:r>
              <a:rPr lang="fr-FR" sz="2800" b="1" dirty="0"/>
              <a:t>, MD, PhD</a:t>
            </a:r>
          </a:p>
          <a:p>
            <a:r>
              <a:rPr lang="fr-FR" sz="1600" b="1" i="1" dirty="0" err="1"/>
              <a:t>Department</a:t>
            </a:r>
            <a:r>
              <a:rPr lang="fr-FR" sz="1600" b="1" i="1" dirty="0"/>
              <a:t> of </a:t>
            </a:r>
            <a:r>
              <a:rPr lang="fr-FR" sz="1600" b="1" i="1" dirty="0" err="1"/>
              <a:t>vascular</a:t>
            </a:r>
            <a:r>
              <a:rPr lang="fr-FR" sz="1600" b="1" i="1" dirty="0"/>
              <a:t> and </a:t>
            </a:r>
            <a:r>
              <a:rPr lang="fr-FR" sz="1600" b="1" i="1" dirty="0" err="1"/>
              <a:t>endovascular</a:t>
            </a:r>
            <a:r>
              <a:rPr lang="fr-FR" sz="1600" b="1" i="1" dirty="0"/>
              <a:t> </a:t>
            </a:r>
            <a:r>
              <a:rPr lang="fr-FR" sz="1600" b="1" i="1" dirty="0" err="1"/>
              <a:t>surgery</a:t>
            </a:r>
            <a:r>
              <a:rPr lang="fr-FR" sz="1600" b="1" i="1" dirty="0"/>
              <a:t>, Groupe Hospitalier Paris Saint Joseph, Paris, France</a:t>
            </a:r>
            <a:r>
              <a:rPr lang="fr-FR" sz="1400" b="1" i="1" dirty="0"/>
              <a:t>. </a:t>
            </a:r>
            <a:endParaRPr lang="fr-FR" sz="1400" i="1" dirty="0"/>
          </a:p>
          <a:p>
            <a:r>
              <a:rPr lang="fr-FR" b="1" dirty="0"/>
              <a:t> </a:t>
            </a:r>
          </a:p>
        </p:txBody>
      </p:sp>
    </p:spTree>
    <p:extLst>
      <p:ext uri="{BB962C8B-B14F-4D97-AF65-F5344CB8AC3E}">
        <p14:creationId xmlns:p14="http://schemas.microsoft.com/office/powerpoint/2010/main" val="394856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84FC82-B118-0F12-B9C2-714626A2F5BA}"/>
              </a:ext>
            </a:extLst>
          </p:cNvPr>
          <p:cNvSpPr>
            <a:spLocks noGrp="1"/>
          </p:cNvSpPr>
          <p:nvPr>
            <p:ph type="title"/>
          </p:nvPr>
        </p:nvSpPr>
        <p:spPr/>
        <p:txBody>
          <a:bodyPr/>
          <a:lstStyle/>
          <a:p>
            <a:br>
              <a:rPr lang="fr-FR" dirty="0"/>
            </a:br>
            <a:endParaRPr lang="fr-FR" dirty="0"/>
          </a:p>
        </p:txBody>
      </p:sp>
    </p:spTree>
    <p:extLst>
      <p:ext uri="{BB962C8B-B14F-4D97-AF65-F5344CB8AC3E}">
        <p14:creationId xmlns:p14="http://schemas.microsoft.com/office/powerpoint/2010/main" val="10477282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C027E85B-EA0C-6F8A-CD22-021F099BC9C9}"/>
              </a:ext>
            </a:extLst>
          </p:cNvPr>
          <p:cNvSpPr>
            <a:spLocks noGrp="1"/>
          </p:cNvSpPr>
          <p:nvPr>
            <p:ph type="sldNum" sz="quarter" idx="12"/>
          </p:nvPr>
        </p:nvSpPr>
        <p:spPr/>
        <p:txBody>
          <a:bodyPr/>
          <a:lstStyle/>
          <a:p>
            <a:fld id="{94C005EB-05AB-4350-8862-D44178390B49}" type="slidenum">
              <a:rPr lang="en-US" smtClean="0"/>
              <a:t>33</a:t>
            </a:fld>
            <a:endParaRPr lang="en-US"/>
          </a:p>
        </p:txBody>
      </p:sp>
      <p:sp>
        <p:nvSpPr>
          <p:cNvPr id="6" name="Titre 1">
            <a:extLst>
              <a:ext uri="{FF2B5EF4-FFF2-40B4-BE49-F238E27FC236}">
                <a16:creationId xmlns:a16="http://schemas.microsoft.com/office/drawing/2014/main" id="{63145A1B-7D4D-D04F-6115-B8544A3FE897}"/>
              </a:ext>
            </a:extLst>
          </p:cNvPr>
          <p:cNvSpPr>
            <a:spLocks noGrp="1"/>
          </p:cNvSpPr>
          <p:nvPr>
            <p:ph type="title"/>
          </p:nvPr>
        </p:nvSpPr>
        <p:spPr>
          <a:xfrm>
            <a:off x="609600" y="457200"/>
            <a:ext cx="10972800" cy="822960"/>
          </a:xfrm>
        </p:spPr>
        <p:txBody>
          <a:bodyPr>
            <a:normAutofit/>
          </a:bodyPr>
          <a:lstStyle/>
          <a:p>
            <a:r>
              <a:rPr lang="fr-FR" sz="3200" b="1" dirty="0">
                <a:solidFill>
                  <a:srgbClr val="FF0000"/>
                </a:solidFill>
              </a:rPr>
              <a:t>BASIL 2 RCT: Amputation Free </a:t>
            </a:r>
            <a:r>
              <a:rPr lang="fr-FR" sz="3200" b="1" dirty="0" err="1">
                <a:solidFill>
                  <a:srgbClr val="FF0000"/>
                </a:solidFill>
              </a:rPr>
              <a:t>Survival</a:t>
            </a:r>
            <a:endParaRPr lang="fr-FR" sz="3200" b="1" dirty="0">
              <a:solidFill>
                <a:srgbClr val="FF0000"/>
              </a:solidFill>
            </a:endParaRPr>
          </a:p>
        </p:txBody>
      </p:sp>
      <p:sp>
        <p:nvSpPr>
          <p:cNvPr id="7" name="Espace réservé du texte 2">
            <a:extLst>
              <a:ext uri="{FF2B5EF4-FFF2-40B4-BE49-F238E27FC236}">
                <a16:creationId xmlns:a16="http://schemas.microsoft.com/office/drawing/2014/main" id="{65B40A2A-D05E-7369-B63A-54C40729B58C}"/>
              </a:ext>
            </a:extLst>
          </p:cNvPr>
          <p:cNvSpPr>
            <a:spLocks noGrp="1"/>
          </p:cNvSpPr>
          <p:nvPr>
            <p:ph type="body" sz="quarter" idx="13"/>
          </p:nvPr>
        </p:nvSpPr>
        <p:spPr>
          <a:xfrm>
            <a:off x="609600" y="1325880"/>
            <a:ext cx="10972800" cy="502920"/>
          </a:xfrm>
        </p:spPr>
        <p:txBody>
          <a:bodyPr/>
          <a:lstStyle/>
          <a:p>
            <a:r>
              <a:rPr lang="fr-FR" sz="1600" dirty="0">
                <a:effectLst/>
                <a:latin typeface="AdvOTd76a530b"/>
              </a:rPr>
              <a:t>Bypass vs </a:t>
            </a:r>
            <a:r>
              <a:rPr lang="fr-FR" sz="1600" dirty="0" err="1">
                <a:effectLst/>
                <a:latin typeface="AdvOTd76a530b"/>
              </a:rPr>
              <a:t>Angioplasty</a:t>
            </a:r>
            <a:r>
              <a:rPr lang="fr-FR" sz="1600" dirty="0">
                <a:effectLst/>
                <a:latin typeface="AdvOTd76a530b"/>
              </a:rPr>
              <a:t> in </a:t>
            </a:r>
            <a:r>
              <a:rPr lang="fr-FR" sz="1600" dirty="0" err="1">
                <a:effectLst/>
                <a:latin typeface="AdvOTd76a530b"/>
              </a:rPr>
              <a:t>Severe</a:t>
            </a:r>
            <a:r>
              <a:rPr lang="fr-FR" sz="1600" dirty="0">
                <a:effectLst/>
                <a:latin typeface="AdvOTd76a530b"/>
              </a:rPr>
              <a:t> </a:t>
            </a:r>
            <a:r>
              <a:rPr lang="fr-FR" sz="1600" dirty="0" err="1">
                <a:effectLst/>
                <a:latin typeface="AdvOTd76a530b"/>
              </a:rPr>
              <a:t>Ischaemia</a:t>
            </a:r>
            <a:r>
              <a:rPr lang="fr-FR" sz="1600" dirty="0">
                <a:effectLst/>
                <a:latin typeface="AdvOTd76a530b"/>
              </a:rPr>
              <a:t> of the Leg (BASIL) trial</a:t>
            </a:r>
            <a:endParaRPr lang="fr-FR" dirty="0"/>
          </a:p>
        </p:txBody>
      </p:sp>
      <p:pic>
        <p:nvPicPr>
          <p:cNvPr id="8" name="Picture 26">
            <a:extLst>
              <a:ext uri="{FF2B5EF4-FFF2-40B4-BE49-F238E27FC236}">
                <a16:creationId xmlns:a16="http://schemas.microsoft.com/office/drawing/2014/main" id="{E4AA7EDF-95E9-8944-ED9E-53E9097A36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972387" y="685800"/>
            <a:ext cx="1810458" cy="90522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Espace réservé du contenu 3">
            <a:extLst>
              <a:ext uri="{FF2B5EF4-FFF2-40B4-BE49-F238E27FC236}">
                <a16:creationId xmlns:a16="http://schemas.microsoft.com/office/drawing/2014/main" id="{AC111948-FCB9-AE23-4D1E-3B547CFCEC63}"/>
              </a:ext>
            </a:extLst>
          </p:cNvPr>
          <p:cNvSpPr txBox="1">
            <a:spLocks/>
          </p:cNvSpPr>
          <p:nvPr/>
        </p:nvSpPr>
        <p:spPr>
          <a:xfrm>
            <a:off x="609599" y="2119272"/>
            <a:ext cx="9764889" cy="3903133"/>
          </a:xfrm>
          <a:prstGeom prst="rect">
            <a:avLst/>
          </a:prstGeom>
        </p:spPr>
        <p:txBody>
          <a:bodyPr vert="horz" lIns="0" tIns="0" rIns="0" bIns="0" spcCol="365760" rtlCol="0">
            <a:normAutofit/>
          </a:bodyPr>
          <a:lstStyle>
            <a:lvl1pPr marL="182875" indent="-182875" algn="l" defTabSz="1219170" rtl="0" eaLnBrk="1" latinLnBrk="0" hangingPunct="1">
              <a:lnSpc>
                <a:spcPct val="100000"/>
              </a:lnSpc>
              <a:spcBef>
                <a:spcPts val="1200"/>
              </a:spcBef>
              <a:buClr>
                <a:schemeClr val="accent1"/>
              </a:buClr>
              <a:buSzPct val="120000"/>
              <a:buFont typeface="Verdana" panose="020B0604030504040204" pitchFamily="34" charset="0"/>
              <a:buChar char="▪"/>
              <a:defRPr sz="1800" kern="1200">
                <a:solidFill>
                  <a:schemeClr val="tx1"/>
                </a:solidFill>
                <a:latin typeface="+mn-lt"/>
                <a:ea typeface="+mn-ea"/>
                <a:cs typeface="+mn-cs"/>
              </a:defRPr>
            </a:lvl1pPr>
            <a:lvl2pPr marL="365751" indent="-182875" algn="l" defTabSz="1219170" rtl="0" eaLnBrk="1" latinLnBrk="0" hangingPunct="1">
              <a:lnSpc>
                <a:spcPct val="100000"/>
              </a:lnSpc>
              <a:spcBef>
                <a:spcPts val="600"/>
              </a:spcBef>
              <a:buFont typeface="Verdana" panose="020B0604030504040204" pitchFamily="34" charset="0"/>
              <a:buChar char="–"/>
              <a:defRPr sz="1400" kern="1200">
                <a:solidFill>
                  <a:schemeClr val="tx1"/>
                </a:solidFill>
                <a:latin typeface="+mn-lt"/>
                <a:ea typeface="+mn-ea"/>
                <a:cs typeface="+mn-cs"/>
              </a:defRPr>
            </a:lvl2pPr>
            <a:lvl3pPr marL="548626" indent="-182875" algn="l" defTabSz="1219170" rtl="0" eaLnBrk="1" latinLnBrk="0" hangingPunct="1">
              <a:lnSpc>
                <a:spcPct val="100000"/>
              </a:lnSpc>
              <a:spcBef>
                <a:spcPts val="600"/>
              </a:spcBef>
              <a:buFont typeface="Verdana" panose="020B0604030504040204" pitchFamily="34" charset="0"/>
              <a:buChar char="–"/>
              <a:defRPr sz="1400" kern="1200">
                <a:solidFill>
                  <a:schemeClr val="tx1"/>
                </a:solidFill>
                <a:latin typeface="+mn-lt"/>
                <a:ea typeface="+mn-ea"/>
                <a:cs typeface="+mn-cs"/>
              </a:defRPr>
            </a:lvl3pPr>
            <a:lvl4pPr marL="731502" indent="-182875" algn="l" defTabSz="1219170" rtl="0" eaLnBrk="1" latinLnBrk="0" hangingPunct="1">
              <a:lnSpc>
                <a:spcPct val="100000"/>
              </a:lnSpc>
              <a:spcBef>
                <a:spcPts val="600"/>
              </a:spcBef>
              <a:buFont typeface="Verdana" panose="020B0604030504040204" pitchFamily="34" charset="0"/>
              <a:buChar char="–"/>
              <a:defRPr sz="1400" kern="1200">
                <a:solidFill>
                  <a:schemeClr val="tx1"/>
                </a:solidFill>
                <a:latin typeface="+mn-lt"/>
                <a:ea typeface="+mn-ea"/>
                <a:cs typeface="+mn-cs"/>
              </a:defRPr>
            </a:lvl4pPr>
            <a:lvl5pPr marL="914377" indent="-182875" algn="l" defTabSz="1219170" rtl="0" eaLnBrk="1" latinLnBrk="0" hangingPunct="1">
              <a:lnSpc>
                <a:spcPct val="100000"/>
              </a:lnSpc>
              <a:spcBef>
                <a:spcPts val="600"/>
              </a:spcBef>
              <a:buFont typeface="Verdana" panose="020B0604030504040204" pitchFamily="34" charset="0"/>
              <a:buChar char="–"/>
              <a:defRPr sz="1400" kern="1200">
                <a:solidFill>
                  <a:schemeClr val="tx1"/>
                </a:solidFill>
                <a:latin typeface="+mn-lt"/>
                <a:ea typeface="+mn-ea"/>
                <a:cs typeface="+mn-cs"/>
              </a:defRPr>
            </a:lvl5pPr>
            <a:lvl6pPr marL="1097253" indent="-182875" algn="l" defTabSz="1219170" rtl="0" eaLnBrk="1" latinLnBrk="0" hangingPunct="1">
              <a:lnSpc>
                <a:spcPct val="100000"/>
              </a:lnSpc>
              <a:spcBef>
                <a:spcPts val="600"/>
              </a:spcBef>
              <a:buFont typeface="Verdana" panose="020B0604030504040204" pitchFamily="34" charset="0"/>
              <a:buChar char="–"/>
              <a:defRPr sz="1400" kern="1200">
                <a:solidFill>
                  <a:schemeClr val="tx1"/>
                </a:solidFill>
                <a:latin typeface="+mn-lt"/>
                <a:ea typeface="+mn-ea"/>
                <a:cs typeface="+mn-cs"/>
              </a:defRPr>
            </a:lvl6pPr>
            <a:lvl7pPr marL="1280128" indent="-182875" algn="l" defTabSz="1219170" rtl="0" eaLnBrk="1" latinLnBrk="0" hangingPunct="1">
              <a:lnSpc>
                <a:spcPct val="100000"/>
              </a:lnSpc>
              <a:spcBef>
                <a:spcPts val="600"/>
              </a:spcBef>
              <a:buFont typeface="Verdana" panose="020B0604030504040204" pitchFamily="34" charset="0"/>
              <a:buChar char="–"/>
              <a:defRPr sz="1400" kern="1200" baseline="0">
                <a:solidFill>
                  <a:schemeClr val="tx1"/>
                </a:solidFill>
                <a:latin typeface="+mn-lt"/>
                <a:ea typeface="+mn-ea"/>
                <a:cs typeface="+mn-cs"/>
              </a:defRPr>
            </a:lvl7pPr>
            <a:lvl8pPr marL="1463003" indent="-182875" algn="l" defTabSz="1219170" rtl="0" eaLnBrk="1" latinLnBrk="0" hangingPunct="1">
              <a:lnSpc>
                <a:spcPct val="100000"/>
              </a:lnSpc>
              <a:spcBef>
                <a:spcPts val="600"/>
              </a:spcBef>
              <a:buFont typeface="Verdana" panose="020B0604030504040204" pitchFamily="34" charset="0"/>
              <a:buChar char="–"/>
              <a:defRPr sz="1400" kern="1200" baseline="0">
                <a:solidFill>
                  <a:schemeClr val="tx1"/>
                </a:solidFill>
                <a:latin typeface="+mn-lt"/>
                <a:ea typeface="+mn-ea"/>
                <a:cs typeface="+mn-cs"/>
              </a:defRPr>
            </a:lvl8pPr>
            <a:lvl9pPr marL="1645879" indent="-182875" algn="l" defTabSz="1219170" rtl="0" eaLnBrk="1" latinLnBrk="0" hangingPunct="1">
              <a:lnSpc>
                <a:spcPct val="100000"/>
              </a:lnSpc>
              <a:spcBef>
                <a:spcPts val="600"/>
              </a:spcBef>
              <a:buFont typeface="Verdana" panose="020B0604030504040204" pitchFamily="34" charset="0"/>
              <a:buChar char="–"/>
              <a:defRPr sz="1400" kern="1200" baseline="0">
                <a:solidFill>
                  <a:schemeClr val="tx1"/>
                </a:solidFill>
                <a:latin typeface="+mn-lt"/>
                <a:ea typeface="+mn-ea"/>
                <a:cs typeface="+mn-cs"/>
              </a:defRPr>
            </a:lvl9pPr>
          </a:lstStyle>
          <a:p>
            <a:endParaRPr lang="fr-FR" dirty="0">
              <a:latin typeface="AdvOTd76a530b"/>
            </a:endParaRPr>
          </a:p>
          <a:p>
            <a:endParaRPr lang="fr-FR" dirty="0">
              <a:latin typeface="AdvOTd76a530b"/>
            </a:endParaRPr>
          </a:p>
          <a:p>
            <a:endParaRPr lang="fr-FR" dirty="0">
              <a:latin typeface="AdvOTd76a530b"/>
            </a:endParaRPr>
          </a:p>
          <a:p>
            <a:endParaRPr lang="fr-FR" dirty="0">
              <a:latin typeface="AdvOTd76a530b"/>
            </a:endParaRPr>
          </a:p>
          <a:p>
            <a:endParaRPr lang="fr-FR" dirty="0"/>
          </a:p>
          <a:p>
            <a:endParaRPr lang="fr-FR" dirty="0"/>
          </a:p>
        </p:txBody>
      </p:sp>
      <p:sp>
        <p:nvSpPr>
          <p:cNvPr id="3" name="ZoneTexte 2">
            <a:extLst>
              <a:ext uri="{FF2B5EF4-FFF2-40B4-BE49-F238E27FC236}">
                <a16:creationId xmlns:a16="http://schemas.microsoft.com/office/drawing/2014/main" id="{8CA1E1CE-AB8C-DC00-9AF6-A5C13F681482}"/>
              </a:ext>
            </a:extLst>
          </p:cNvPr>
          <p:cNvSpPr txBox="1"/>
          <p:nvPr/>
        </p:nvSpPr>
        <p:spPr>
          <a:xfrm>
            <a:off x="5757427" y="2331899"/>
            <a:ext cx="5966600" cy="3477875"/>
          </a:xfrm>
          <a:prstGeom prst="rect">
            <a:avLst/>
          </a:prstGeom>
          <a:noFill/>
        </p:spPr>
        <p:txBody>
          <a:bodyPr wrap="square">
            <a:spAutoFit/>
          </a:bodyPr>
          <a:lstStyle/>
          <a:p>
            <a:r>
              <a:rPr lang="fr-FR" sz="2000" b="1" dirty="0">
                <a:latin typeface="ScalaLancetPro"/>
              </a:rPr>
              <a:t>Major amputation or </a:t>
            </a:r>
            <a:r>
              <a:rPr lang="fr-FR" sz="2000" b="1" dirty="0" err="1">
                <a:latin typeface="ScalaLancetPro"/>
              </a:rPr>
              <a:t>death</a:t>
            </a:r>
            <a:endParaRPr lang="fr-FR" sz="2000" b="1" dirty="0">
              <a:latin typeface="ScalaLancetPro"/>
            </a:endParaRPr>
          </a:p>
          <a:p>
            <a:endParaRPr lang="fr-FR" sz="800" dirty="0">
              <a:latin typeface="ScalaLancetPro"/>
            </a:endParaRPr>
          </a:p>
          <a:p>
            <a:pPr marL="285750" indent="-285750">
              <a:buFontTx/>
              <a:buChar char="-"/>
            </a:pPr>
            <a:r>
              <a:rPr lang="fr-FR" sz="2000" dirty="0" err="1">
                <a:latin typeface="ScalaLancetPro"/>
              </a:rPr>
              <a:t>Vein</a:t>
            </a:r>
            <a:r>
              <a:rPr lang="fr-FR" sz="2000" dirty="0">
                <a:latin typeface="ScalaLancetPro"/>
              </a:rPr>
              <a:t> bypass group: 108 (63%) of 172 patients</a:t>
            </a:r>
          </a:p>
          <a:p>
            <a:pPr marL="285750" indent="-285750">
              <a:buFontTx/>
              <a:buChar char="-"/>
            </a:pPr>
            <a:endParaRPr lang="fr-FR" sz="800" dirty="0">
              <a:latin typeface="ScalaLancetPro"/>
            </a:endParaRPr>
          </a:p>
          <a:p>
            <a:pPr marL="285750" indent="-285750">
              <a:buFontTx/>
              <a:buChar char="-"/>
            </a:pPr>
            <a:r>
              <a:rPr lang="fr-FR" sz="2000" dirty="0">
                <a:latin typeface="ScalaLancetPro"/>
              </a:rPr>
              <a:t>Best </a:t>
            </a:r>
            <a:r>
              <a:rPr lang="fr-FR" sz="2000" dirty="0" err="1">
                <a:latin typeface="ScalaLancetPro"/>
              </a:rPr>
              <a:t>endovascular</a:t>
            </a:r>
            <a:r>
              <a:rPr lang="fr-FR" sz="2000" dirty="0">
                <a:latin typeface="ScalaLancetPro"/>
              </a:rPr>
              <a:t> group: 91 (</a:t>
            </a:r>
            <a:r>
              <a:rPr lang="fr-FR" sz="2000" dirty="0">
                <a:effectLst/>
                <a:latin typeface="ScalaLancetPro"/>
              </a:rPr>
              <a:t>53%) of 173 patients</a:t>
            </a:r>
          </a:p>
          <a:p>
            <a:pPr marL="285750" indent="-285750">
              <a:buFontTx/>
              <a:buChar char="-"/>
            </a:pPr>
            <a:endParaRPr lang="fr-FR" sz="800" dirty="0">
              <a:effectLst/>
              <a:latin typeface="ScalaLancetPro"/>
            </a:endParaRPr>
          </a:p>
          <a:p>
            <a:pPr marL="285750" indent="-285750">
              <a:buFontTx/>
              <a:buChar char="-"/>
            </a:pPr>
            <a:r>
              <a:rPr lang="fr-FR" sz="2000" dirty="0" err="1">
                <a:solidFill>
                  <a:schemeClr val="accent1"/>
                </a:solidFill>
                <a:latin typeface="ScalaLancetPro"/>
              </a:rPr>
              <a:t>A</a:t>
            </a:r>
            <a:r>
              <a:rPr lang="fr-FR" sz="2000" dirty="0" err="1">
                <a:solidFill>
                  <a:schemeClr val="accent1"/>
                </a:solidFill>
                <a:effectLst/>
                <a:latin typeface="ScalaLancetPro"/>
              </a:rPr>
              <a:t>djusted</a:t>
            </a:r>
            <a:r>
              <a:rPr lang="fr-FR" sz="2000" dirty="0">
                <a:solidFill>
                  <a:schemeClr val="accent1"/>
                </a:solidFill>
                <a:effectLst/>
                <a:latin typeface="ScalaLancetPro"/>
              </a:rPr>
              <a:t> HR 1·35 [95% CI 1·02–1·80]; p=0·037</a:t>
            </a:r>
          </a:p>
          <a:p>
            <a:pPr marL="285750" indent="-285750">
              <a:buFontTx/>
              <a:buChar char="-"/>
            </a:pPr>
            <a:endParaRPr lang="fr-FR" sz="800" dirty="0">
              <a:effectLst/>
              <a:latin typeface="ScalaLancetPro"/>
            </a:endParaRPr>
          </a:p>
          <a:p>
            <a:pPr marL="285750" indent="-285750">
              <a:buFontTx/>
              <a:buChar char="-"/>
            </a:pPr>
            <a:r>
              <a:rPr lang="fr-FR" sz="2000" dirty="0">
                <a:effectLst/>
                <a:latin typeface="ScalaLancetPro"/>
              </a:rPr>
              <a:t>The </a:t>
            </a:r>
            <a:r>
              <a:rPr lang="fr-FR" sz="2000" dirty="0" err="1">
                <a:effectLst/>
                <a:latin typeface="ScalaLancetPro"/>
              </a:rPr>
              <a:t>median</a:t>
            </a:r>
            <a:r>
              <a:rPr lang="fr-FR" sz="2000" dirty="0">
                <a:effectLst/>
                <a:latin typeface="ScalaLancetPro"/>
              </a:rPr>
              <a:t> amputation-free </a:t>
            </a:r>
            <a:r>
              <a:rPr lang="fr-FR" sz="2000" dirty="0" err="1">
                <a:effectLst/>
                <a:latin typeface="ScalaLancetPro"/>
              </a:rPr>
              <a:t>survival</a:t>
            </a:r>
            <a:r>
              <a:rPr lang="fr-FR" sz="2000" dirty="0">
                <a:effectLst/>
                <a:latin typeface="ScalaLancetPro"/>
              </a:rPr>
              <a:t> </a:t>
            </a:r>
            <a:r>
              <a:rPr lang="fr-FR" sz="2000" dirty="0" err="1">
                <a:effectLst/>
                <a:latin typeface="ScalaLancetPro"/>
              </a:rPr>
              <a:t>was</a:t>
            </a:r>
            <a:r>
              <a:rPr lang="fr-FR" sz="2000" dirty="0">
                <a:effectLst/>
                <a:latin typeface="ScalaLancetPro"/>
              </a:rPr>
              <a:t>:</a:t>
            </a:r>
          </a:p>
          <a:p>
            <a:r>
              <a:rPr lang="fr-FR" sz="2000" dirty="0">
                <a:effectLst/>
                <a:latin typeface="ScalaLancetPro"/>
              </a:rPr>
              <a:t>3·3 </a:t>
            </a:r>
            <a:r>
              <a:rPr lang="fr-FR" sz="2000" dirty="0" err="1">
                <a:effectLst/>
                <a:latin typeface="ScalaLancetPro"/>
              </a:rPr>
              <a:t>years</a:t>
            </a:r>
            <a:r>
              <a:rPr lang="fr-FR" sz="2000" dirty="0">
                <a:effectLst/>
                <a:latin typeface="ScalaLancetPro"/>
              </a:rPr>
              <a:t> [IQR 2·1–4·3] in the </a:t>
            </a:r>
            <a:r>
              <a:rPr lang="fr-FR" sz="2000" dirty="0" err="1">
                <a:effectLst/>
                <a:latin typeface="ScalaLancetPro"/>
              </a:rPr>
              <a:t>vein</a:t>
            </a:r>
            <a:r>
              <a:rPr lang="fr-FR" sz="2000" dirty="0">
                <a:effectLst/>
                <a:latin typeface="ScalaLancetPro"/>
              </a:rPr>
              <a:t> bypass group</a:t>
            </a:r>
          </a:p>
          <a:p>
            <a:r>
              <a:rPr lang="fr-FR" sz="2000" dirty="0">
                <a:effectLst/>
                <a:latin typeface="ScalaLancetPro"/>
              </a:rPr>
              <a:t>4·4 </a:t>
            </a:r>
            <a:r>
              <a:rPr lang="fr-FR" sz="2000" dirty="0" err="1">
                <a:effectLst/>
                <a:latin typeface="ScalaLancetPro"/>
              </a:rPr>
              <a:t>years</a:t>
            </a:r>
            <a:r>
              <a:rPr lang="fr-FR" sz="2000" dirty="0">
                <a:effectLst/>
                <a:latin typeface="ScalaLancetPro"/>
              </a:rPr>
              <a:t> [IQR 3·4–5·9] in the best </a:t>
            </a:r>
            <a:r>
              <a:rPr lang="fr-FR" sz="2000" dirty="0" err="1">
                <a:effectLst/>
                <a:latin typeface="ScalaLancetPro"/>
              </a:rPr>
              <a:t>endovascular</a:t>
            </a:r>
            <a:r>
              <a:rPr lang="fr-FR" sz="2000" dirty="0">
                <a:effectLst/>
                <a:latin typeface="ScalaLancetPro"/>
              </a:rPr>
              <a:t> group.</a:t>
            </a:r>
          </a:p>
          <a:p>
            <a:pPr marL="285750" indent="-285750">
              <a:buFontTx/>
              <a:buChar char="-"/>
            </a:pPr>
            <a:endParaRPr lang="fr-FR" sz="800" dirty="0">
              <a:effectLst/>
              <a:latin typeface="ScalaLancetPro"/>
            </a:endParaRPr>
          </a:p>
          <a:p>
            <a:pPr marL="285750" indent="-285750">
              <a:buFontTx/>
              <a:buChar char="-"/>
            </a:pPr>
            <a:r>
              <a:rPr lang="fr-FR" sz="2000" b="1" dirty="0" err="1">
                <a:solidFill>
                  <a:srgbClr val="FF0000"/>
                </a:solidFill>
                <a:effectLst/>
                <a:latin typeface="ScalaLancetPro"/>
              </a:rPr>
              <a:t>Sensitivity</a:t>
            </a:r>
            <a:r>
              <a:rPr lang="fr-FR" sz="2000" b="1" dirty="0">
                <a:solidFill>
                  <a:srgbClr val="FF0000"/>
                </a:solidFill>
                <a:effectLst/>
                <a:latin typeface="ScalaLancetPro"/>
              </a:rPr>
              <a:t> analyses </a:t>
            </a:r>
            <a:r>
              <a:rPr lang="fr-FR" sz="2000" b="1" dirty="0" err="1">
                <a:solidFill>
                  <a:srgbClr val="FF0000"/>
                </a:solidFill>
                <a:effectLst/>
                <a:latin typeface="ScalaLancetPro"/>
              </a:rPr>
              <a:t>supported</a:t>
            </a:r>
            <a:r>
              <a:rPr lang="fr-FR" sz="2000" b="1" dirty="0">
                <a:solidFill>
                  <a:srgbClr val="FF0000"/>
                </a:solidFill>
                <a:effectLst/>
                <a:latin typeface="ScalaLancetPro"/>
              </a:rPr>
              <a:t> </a:t>
            </a:r>
            <a:r>
              <a:rPr lang="fr-FR" sz="2000" b="1" u="sng" dirty="0" err="1">
                <a:solidFill>
                  <a:srgbClr val="FF0000"/>
                </a:solidFill>
                <a:effectLst/>
                <a:latin typeface="ScalaLancetPro"/>
              </a:rPr>
              <a:t>increased</a:t>
            </a:r>
            <a:r>
              <a:rPr lang="fr-FR" sz="2000" b="1" u="sng" dirty="0">
                <a:solidFill>
                  <a:srgbClr val="FF0000"/>
                </a:solidFill>
                <a:effectLst/>
                <a:latin typeface="ScalaLancetPro"/>
              </a:rPr>
              <a:t> </a:t>
            </a:r>
            <a:r>
              <a:rPr lang="fr-FR" sz="2000" b="1" u="sng" dirty="0" err="1">
                <a:solidFill>
                  <a:srgbClr val="FF0000"/>
                </a:solidFill>
                <a:effectLst/>
                <a:latin typeface="ScalaLancetPro"/>
              </a:rPr>
              <a:t>risk</a:t>
            </a:r>
            <a:r>
              <a:rPr lang="fr-FR" sz="2000" b="1" u="sng" dirty="0">
                <a:solidFill>
                  <a:srgbClr val="FF0000"/>
                </a:solidFill>
                <a:effectLst/>
                <a:latin typeface="ScalaLancetPro"/>
              </a:rPr>
              <a:t> of major amputation or </a:t>
            </a:r>
            <a:r>
              <a:rPr lang="fr-FR" sz="2000" b="1" u="sng" dirty="0" err="1">
                <a:solidFill>
                  <a:srgbClr val="FF0000"/>
                </a:solidFill>
                <a:effectLst/>
                <a:latin typeface="ScalaLancetPro"/>
              </a:rPr>
              <a:t>death</a:t>
            </a:r>
            <a:r>
              <a:rPr lang="fr-FR" sz="2000" b="1" u="sng" dirty="0">
                <a:solidFill>
                  <a:srgbClr val="FF0000"/>
                </a:solidFill>
                <a:effectLst/>
                <a:latin typeface="ScalaLancetPro"/>
              </a:rPr>
              <a:t> in the </a:t>
            </a:r>
            <a:r>
              <a:rPr lang="fr-FR" sz="2000" b="1" u="sng" dirty="0" err="1">
                <a:solidFill>
                  <a:srgbClr val="FF0000"/>
                </a:solidFill>
                <a:effectLst/>
                <a:latin typeface="ScalaLancetPro"/>
              </a:rPr>
              <a:t>vein</a:t>
            </a:r>
            <a:r>
              <a:rPr lang="fr-FR" sz="2000" b="1" u="sng" dirty="0">
                <a:solidFill>
                  <a:srgbClr val="FF0000"/>
                </a:solidFill>
                <a:effectLst/>
                <a:latin typeface="ScalaLancetPro"/>
              </a:rPr>
              <a:t> bypass group </a:t>
            </a:r>
            <a:endParaRPr lang="fr-FR" sz="2000" b="1" u="sng" dirty="0">
              <a:solidFill>
                <a:srgbClr val="FF0000"/>
              </a:solidFill>
            </a:endParaRPr>
          </a:p>
        </p:txBody>
      </p:sp>
      <p:sp>
        <p:nvSpPr>
          <p:cNvPr id="11" name="ZoneTexte 10">
            <a:extLst>
              <a:ext uri="{FF2B5EF4-FFF2-40B4-BE49-F238E27FC236}">
                <a16:creationId xmlns:a16="http://schemas.microsoft.com/office/drawing/2014/main" id="{18B69057-3EC0-EFB0-6F75-74F99A89F47E}"/>
              </a:ext>
            </a:extLst>
          </p:cNvPr>
          <p:cNvSpPr txBox="1"/>
          <p:nvPr/>
        </p:nvSpPr>
        <p:spPr>
          <a:xfrm>
            <a:off x="3048000" y="6397366"/>
            <a:ext cx="6096000" cy="307777"/>
          </a:xfrm>
          <a:prstGeom prst="rect">
            <a:avLst/>
          </a:prstGeom>
          <a:noFill/>
        </p:spPr>
        <p:txBody>
          <a:bodyPr wrap="square">
            <a:spAutoFit/>
          </a:bodyPr>
          <a:lstStyle/>
          <a:p>
            <a:pPr algn="ctr"/>
            <a:r>
              <a:rPr lang="fr-FR" sz="1400" dirty="0"/>
              <a:t>Bradbury, Lacet, 2023</a:t>
            </a:r>
          </a:p>
        </p:txBody>
      </p:sp>
      <p:pic>
        <p:nvPicPr>
          <p:cNvPr id="12" name="Image 11">
            <a:extLst>
              <a:ext uri="{FF2B5EF4-FFF2-40B4-BE49-F238E27FC236}">
                <a16:creationId xmlns:a16="http://schemas.microsoft.com/office/drawing/2014/main" id="{91AAE7CD-5149-557F-A64F-245D3012D5A9}"/>
              </a:ext>
            </a:extLst>
          </p:cNvPr>
          <p:cNvPicPr>
            <a:picLocks noChangeAspect="1"/>
          </p:cNvPicPr>
          <p:nvPr/>
        </p:nvPicPr>
        <p:blipFill>
          <a:blip r:embed="rId3"/>
          <a:stretch>
            <a:fillRect/>
          </a:stretch>
        </p:blipFill>
        <p:spPr>
          <a:xfrm>
            <a:off x="233379" y="2361814"/>
            <a:ext cx="5147828" cy="341804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3216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032F8D-5814-3A43-DAB9-770B99051342}"/>
              </a:ext>
            </a:extLst>
          </p:cNvPr>
          <p:cNvSpPr>
            <a:spLocks noGrp="1"/>
          </p:cNvSpPr>
          <p:nvPr>
            <p:ph type="title"/>
          </p:nvPr>
        </p:nvSpPr>
        <p:spPr>
          <a:xfrm>
            <a:off x="564676" y="230860"/>
            <a:ext cx="10515600" cy="1325563"/>
          </a:xfrm>
        </p:spPr>
        <p:txBody>
          <a:bodyPr>
            <a:normAutofit/>
          </a:bodyPr>
          <a:lstStyle/>
          <a:p>
            <a:r>
              <a:rPr lang="fr-FR" sz="3200" b="1" dirty="0">
                <a:solidFill>
                  <a:srgbClr val="FF0000"/>
                </a:solidFill>
              </a:rPr>
              <a:t>BEST-CLI </a:t>
            </a:r>
            <a:r>
              <a:rPr lang="fr-FR" sz="3200" b="1" dirty="0" err="1">
                <a:solidFill>
                  <a:srgbClr val="FF0000"/>
                </a:solidFill>
              </a:rPr>
              <a:t>Cohort</a:t>
            </a:r>
            <a:r>
              <a:rPr lang="fr-FR" sz="3200" b="1" dirty="0">
                <a:solidFill>
                  <a:srgbClr val="FF0000"/>
                </a:solidFill>
              </a:rPr>
              <a:t> 1</a:t>
            </a:r>
          </a:p>
        </p:txBody>
      </p:sp>
      <p:sp>
        <p:nvSpPr>
          <p:cNvPr id="3" name="Espace réservé du texte 2">
            <a:extLst>
              <a:ext uri="{FF2B5EF4-FFF2-40B4-BE49-F238E27FC236}">
                <a16:creationId xmlns:a16="http://schemas.microsoft.com/office/drawing/2014/main" id="{4C66DF87-4D6F-665C-BF35-86619D48AA6C}"/>
              </a:ext>
            </a:extLst>
          </p:cNvPr>
          <p:cNvSpPr>
            <a:spLocks noGrp="1"/>
          </p:cNvSpPr>
          <p:nvPr>
            <p:ph type="body" sz="quarter" idx="13"/>
          </p:nvPr>
        </p:nvSpPr>
        <p:spPr>
          <a:xfrm>
            <a:off x="609600" y="1137485"/>
            <a:ext cx="8534400" cy="502920"/>
          </a:xfrm>
        </p:spPr>
        <p:txBody>
          <a:bodyPr/>
          <a:lstStyle/>
          <a:p>
            <a:r>
              <a:rPr lang="fr-FR" dirty="0">
                <a:solidFill>
                  <a:srgbClr val="FF0000"/>
                </a:solidFill>
              </a:rPr>
              <a:t>MALE </a:t>
            </a:r>
            <a:r>
              <a:rPr lang="fr-FR" dirty="0" err="1">
                <a:solidFill>
                  <a:srgbClr val="FF0000"/>
                </a:solidFill>
              </a:rPr>
              <a:t>primary</a:t>
            </a:r>
            <a:r>
              <a:rPr lang="fr-FR" dirty="0">
                <a:solidFill>
                  <a:srgbClr val="FF0000"/>
                </a:solidFill>
              </a:rPr>
              <a:t> </a:t>
            </a:r>
            <a:r>
              <a:rPr lang="fr-FR" dirty="0" err="1">
                <a:solidFill>
                  <a:srgbClr val="FF0000"/>
                </a:solidFill>
              </a:rPr>
              <a:t>outcomes</a:t>
            </a:r>
            <a:endParaRPr lang="fr-FR" dirty="0">
              <a:solidFill>
                <a:srgbClr val="FF0000"/>
              </a:solidFill>
            </a:endParaRPr>
          </a:p>
        </p:txBody>
      </p:sp>
      <p:sp>
        <p:nvSpPr>
          <p:cNvPr id="5" name="Espace réservé du numéro de diapositive 4">
            <a:extLst>
              <a:ext uri="{FF2B5EF4-FFF2-40B4-BE49-F238E27FC236}">
                <a16:creationId xmlns:a16="http://schemas.microsoft.com/office/drawing/2014/main" id="{DCC58596-8448-6AB5-D3DE-C33083A519FE}"/>
              </a:ext>
            </a:extLst>
          </p:cNvPr>
          <p:cNvSpPr>
            <a:spLocks noGrp="1"/>
          </p:cNvSpPr>
          <p:nvPr>
            <p:ph type="sldNum" sz="quarter" idx="12"/>
          </p:nvPr>
        </p:nvSpPr>
        <p:spPr/>
        <p:txBody>
          <a:bodyPr/>
          <a:lstStyle/>
          <a:p>
            <a:fld id="{94C005EB-05AB-4350-8862-D44178390B49}" type="slidenum">
              <a:rPr lang="en-US" smtClean="0"/>
              <a:t>34</a:t>
            </a:fld>
            <a:endParaRPr lang="en-US"/>
          </a:p>
        </p:txBody>
      </p:sp>
      <p:sp>
        <p:nvSpPr>
          <p:cNvPr id="6" name="ZoneTexte 5">
            <a:extLst>
              <a:ext uri="{FF2B5EF4-FFF2-40B4-BE49-F238E27FC236}">
                <a16:creationId xmlns:a16="http://schemas.microsoft.com/office/drawing/2014/main" id="{69B863D1-1FCE-A3CB-7FD6-537D08524E57}"/>
              </a:ext>
            </a:extLst>
          </p:cNvPr>
          <p:cNvSpPr txBox="1"/>
          <p:nvPr/>
        </p:nvSpPr>
        <p:spPr>
          <a:xfrm>
            <a:off x="3048000" y="6414403"/>
            <a:ext cx="6096000" cy="307777"/>
          </a:xfrm>
          <a:prstGeom prst="rect">
            <a:avLst/>
          </a:prstGeom>
          <a:noFill/>
        </p:spPr>
        <p:txBody>
          <a:bodyPr wrap="square">
            <a:spAutoFit/>
          </a:bodyPr>
          <a:lstStyle/>
          <a:p>
            <a:pPr algn="ctr"/>
            <a:r>
              <a:rPr lang="fr-FR" sz="1400" dirty="0" err="1"/>
              <a:t>Farber</a:t>
            </a:r>
            <a:r>
              <a:rPr lang="fr-FR" sz="1400" dirty="0"/>
              <a:t>, NEJM, 2022</a:t>
            </a:r>
          </a:p>
        </p:txBody>
      </p:sp>
      <p:pic>
        <p:nvPicPr>
          <p:cNvPr id="7" name="Picture 2" descr="Drapeau des États-Unis">
            <a:extLst>
              <a:ext uri="{FF2B5EF4-FFF2-40B4-BE49-F238E27FC236}">
                <a16:creationId xmlns:a16="http://schemas.microsoft.com/office/drawing/2014/main" id="{8E1D6B55-094F-AEFE-1B9C-5E5231AC12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9818" y="516774"/>
            <a:ext cx="1810458" cy="962560"/>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81906361-8DE6-5B93-009C-B2D59A8D9985}"/>
              </a:ext>
            </a:extLst>
          </p:cNvPr>
          <p:cNvSpPr txBox="1"/>
          <p:nvPr/>
        </p:nvSpPr>
        <p:spPr>
          <a:xfrm>
            <a:off x="6146800" y="1828800"/>
            <a:ext cx="6248400" cy="4524315"/>
          </a:xfrm>
          <a:prstGeom prst="rect">
            <a:avLst/>
          </a:prstGeom>
          <a:noFill/>
        </p:spPr>
        <p:txBody>
          <a:bodyPr wrap="square">
            <a:spAutoFit/>
          </a:bodyPr>
          <a:lstStyle/>
          <a:p>
            <a:r>
              <a:rPr lang="fr-FR" sz="1600" b="1" dirty="0">
                <a:effectLst/>
                <a:latin typeface="OTNEJMQuadraat"/>
              </a:rPr>
              <a:t>MALE</a:t>
            </a:r>
          </a:p>
          <a:p>
            <a:r>
              <a:rPr lang="fr-FR" sz="1600" dirty="0" err="1">
                <a:effectLst/>
                <a:latin typeface="OTNEJMQuadraat"/>
              </a:rPr>
              <a:t>Surgery</a:t>
            </a:r>
            <a:r>
              <a:rPr lang="fr-FR" sz="1600" dirty="0">
                <a:effectLst/>
                <a:latin typeface="OTNEJMQuadraat"/>
              </a:rPr>
              <a:t>: 302 of 709 patients (42.6%)</a:t>
            </a:r>
          </a:p>
          <a:p>
            <a:r>
              <a:rPr lang="fr-FR" sz="1600" dirty="0">
                <a:effectLst/>
                <a:latin typeface="OTNEJMQuadraat"/>
              </a:rPr>
              <a:t>ER: 408 of 711 patients (57.4%) </a:t>
            </a:r>
          </a:p>
          <a:p>
            <a:r>
              <a:rPr lang="fr-FR" sz="1600" dirty="0">
                <a:solidFill>
                  <a:schemeClr val="accent1"/>
                </a:solidFill>
                <a:latin typeface="OTNEJMQuadraat"/>
              </a:rPr>
              <a:t>H</a:t>
            </a:r>
            <a:r>
              <a:rPr lang="fr-FR" sz="1600" dirty="0">
                <a:solidFill>
                  <a:schemeClr val="accent1"/>
                </a:solidFill>
                <a:effectLst/>
                <a:latin typeface="OTNEJMQuadraat"/>
              </a:rPr>
              <a:t>azard ratio, 0.68; 95% CI, 0.59 to 0.79; P&lt;0.001</a:t>
            </a:r>
          </a:p>
          <a:p>
            <a:endParaRPr lang="fr-FR" sz="800" dirty="0">
              <a:effectLst/>
              <a:latin typeface="OTNEJMQuadraat"/>
            </a:endParaRPr>
          </a:p>
          <a:p>
            <a:r>
              <a:rPr lang="fr-FR" sz="1600" b="1" dirty="0">
                <a:effectLst/>
                <a:latin typeface="OTNEJMQuadraat"/>
              </a:rPr>
              <a:t>Major reinterventions</a:t>
            </a:r>
            <a:endParaRPr lang="fr-FR" sz="1600" b="1" dirty="0">
              <a:latin typeface="OTNEJMQuadraat"/>
            </a:endParaRPr>
          </a:p>
          <a:p>
            <a:r>
              <a:rPr lang="fr-FR" sz="1600" dirty="0" err="1">
                <a:effectLst/>
                <a:latin typeface="OTNEJMQuadraat"/>
              </a:rPr>
              <a:t>Surgery</a:t>
            </a:r>
            <a:r>
              <a:rPr lang="fr-FR" sz="1600" dirty="0">
                <a:effectLst/>
                <a:latin typeface="OTNEJMQuadraat"/>
              </a:rPr>
              <a:t>: 65 of 709 patients (9.2%)</a:t>
            </a:r>
          </a:p>
          <a:p>
            <a:r>
              <a:rPr lang="fr-FR" sz="1600" dirty="0">
                <a:latin typeface="OTNEJMQuadraat"/>
              </a:rPr>
              <a:t>ER: </a:t>
            </a:r>
            <a:r>
              <a:rPr lang="fr-FR" sz="1600" dirty="0">
                <a:effectLst/>
                <a:latin typeface="OTNEJMQuadraat"/>
              </a:rPr>
              <a:t>167 of 711 patients (23.5%)</a:t>
            </a:r>
          </a:p>
          <a:p>
            <a:r>
              <a:rPr lang="fr-FR" sz="1600" dirty="0">
                <a:solidFill>
                  <a:schemeClr val="accent1"/>
                </a:solidFill>
                <a:latin typeface="OTNEJMQuadraat"/>
              </a:rPr>
              <a:t>H</a:t>
            </a:r>
            <a:r>
              <a:rPr lang="fr-FR" sz="1600" dirty="0">
                <a:solidFill>
                  <a:schemeClr val="accent1"/>
                </a:solidFill>
                <a:effectLst/>
                <a:latin typeface="OTNEJMQuadraat"/>
              </a:rPr>
              <a:t>azard ratio, 0.35; 95% CI, 0.27 to 0.47)</a:t>
            </a:r>
            <a:endParaRPr lang="fr-FR" sz="1600" dirty="0">
              <a:solidFill>
                <a:schemeClr val="accent1"/>
              </a:solidFill>
            </a:endParaRPr>
          </a:p>
          <a:p>
            <a:endParaRPr lang="fr-FR" sz="800" dirty="0">
              <a:effectLst/>
              <a:latin typeface="OTNEJMQuadraat"/>
            </a:endParaRPr>
          </a:p>
          <a:p>
            <a:r>
              <a:rPr lang="fr-FR" sz="1600" b="1" dirty="0" err="1">
                <a:effectLst/>
                <a:latin typeface="OTNEJMQuadraat"/>
              </a:rPr>
              <a:t>Above-ankle</a:t>
            </a:r>
            <a:r>
              <a:rPr lang="fr-FR" sz="1600" b="1" dirty="0">
                <a:effectLst/>
                <a:latin typeface="OTNEJMQuadraat"/>
              </a:rPr>
              <a:t> amputation of the index </a:t>
            </a:r>
            <a:r>
              <a:rPr lang="fr-FR" sz="1600" b="1" dirty="0" err="1">
                <a:effectLst/>
                <a:latin typeface="OTNEJMQuadraat"/>
              </a:rPr>
              <a:t>limb</a:t>
            </a:r>
            <a:endParaRPr lang="fr-FR" sz="1600" b="1" dirty="0">
              <a:latin typeface="OTNEJMQuadraat"/>
            </a:endParaRPr>
          </a:p>
          <a:p>
            <a:r>
              <a:rPr lang="fr-FR" sz="1600" dirty="0" err="1">
                <a:effectLst/>
                <a:latin typeface="OTNEJMQuadraat"/>
              </a:rPr>
              <a:t>Surgery</a:t>
            </a:r>
            <a:r>
              <a:rPr lang="fr-FR" sz="1600" dirty="0">
                <a:effectLst/>
                <a:latin typeface="OTNEJMQuadraat"/>
              </a:rPr>
              <a:t>: 74 of 709 patients (10.4%)</a:t>
            </a:r>
          </a:p>
          <a:p>
            <a:r>
              <a:rPr lang="fr-FR" sz="1600" dirty="0">
                <a:effectLst/>
                <a:latin typeface="OTNEJMQuadraat"/>
              </a:rPr>
              <a:t>ER: 106 of 711 patients (14.9%)</a:t>
            </a:r>
          </a:p>
          <a:p>
            <a:r>
              <a:rPr lang="fr-FR" sz="1600" dirty="0">
                <a:solidFill>
                  <a:schemeClr val="accent1"/>
                </a:solidFill>
                <a:latin typeface="OTNEJMQuadraat"/>
              </a:rPr>
              <a:t>H</a:t>
            </a:r>
            <a:r>
              <a:rPr lang="fr-FR" sz="1600" dirty="0">
                <a:solidFill>
                  <a:schemeClr val="accent1"/>
                </a:solidFill>
                <a:effectLst/>
                <a:latin typeface="OTNEJMQuadraat"/>
              </a:rPr>
              <a:t>azard ratio, 0.73; 95% CI, 0.54 to 0.98</a:t>
            </a:r>
            <a:endParaRPr lang="fr-FR" sz="1600" dirty="0">
              <a:solidFill>
                <a:schemeClr val="accent1"/>
              </a:solidFill>
              <a:latin typeface="OTNEJMQuadraat"/>
            </a:endParaRPr>
          </a:p>
          <a:p>
            <a:endParaRPr lang="fr-FR" sz="800" dirty="0"/>
          </a:p>
          <a:p>
            <a:r>
              <a:rPr lang="fr-FR" sz="1600" b="1" dirty="0">
                <a:effectLst/>
                <a:latin typeface="OTNEJMQuadraat"/>
              </a:rPr>
              <a:t>The incidences of </a:t>
            </a:r>
            <a:r>
              <a:rPr lang="fr-FR" sz="1600" b="1" dirty="0" err="1">
                <a:effectLst/>
                <a:latin typeface="OTNEJMQuadraat"/>
              </a:rPr>
              <a:t>death</a:t>
            </a:r>
            <a:r>
              <a:rPr lang="fr-FR" sz="1600" b="1" dirty="0">
                <a:effectLst/>
                <a:latin typeface="OTNEJMQuadraat"/>
              </a:rPr>
              <a:t> </a:t>
            </a:r>
            <a:r>
              <a:rPr lang="fr-FR" sz="1600" b="1" dirty="0" err="1">
                <a:effectLst/>
                <a:latin typeface="OTNEJMQuadraat"/>
              </a:rPr>
              <a:t>from</a:t>
            </a:r>
            <a:r>
              <a:rPr lang="fr-FR" sz="1600" b="1" dirty="0">
                <a:effectLst/>
                <a:latin typeface="OTNEJMQuadraat"/>
              </a:rPr>
              <a:t> </a:t>
            </a:r>
            <a:r>
              <a:rPr lang="fr-FR" sz="1600" b="1" dirty="0" err="1">
                <a:effectLst/>
                <a:latin typeface="OTNEJMQuadraat"/>
              </a:rPr>
              <a:t>any</a:t>
            </a:r>
            <a:r>
              <a:rPr lang="fr-FR" sz="1600" b="1" dirty="0">
                <a:effectLst/>
                <a:latin typeface="OTNEJMQuadraat"/>
              </a:rPr>
              <a:t> cause and </a:t>
            </a:r>
            <a:r>
              <a:rPr lang="fr-FR" sz="1600" b="1" dirty="0" err="1">
                <a:effectLst/>
                <a:latin typeface="OTNEJMQuadraat"/>
              </a:rPr>
              <a:t>perioperative</a:t>
            </a:r>
            <a:r>
              <a:rPr lang="fr-FR" sz="1600" b="1" dirty="0">
                <a:effectLst/>
                <a:latin typeface="OTNEJMQuadraat"/>
              </a:rPr>
              <a:t> </a:t>
            </a:r>
            <a:r>
              <a:rPr lang="fr-FR" sz="1600" b="1" dirty="0" err="1">
                <a:effectLst/>
                <a:latin typeface="OTNEJMQuadraat"/>
              </a:rPr>
              <a:t>death</a:t>
            </a:r>
            <a:r>
              <a:rPr lang="fr-FR" sz="1600" b="1" dirty="0">
                <a:effectLst/>
                <a:latin typeface="OTNEJMQuadraat"/>
              </a:rPr>
              <a:t> </a:t>
            </a:r>
            <a:r>
              <a:rPr lang="fr-FR" sz="1600" dirty="0" err="1">
                <a:effectLst/>
                <a:latin typeface="OTNEJMQuadraat"/>
              </a:rPr>
              <a:t>were</a:t>
            </a:r>
            <a:r>
              <a:rPr lang="fr-FR" sz="1600" dirty="0">
                <a:effectLst/>
                <a:latin typeface="OTNEJMQuadraat"/>
              </a:rPr>
              <a:t> </a:t>
            </a:r>
            <a:r>
              <a:rPr lang="fr-FR" sz="1600" dirty="0" err="1">
                <a:effectLst/>
                <a:latin typeface="OTNEJMQuadraat"/>
              </a:rPr>
              <a:t>similar</a:t>
            </a:r>
            <a:r>
              <a:rPr lang="fr-FR" sz="1600" dirty="0">
                <a:effectLst/>
                <a:latin typeface="OTNEJMQuadraat"/>
              </a:rPr>
              <a:t> in the </a:t>
            </a:r>
            <a:r>
              <a:rPr lang="fr-FR" sz="1600" dirty="0" err="1">
                <a:effectLst/>
                <a:latin typeface="OTNEJMQuadraat"/>
              </a:rPr>
              <a:t>two</a:t>
            </a:r>
            <a:r>
              <a:rPr lang="fr-FR" sz="1600" dirty="0">
                <a:effectLst/>
                <a:latin typeface="OTNEJMQuadraat"/>
              </a:rPr>
              <a:t> groups</a:t>
            </a:r>
          </a:p>
          <a:p>
            <a:endParaRPr lang="fr-FR" sz="800" dirty="0">
              <a:latin typeface="OTNEJMQuadraat"/>
            </a:endParaRPr>
          </a:p>
          <a:p>
            <a:r>
              <a:rPr lang="en-US" sz="1600" b="1" dirty="0">
                <a:latin typeface="OTNEJMQuadraat"/>
              </a:rPr>
              <a:t>The median length of hospital stay </a:t>
            </a:r>
            <a:r>
              <a:rPr lang="en-US" sz="1600" dirty="0">
                <a:latin typeface="OTNEJMQuadraat"/>
              </a:rPr>
              <a:t>was longer in the surgical group than in the endovascular group (</a:t>
            </a:r>
            <a:r>
              <a:rPr lang="en-US" sz="1600" dirty="0">
                <a:solidFill>
                  <a:schemeClr val="accent1"/>
                </a:solidFill>
                <a:latin typeface="OTNEJMQuadraat"/>
              </a:rPr>
              <a:t>6 days vs. 3 days</a:t>
            </a:r>
            <a:r>
              <a:rPr lang="en-US" sz="1600" dirty="0">
                <a:latin typeface="OTNEJMQuadraat"/>
              </a:rPr>
              <a:t>) </a:t>
            </a:r>
            <a:endParaRPr lang="fr-FR" sz="1800" dirty="0"/>
          </a:p>
        </p:txBody>
      </p:sp>
      <p:pic>
        <p:nvPicPr>
          <p:cNvPr id="4" name="Image 3"/>
          <p:cNvPicPr>
            <a:picLocks noChangeAspect="1"/>
          </p:cNvPicPr>
          <p:nvPr/>
        </p:nvPicPr>
        <p:blipFill>
          <a:blip r:embed="rId3"/>
          <a:stretch>
            <a:fillRect/>
          </a:stretch>
        </p:blipFill>
        <p:spPr>
          <a:xfrm>
            <a:off x="564676" y="2095335"/>
            <a:ext cx="4966647" cy="399124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1565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sz="quarter" idx="14"/>
          </p:nvPr>
        </p:nvSpPr>
        <p:spPr>
          <a:xfrm>
            <a:off x="6135174" y="2712375"/>
            <a:ext cx="5674425" cy="2632438"/>
          </a:xfrm>
        </p:spPr>
        <p:txBody>
          <a:bodyPr>
            <a:normAutofit lnSpcReduction="10000"/>
          </a:bodyPr>
          <a:lstStyle/>
          <a:p>
            <a:r>
              <a:rPr lang="fr-FR" sz="2000" b="1" dirty="0">
                <a:latin typeface="ScalaLancetPro"/>
              </a:rPr>
              <a:t>91 (53%) of 172 patients in the </a:t>
            </a:r>
            <a:r>
              <a:rPr lang="fr-FR" sz="2000" b="1" dirty="0" err="1">
                <a:latin typeface="ScalaLancetPro"/>
              </a:rPr>
              <a:t>vein</a:t>
            </a:r>
            <a:r>
              <a:rPr lang="fr-FR" sz="2000" b="1" dirty="0">
                <a:latin typeface="ScalaLancetPro"/>
              </a:rPr>
              <a:t> bypass group and 77 (45%) of 173 in the best </a:t>
            </a:r>
            <a:r>
              <a:rPr lang="fr-FR" sz="2000" b="1" dirty="0" err="1">
                <a:latin typeface="ScalaLancetPro"/>
              </a:rPr>
              <a:t>endovascular</a:t>
            </a:r>
            <a:r>
              <a:rPr lang="fr-FR" sz="2000" b="1" dirty="0">
                <a:latin typeface="ScalaLancetPro"/>
              </a:rPr>
              <a:t> </a:t>
            </a:r>
            <a:r>
              <a:rPr lang="fr-FR" sz="2000" b="1" dirty="0" err="1">
                <a:latin typeface="ScalaLancetPro"/>
              </a:rPr>
              <a:t>treatment</a:t>
            </a:r>
            <a:r>
              <a:rPr lang="fr-FR" sz="2000" b="1" dirty="0">
                <a:latin typeface="ScalaLancetPro"/>
              </a:rPr>
              <a:t> group </a:t>
            </a:r>
            <a:r>
              <a:rPr lang="fr-FR" sz="2000" dirty="0" err="1">
                <a:latin typeface="ScalaLancetPro"/>
              </a:rPr>
              <a:t>died</a:t>
            </a:r>
            <a:r>
              <a:rPr lang="fr-FR" sz="2000" dirty="0">
                <a:latin typeface="ScalaLancetPro"/>
              </a:rPr>
              <a:t> </a:t>
            </a:r>
            <a:r>
              <a:rPr lang="fr-FR" sz="2000" dirty="0" err="1">
                <a:latin typeface="ScalaLancetPro"/>
              </a:rPr>
              <a:t>from</a:t>
            </a:r>
            <a:r>
              <a:rPr lang="fr-FR" sz="2000" dirty="0">
                <a:latin typeface="ScalaLancetPro"/>
              </a:rPr>
              <a:t> </a:t>
            </a:r>
            <a:r>
              <a:rPr lang="fr-FR" sz="2000" dirty="0" err="1">
                <a:latin typeface="ScalaLancetPro"/>
              </a:rPr>
              <a:t>any</a:t>
            </a:r>
            <a:r>
              <a:rPr lang="fr-FR" sz="2000" dirty="0">
                <a:latin typeface="ScalaLancetPro"/>
              </a:rPr>
              <a:t> cause (</a:t>
            </a:r>
            <a:r>
              <a:rPr lang="fr-FR" sz="2000" dirty="0" err="1">
                <a:latin typeface="ScalaLancetPro"/>
              </a:rPr>
              <a:t>adjusted</a:t>
            </a:r>
            <a:r>
              <a:rPr lang="fr-FR" sz="2000" dirty="0">
                <a:latin typeface="ScalaLancetPro"/>
              </a:rPr>
              <a:t> HR for </a:t>
            </a:r>
            <a:r>
              <a:rPr lang="fr-FR" sz="2000" dirty="0" err="1">
                <a:latin typeface="ScalaLancetPro"/>
              </a:rPr>
              <a:t>overall</a:t>
            </a:r>
            <a:r>
              <a:rPr lang="fr-FR" sz="2000" dirty="0">
                <a:latin typeface="ScalaLancetPro"/>
              </a:rPr>
              <a:t> </a:t>
            </a:r>
            <a:r>
              <a:rPr lang="fr-FR" sz="2000" dirty="0" err="1">
                <a:latin typeface="ScalaLancetPro"/>
              </a:rPr>
              <a:t>survival</a:t>
            </a:r>
            <a:r>
              <a:rPr lang="fr-FR" sz="2000" dirty="0">
                <a:latin typeface="ScalaLancetPro"/>
              </a:rPr>
              <a:t> 1·37 [95% CI 1·00–1·87; figure 3)</a:t>
            </a:r>
          </a:p>
          <a:p>
            <a:r>
              <a:rPr lang="fr-FR" sz="2000" b="1" dirty="0">
                <a:latin typeface="ScalaLancetPro"/>
              </a:rPr>
              <a:t>35 (20%) of 172 in the </a:t>
            </a:r>
            <a:r>
              <a:rPr lang="fr-FR" sz="2000" b="1" dirty="0" err="1">
                <a:latin typeface="ScalaLancetPro"/>
              </a:rPr>
              <a:t>vein</a:t>
            </a:r>
            <a:r>
              <a:rPr lang="fr-FR" sz="2000" b="1" dirty="0">
                <a:latin typeface="ScalaLancetPro"/>
              </a:rPr>
              <a:t> bypass group and 32 (18%) of 173 patients in the best </a:t>
            </a:r>
            <a:r>
              <a:rPr lang="fr-FR" sz="2000" b="1" dirty="0" err="1">
                <a:latin typeface="ScalaLancetPro"/>
              </a:rPr>
              <a:t>endovascular</a:t>
            </a:r>
            <a:r>
              <a:rPr lang="fr-FR" sz="2000" b="1" dirty="0">
                <a:latin typeface="ScalaLancetPro"/>
              </a:rPr>
              <a:t> </a:t>
            </a:r>
            <a:r>
              <a:rPr lang="fr-FR" sz="2000" b="1" dirty="0" err="1">
                <a:latin typeface="ScalaLancetPro"/>
              </a:rPr>
              <a:t>treatment</a:t>
            </a:r>
            <a:r>
              <a:rPr lang="fr-FR" sz="2000" b="1" dirty="0">
                <a:latin typeface="ScalaLancetPro"/>
              </a:rPr>
              <a:t> group </a:t>
            </a:r>
            <a:r>
              <a:rPr lang="fr-FR" sz="2000" dirty="0" err="1">
                <a:latin typeface="ScalaLancetPro"/>
              </a:rPr>
              <a:t>had</a:t>
            </a:r>
            <a:r>
              <a:rPr lang="fr-FR" sz="2000" dirty="0">
                <a:latin typeface="ScalaLancetPro"/>
              </a:rPr>
              <a:t> a major amputation (</a:t>
            </a:r>
            <a:r>
              <a:rPr lang="fr-FR" sz="2000" dirty="0" err="1">
                <a:latin typeface="ScalaLancetPro"/>
              </a:rPr>
              <a:t>adjusted</a:t>
            </a:r>
            <a:r>
              <a:rPr lang="fr-FR" sz="2000" dirty="0">
                <a:latin typeface="ScalaLancetPro"/>
              </a:rPr>
              <a:t> HR 1·23 [95% CI 0·75–2·01]). </a:t>
            </a:r>
            <a:endParaRPr lang="fr-FR" sz="2000" dirty="0"/>
          </a:p>
          <a:p>
            <a:endParaRPr lang="fr-FR" dirty="0"/>
          </a:p>
        </p:txBody>
      </p:sp>
      <p:sp>
        <p:nvSpPr>
          <p:cNvPr id="5" name="Espace réservé du numéro de diapositive 4"/>
          <p:cNvSpPr>
            <a:spLocks noGrp="1"/>
          </p:cNvSpPr>
          <p:nvPr>
            <p:ph type="sldNum" sz="quarter" idx="12"/>
          </p:nvPr>
        </p:nvSpPr>
        <p:spPr/>
        <p:txBody>
          <a:bodyPr/>
          <a:lstStyle/>
          <a:p>
            <a:fld id="{94C005EB-05AB-4350-8862-D44178390B49}" type="slidenum">
              <a:rPr lang="en-US" smtClean="0"/>
              <a:t>35</a:t>
            </a:fld>
            <a:endParaRPr lang="en-US"/>
          </a:p>
        </p:txBody>
      </p:sp>
      <p:pic>
        <p:nvPicPr>
          <p:cNvPr id="6" name="Image 5">
            <a:extLst>
              <a:ext uri="{FF2B5EF4-FFF2-40B4-BE49-F238E27FC236}">
                <a16:creationId xmlns:a16="http://schemas.microsoft.com/office/drawing/2014/main" id="{70BA3CFA-C15D-A510-5C2E-6215DD0C7408}"/>
              </a:ext>
            </a:extLst>
          </p:cNvPr>
          <p:cNvPicPr>
            <a:picLocks noChangeAspect="1"/>
          </p:cNvPicPr>
          <p:nvPr/>
        </p:nvPicPr>
        <p:blipFill>
          <a:blip r:embed="rId2"/>
          <a:stretch>
            <a:fillRect/>
          </a:stretch>
        </p:blipFill>
        <p:spPr>
          <a:xfrm>
            <a:off x="609600" y="2544633"/>
            <a:ext cx="4724400" cy="3136900"/>
          </a:xfrm>
          <a:prstGeom prst="rect">
            <a:avLst/>
          </a:prstGeom>
        </p:spPr>
      </p:pic>
      <p:sp>
        <p:nvSpPr>
          <p:cNvPr id="7" name="Titre 1">
            <a:extLst>
              <a:ext uri="{FF2B5EF4-FFF2-40B4-BE49-F238E27FC236}">
                <a16:creationId xmlns:a16="http://schemas.microsoft.com/office/drawing/2014/main" id="{63145A1B-7D4D-D04F-6115-B8544A3FE897}"/>
              </a:ext>
            </a:extLst>
          </p:cNvPr>
          <p:cNvSpPr>
            <a:spLocks noGrp="1"/>
          </p:cNvSpPr>
          <p:nvPr>
            <p:ph type="title"/>
          </p:nvPr>
        </p:nvSpPr>
        <p:spPr>
          <a:xfrm>
            <a:off x="609600" y="457200"/>
            <a:ext cx="10972800" cy="822960"/>
          </a:xfrm>
        </p:spPr>
        <p:txBody>
          <a:bodyPr>
            <a:normAutofit/>
          </a:bodyPr>
          <a:lstStyle/>
          <a:p>
            <a:r>
              <a:rPr lang="fr-FR" sz="3200" b="1" dirty="0">
                <a:solidFill>
                  <a:srgbClr val="FF0000"/>
                </a:solidFill>
              </a:rPr>
              <a:t>BASIL 2 RCT: Amputation and </a:t>
            </a:r>
            <a:r>
              <a:rPr lang="fr-FR" sz="3200" b="1" dirty="0" err="1">
                <a:solidFill>
                  <a:srgbClr val="FF0000"/>
                </a:solidFill>
              </a:rPr>
              <a:t>Survival</a:t>
            </a:r>
            <a:endParaRPr lang="fr-FR" sz="3200" b="1" dirty="0">
              <a:solidFill>
                <a:srgbClr val="FF0000"/>
              </a:solidFill>
            </a:endParaRPr>
          </a:p>
        </p:txBody>
      </p:sp>
      <p:sp>
        <p:nvSpPr>
          <p:cNvPr id="8" name="Espace réservé du texte 2">
            <a:extLst>
              <a:ext uri="{FF2B5EF4-FFF2-40B4-BE49-F238E27FC236}">
                <a16:creationId xmlns:a16="http://schemas.microsoft.com/office/drawing/2014/main" id="{65B40A2A-D05E-7369-B63A-54C40729B58C}"/>
              </a:ext>
            </a:extLst>
          </p:cNvPr>
          <p:cNvSpPr>
            <a:spLocks noGrp="1"/>
          </p:cNvSpPr>
          <p:nvPr>
            <p:ph type="body" sz="quarter" idx="13"/>
          </p:nvPr>
        </p:nvSpPr>
        <p:spPr>
          <a:xfrm>
            <a:off x="609600" y="1325880"/>
            <a:ext cx="10972800" cy="502920"/>
          </a:xfrm>
        </p:spPr>
        <p:txBody>
          <a:bodyPr/>
          <a:lstStyle/>
          <a:p>
            <a:r>
              <a:rPr lang="fr-FR" sz="1600" dirty="0">
                <a:effectLst/>
                <a:latin typeface="AdvOTd76a530b"/>
              </a:rPr>
              <a:t>Bypass vs </a:t>
            </a:r>
            <a:r>
              <a:rPr lang="fr-FR" sz="1600" dirty="0" err="1">
                <a:effectLst/>
                <a:latin typeface="AdvOTd76a530b"/>
              </a:rPr>
              <a:t>Angioplasty</a:t>
            </a:r>
            <a:r>
              <a:rPr lang="fr-FR" sz="1600" dirty="0">
                <a:effectLst/>
                <a:latin typeface="AdvOTd76a530b"/>
              </a:rPr>
              <a:t> in </a:t>
            </a:r>
            <a:r>
              <a:rPr lang="fr-FR" sz="1600" dirty="0" err="1">
                <a:effectLst/>
                <a:latin typeface="AdvOTd76a530b"/>
              </a:rPr>
              <a:t>Severe</a:t>
            </a:r>
            <a:r>
              <a:rPr lang="fr-FR" sz="1600" dirty="0">
                <a:effectLst/>
                <a:latin typeface="AdvOTd76a530b"/>
              </a:rPr>
              <a:t> </a:t>
            </a:r>
            <a:r>
              <a:rPr lang="fr-FR" sz="1600" dirty="0" err="1">
                <a:effectLst/>
                <a:latin typeface="AdvOTd76a530b"/>
              </a:rPr>
              <a:t>Ischaemia</a:t>
            </a:r>
            <a:r>
              <a:rPr lang="fr-FR" sz="1600" dirty="0">
                <a:effectLst/>
                <a:latin typeface="AdvOTd76a530b"/>
              </a:rPr>
              <a:t> of the Leg (BASIL) trial</a:t>
            </a:r>
            <a:endParaRPr lang="fr-FR" dirty="0"/>
          </a:p>
        </p:txBody>
      </p:sp>
      <p:pic>
        <p:nvPicPr>
          <p:cNvPr id="9" name="Picture 26">
            <a:extLst>
              <a:ext uri="{FF2B5EF4-FFF2-40B4-BE49-F238E27FC236}">
                <a16:creationId xmlns:a16="http://schemas.microsoft.com/office/drawing/2014/main" id="{E4AA7EDF-95E9-8944-ED9E-53E9097A36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8840307" y="498740"/>
            <a:ext cx="1810458" cy="90522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 name="ZoneTexte 9">
            <a:extLst>
              <a:ext uri="{FF2B5EF4-FFF2-40B4-BE49-F238E27FC236}">
                <a16:creationId xmlns:a16="http://schemas.microsoft.com/office/drawing/2014/main" id="{18B69057-3EC0-EFB0-6F75-74F99A89F47E}"/>
              </a:ext>
            </a:extLst>
          </p:cNvPr>
          <p:cNvSpPr txBox="1"/>
          <p:nvPr/>
        </p:nvSpPr>
        <p:spPr>
          <a:xfrm>
            <a:off x="3048000" y="6397366"/>
            <a:ext cx="6096000" cy="307777"/>
          </a:xfrm>
          <a:prstGeom prst="rect">
            <a:avLst/>
          </a:prstGeom>
          <a:noFill/>
        </p:spPr>
        <p:txBody>
          <a:bodyPr wrap="square">
            <a:spAutoFit/>
          </a:bodyPr>
          <a:lstStyle/>
          <a:p>
            <a:pPr algn="ctr"/>
            <a:r>
              <a:rPr lang="fr-FR" sz="1400" dirty="0"/>
              <a:t>Bradbury, Lacet, 2023</a:t>
            </a:r>
          </a:p>
        </p:txBody>
      </p:sp>
    </p:spTree>
    <p:extLst>
      <p:ext uri="{BB962C8B-B14F-4D97-AF65-F5344CB8AC3E}">
        <p14:creationId xmlns:p14="http://schemas.microsoft.com/office/powerpoint/2010/main" val="497657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032F8D-5814-3A43-DAB9-770B99051342}"/>
              </a:ext>
            </a:extLst>
          </p:cNvPr>
          <p:cNvSpPr>
            <a:spLocks noGrp="1"/>
          </p:cNvSpPr>
          <p:nvPr>
            <p:ph type="title"/>
          </p:nvPr>
        </p:nvSpPr>
        <p:spPr/>
        <p:txBody>
          <a:bodyPr>
            <a:normAutofit/>
          </a:bodyPr>
          <a:lstStyle/>
          <a:p>
            <a:r>
              <a:rPr lang="fr-FR" sz="3200" b="1" dirty="0">
                <a:solidFill>
                  <a:srgbClr val="FF0000"/>
                </a:solidFill>
              </a:rPr>
              <a:t>BEST-CLI </a:t>
            </a:r>
            <a:r>
              <a:rPr lang="fr-FR" sz="3200" b="1" dirty="0" err="1">
                <a:solidFill>
                  <a:srgbClr val="FF0000"/>
                </a:solidFill>
              </a:rPr>
              <a:t>Cohort</a:t>
            </a:r>
            <a:r>
              <a:rPr lang="fr-FR" sz="3200" b="1" dirty="0">
                <a:solidFill>
                  <a:srgbClr val="FF0000"/>
                </a:solidFill>
              </a:rPr>
              <a:t> 2</a:t>
            </a:r>
          </a:p>
        </p:txBody>
      </p:sp>
      <p:sp>
        <p:nvSpPr>
          <p:cNvPr id="3" name="Espace réservé du texte 2">
            <a:extLst>
              <a:ext uri="{FF2B5EF4-FFF2-40B4-BE49-F238E27FC236}">
                <a16:creationId xmlns:a16="http://schemas.microsoft.com/office/drawing/2014/main" id="{4C66DF87-4D6F-665C-BF35-86619D48AA6C}"/>
              </a:ext>
            </a:extLst>
          </p:cNvPr>
          <p:cNvSpPr>
            <a:spLocks noGrp="1"/>
          </p:cNvSpPr>
          <p:nvPr>
            <p:ph type="body" sz="quarter" idx="13"/>
          </p:nvPr>
        </p:nvSpPr>
        <p:spPr>
          <a:xfrm>
            <a:off x="863600" y="1183476"/>
            <a:ext cx="8534400" cy="502920"/>
          </a:xfrm>
        </p:spPr>
        <p:txBody>
          <a:bodyPr/>
          <a:lstStyle/>
          <a:p>
            <a:r>
              <a:rPr lang="fr-FR" dirty="0" err="1">
                <a:solidFill>
                  <a:srgbClr val="FF0000"/>
                </a:solidFill>
              </a:rPr>
              <a:t>Primary</a:t>
            </a:r>
            <a:r>
              <a:rPr lang="fr-FR" dirty="0">
                <a:solidFill>
                  <a:srgbClr val="FF0000"/>
                </a:solidFill>
              </a:rPr>
              <a:t> </a:t>
            </a:r>
            <a:r>
              <a:rPr lang="fr-FR" dirty="0" err="1">
                <a:solidFill>
                  <a:srgbClr val="FF0000"/>
                </a:solidFill>
              </a:rPr>
              <a:t>outcomes</a:t>
            </a:r>
            <a:endParaRPr lang="fr-FR" dirty="0">
              <a:solidFill>
                <a:srgbClr val="FF0000"/>
              </a:solidFill>
            </a:endParaRPr>
          </a:p>
        </p:txBody>
      </p:sp>
      <p:sp>
        <p:nvSpPr>
          <p:cNvPr id="5" name="Espace réservé du numéro de diapositive 4">
            <a:extLst>
              <a:ext uri="{FF2B5EF4-FFF2-40B4-BE49-F238E27FC236}">
                <a16:creationId xmlns:a16="http://schemas.microsoft.com/office/drawing/2014/main" id="{DCC58596-8448-6AB5-D3DE-C33083A519FE}"/>
              </a:ext>
            </a:extLst>
          </p:cNvPr>
          <p:cNvSpPr>
            <a:spLocks noGrp="1"/>
          </p:cNvSpPr>
          <p:nvPr>
            <p:ph type="sldNum" sz="quarter" idx="12"/>
          </p:nvPr>
        </p:nvSpPr>
        <p:spPr/>
        <p:txBody>
          <a:bodyPr/>
          <a:lstStyle/>
          <a:p>
            <a:fld id="{94C005EB-05AB-4350-8862-D44178390B49}" type="slidenum">
              <a:rPr lang="en-US" smtClean="0"/>
              <a:t>36</a:t>
            </a:fld>
            <a:endParaRPr lang="en-US"/>
          </a:p>
        </p:txBody>
      </p:sp>
      <p:sp>
        <p:nvSpPr>
          <p:cNvPr id="6" name="ZoneTexte 5">
            <a:extLst>
              <a:ext uri="{FF2B5EF4-FFF2-40B4-BE49-F238E27FC236}">
                <a16:creationId xmlns:a16="http://schemas.microsoft.com/office/drawing/2014/main" id="{69B863D1-1FCE-A3CB-7FD6-537D08524E57}"/>
              </a:ext>
            </a:extLst>
          </p:cNvPr>
          <p:cNvSpPr txBox="1"/>
          <p:nvPr/>
        </p:nvSpPr>
        <p:spPr>
          <a:xfrm>
            <a:off x="3048000" y="6414403"/>
            <a:ext cx="6096000" cy="307777"/>
          </a:xfrm>
          <a:prstGeom prst="rect">
            <a:avLst/>
          </a:prstGeom>
          <a:noFill/>
        </p:spPr>
        <p:txBody>
          <a:bodyPr wrap="square">
            <a:spAutoFit/>
          </a:bodyPr>
          <a:lstStyle/>
          <a:p>
            <a:pPr algn="ctr"/>
            <a:r>
              <a:rPr lang="fr-FR" sz="1400" dirty="0" err="1"/>
              <a:t>Farber</a:t>
            </a:r>
            <a:r>
              <a:rPr lang="fr-FR" sz="1400" dirty="0"/>
              <a:t>, NEJM, 2022</a:t>
            </a:r>
          </a:p>
        </p:txBody>
      </p:sp>
      <p:pic>
        <p:nvPicPr>
          <p:cNvPr id="7" name="Picture 2" descr="Drapeau des États-Unis">
            <a:extLst>
              <a:ext uri="{FF2B5EF4-FFF2-40B4-BE49-F238E27FC236}">
                <a16:creationId xmlns:a16="http://schemas.microsoft.com/office/drawing/2014/main" id="{8E1D6B55-094F-AEFE-1B9C-5E5231AC12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4742" y="798880"/>
            <a:ext cx="1810458" cy="96256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e 16">
            <a:extLst>
              <a:ext uri="{FF2B5EF4-FFF2-40B4-BE49-F238E27FC236}">
                <a16:creationId xmlns:a16="http://schemas.microsoft.com/office/drawing/2014/main" id="{643C3F62-B636-094A-1719-491443C5E96B}"/>
              </a:ext>
            </a:extLst>
          </p:cNvPr>
          <p:cNvGrpSpPr/>
          <p:nvPr/>
        </p:nvGrpSpPr>
        <p:grpSpPr>
          <a:xfrm>
            <a:off x="609600" y="2415487"/>
            <a:ext cx="4782855" cy="3450276"/>
            <a:chOff x="-9176984" y="-8236907"/>
            <a:chExt cx="15636240" cy="11323324"/>
          </a:xfrm>
        </p:grpSpPr>
        <p:pic>
          <p:nvPicPr>
            <p:cNvPr id="13" name="Image 12">
              <a:extLst>
                <a:ext uri="{FF2B5EF4-FFF2-40B4-BE49-F238E27FC236}">
                  <a16:creationId xmlns:a16="http://schemas.microsoft.com/office/drawing/2014/main" id="{8FFE2F7F-5DA1-B200-E08B-561FA23E115D}"/>
                </a:ext>
              </a:extLst>
            </p:cNvPr>
            <p:cNvPicPr>
              <a:picLocks noChangeAspect="1"/>
            </p:cNvPicPr>
            <p:nvPr/>
          </p:nvPicPr>
          <p:blipFill>
            <a:blip r:embed="rId3"/>
            <a:stretch>
              <a:fillRect/>
            </a:stretch>
          </p:blipFill>
          <p:spPr>
            <a:xfrm>
              <a:off x="-9176984" y="-8236907"/>
              <a:ext cx="7772400" cy="5624195"/>
            </a:xfrm>
            <a:prstGeom prst="rect">
              <a:avLst/>
            </a:prstGeom>
          </p:spPr>
        </p:pic>
        <p:pic>
          <p:nvPicPr>
            <p:cNvPr id="14" name="Image 13">
              <a:extLst>
                <a:ext uri="{FF2B5EF4-FFF2-40B4-BE49-F238E27FC236}">
                  <a16:creationId xmlns:a16="http://schemas.microsoft.com/office/drawing/2014/main" id="{625D2D97-A91D-C70C-B2C9-98982D9D7B02}"/>
                </a:ext>
              </a:extLst>
            </p:cNvPr>
            <p:cNvPicPr>
              <a:picLocks noChangeAspect="1"/>
            </p:cNvPicPr>
            <p:nvPr/>
          </p:nvPicPr>
          <p:blipFill>
            <a:blip r:embed="rId4"/>
            <a:stretch>
              <a:fillRect/>
            </a:stretch>
          </p:blipFill>
          <p:spPr>
            <a:xfrm>
              <a:off x="-1313144" y="-8236907"/>
              <a:ext cx="7772400" cy="5624195"/>
            </a:xfrm>
            <a:prstGeom prst="rect">
              <a:avLst/>
            </a:prstGeom>
          </p:spPr>
        </p:pic>
        <p:pic>
          <p:nvPicPr>
            <p:cNvPr id="15" name="Image 14">
              <a:extLst>
                <a:ext uri="{FF2B5EF4-FFF2-40B4-BE49-F238E27FC236}">
                  <a16:creationId xmlns:a16="http://schemas.microsoft.com/office/drawing/2014/main" id="{902F9C12-D635-555D-F478-260BFE26B154}"/>
                </a:ext>
              </a:extLst>
            </p:cNvPr>
            <p:cNvPicPr>
              <a:picLocks noChangeAspect="1"/>
            </p:cNvPicPr>
            <p:nvPr/>
          </p:nvPicPr>
          <p:blipFill>
            <a:blip r:embed="rId5"/>
            <a:stretch>
              <a:fillRect/>
            </a:stretch>
          </p:blipFill>
          <p:spPr>
            <a:xfrm>
              <a:off x="-9176984" y="-2537778"/>
              <a:ext cx="7772400" cy="5624195"/>
            </a:xfrm>
            <a:prstGeom prst="rect">
              <a:avLst/>
            </a:prstGeom>
          </p:spPr>
        </p:pic>
        <p:pic>
          <p:nvPicPr>
            <p:cNvPr id="16" name="Image 15">
              <a:extLst>
                <a:ext uri="{FF2B5EF4-FFF2-40B4-BE49-F238E27FC236}">
                  <a16:creationId xmlns:a16="http://schemas.microsoft.com/office/drawing/2014/main" id="{1EB150C9-7DA4-021C-4387-89FB1B2E22D5}"/>
                </a:ext>
              </a:extLst>
            </p:cNvPr>
            <p:cNvPicPr>
              <a:picLocks noChangeAspect="1"/>
            </p:cNvPicPr>
            <p:nvPr/>
          </p:nvPicPr>
          <p:blipFill>
            <a:blip r:embed="rId6"/>
            <a:stretch>
              <a:fillRect/>
            </a:stretch>
          </p:blipFill>
          <p:spPr>
            <a:xfrm>
              <a:off x="-1313144" y="-2537779"/>
              <a:ext cx="7772400" cy="5624195"/>
            </a:xfrm>
            <a:prstGeom prst="rect">
              <a:avLst/>
            </a:prstGeom>
          </p:spPr>
        </p:pic>
      </p:grpSp>
      <p:sp>
        <p:nvSpPr>
          <p:cNvPr id="18" name="ZoneTexte 17">
            <a:extLst>
              <a:ext uri="{FF2B5EF4-FFF2-40B4-BE49-F238E27FC236}">
                <a16:creationId xmlns:a16="http://schemas.microsoft.com/office/drawing/2014/main" id="{66BCD720-A858-C3BF-203B-97A775B9E13A}"/>
              </a:ext>
            </a:extLst>
          </p:cNvPr>
          <p:cNvSpPr txBox="1"/>
          <p:nvPr/>
        </p:nvSpPr>
        <p:spPr>
          <a:xfrm>
            <a:off x="6146800" y="1828800"/>
            <a:ext cx="6248400" cy="4524315"/>
          </a:xfrm>
          <a:prstGeom prst="rect">
            <a:avLst/>
          </a:prstGeom>
          <a:noFill/>
        </p:spPr>
        <p:txBody>
          <a:bodyPr wrap="square">
            <a:spAutoFit/>
          </a:bodyPr>
          <a:lstStyle/>
          <a:p>
            <a:r>
              <a:rPr lang="fr-FR" sz="1600" b="1" dirty="0">
                <a:effectLst/>
                <a:latin typeface="OTNEJMQuadraat"/>
              </a:rPr>
              <a:t>MALE</a:t>
            </a:r>
          </a:p>
          <a:p>
            <a:r>
              <a:rPr lang="fr-FR" sz="1600" dirty="0" err="1">
                <a:effectLst/>
                <a:latin typeface="OTNEJMQuadraat"/>
              </a:rPr>
              <a:t>Surgery</a:t>
            </a:r>
            <a:r>
              <a:rPr lang="fr-FR" sz="1600" dirty="0">
                <a:effectLst/>
                <a:latin typeface="OTNEJMQuadraat"/>
              </a:rPr>
              <a:t>: 83 of 194 patients (42.8%)</a:t>
            </a:r>
          </a:p>
          <a:p>
            <a:r>
              <a:rPr lang="fr-FR" sz="1600" dirty="0">
                <a:latin typeface="OTNEJMQuadraat"/>
              </a:rPr>
              <a:t>ER: 95 of 199 patients (47.7%) </a:t>
            </a:r>
          </a:p>
          <a:p>
            <a:r>
              <a:rPr lang="fr-FR" sz="1600" dirty="0" err="1">
                <a:latin typeface="OTNEJMQuadraat"/>
              </a:rPr>
              <a:t>hazard</a:t>
            </a:r>
            <a:r>
              <a:rPr lang="fr-FR" sz="1600" dirty="0">
                <a:latin typeface="OTNEJMQuadraat"/>
              </a:rPr>
              <a:t> ratio, 0.79; 95% CI, 0.58 to 1.06; P = 0.12</a:t>
            </a:r>
          </a:p>
          <a:p>
            <a:endParaRPr lang="fr-FR" sz="800" dirty="0">
              <a:effectLst/>
              <a:latin typeface="OTNEJMQuadraat"/>
            </a:endParaRPr>
          </a:p>
          <a:p>
            <a:r>
              <a:rPr lang="fr-FR" sz="1600" b="1" dirty="0">
                <a:effectLst/>
                <a:latin typeface="OTNEJMQuadraat"/>
              </a:rPr>
              <a:t>Major reinterventions</a:t>
            </a:r>
            <a:endParaRPr lang="fr-FR" sz="1600" b="1" dirty="0">
              <a:latin typeface="OTNEJMQuadraat"/>
            </a:endParaRPr>
          </a:p>
          <a:p>
            <a:r>
              <a:rPr lang="fr-FR" sz="1600" dirty="0" err="1">
                <a:effectLst/>
                <a:latin typeface="OTNEJMQuadraat"/>
              </a:rPr>
              <a:t>Surgery</a:t>
            </a:r>
            <a:r>
              <a:rPr lang="fr-FR" sz="1600" dirty="0">
                <a:effectLst/>
                <a:latin typeface="OTNEJMQuadraat"/>
              </a:rPr>
              <a:t>: 28 of 197 patients (14.2%)</a:t>
            </a:r>
          </a:p>
          <a:p>
            <a:r>
              <a:rPr lang="fr-FR" sz="1600" dirty="0">
                <a:latin typeface="OTNEJMQuadraat"/>
              </a:rPr>
              <a:t>ER: </a:t>
            </a:r>
            <a:r>
              <a:rPr lang="fr-FR" sz="1600" dirty="0">
                <a:effectLst/>
                <a:latin typeface="OTNEJMQuadraat"/>
              </a:rPr>
              <a:t>51 of 199 patients (25.6%)</a:t>
            </a:r>
          </a:p>
          <a:p>
            <a:r>
              <a:rPr lang="fr-FR" sz="1600" dirty="0">
                <a:solidFill>
                  <a:schemeClr val="accent1"/>
                </a:solidFill>
                <a:latin typeface="OTNEJMQuadraat"/>
              </a:rPr>
              <a:t>H</a:t>
            </a:r>
            <a:r>
              <a:rPr lang="fr-FR" sz="1600" dirty="0">
                <a:solidFill>
                  <a:schemeClr val="accent1"/>
                </a:solidFill>
                <a:effectLst/>
                <a:latin typeface="OTNEJMQuadraat"/>
              </a:rPr>
              <a:t>azard ratio, 0.47; 95% CI, 0.29 to 0.76</a:t>
            </a:r>
            <a:endParaRPr lang="fr-FR" sz="1200" dirty="0">
              <a:solidFill>
                <a:schemeClr val="accent1"/>
              </a:solidFill>
            </a:endParaRPr>
          </a:p>
          <a:p>
            <a:endParaRPr lang="fr-FR" sz="800" dirty="0">
              <a:effectLst/>
              <a:latin typeface="OTNEJMQuadraat"/>
            </a:endParaRPr>
          </a:p>
          <a:p>
            <a:r>
              <a:rPr lang="fr-FR" sz="1600" b="1" dirty="0" err="1">
                <a:effectLst/>
                <a:latin typeface="OTNEJMQuadraat"/>
              </a:rPr>
              <a:t>Above-ankle</a:t>
            </a:r>
            <a:r>
              <a:rPr lang="fr-FR" sz="1600" b="1" dirty="0">
                <a:effectLst/>
                <a:latin typeface="OTNEJMQuadraat"/>
              </a:rPr>
              <a:t> amputation of the index </a:t>
            </a:r>
            <a:r>
              <a:rPr lang="fr-FR" sz="1600" b="1" dirty="0" err="1">
                <a:effectLst/>
                <a:latin typeface="OTNEJMQuadraat"/>
              </a:rPr>
              <a:t>limb</a:t>
            </a:r>
            <a:endParaRPr lang="fr-FR" sz="1600" b="1" dirty="0">
              <a:latin typeface="OTNEJMQuadraat"/>
            </a:endParaRPr>
          </a:p>
          <a:p>
            <a:r>
              <a:rPr lang="fr-FR" sz="1600" dirty="0" err="1">
                <a:effectLst/>
                <a:latin typeface="OTNEJMQuadraat"/>
              </a:rPr>
              <a:t>Surgery</a:t>
            </a:r>
            <a:r>
              <a:rPr lang="fr-FR" sz="1600" dirty="0">
                <a:effectLst/>
                <a:latin typeface="OTNEJMQuadraat"/>
              </a:rPr>
              <a:t>: 30 of 97 patients (15.2%)</a:t>
            </a:r>
          </a:p>
          <a:p>
            <a:r>
              <a:rPr lang="fr-FR" sz="1600" dirty="0">
                <a:effectLst/>
                <a:latin typeface="OTNEJMQuadraat"/>
              </a:rPr>
              <a:t>ER:  28 of 199 patients (14.1%)</a:t>
            </a:r>
          </a:p>
          <a:p>
            <a:r>
              <a:rPr lang="fr-FR" sz="1600" dirty="0">
                <a:latin typeface="OTNEJMQuadraat"/>
              </a:rPr>
              <a:t>H</a:t>
            </a:r>
            <a:r>
              <a:rPr lang="fr-FR" sz="1600" dirty="0">
                <a:effectLst/>
                <a:latin typeface="OTNEJMQuadraat"/>
              </a:rPr>
              <a:t>azard ratio, 1.10; 95% CI, 0.65 to 1.87</a:t>
            </a:r>
            <a:endParaRPr lang="fr-FR" sz="1200" dirty="0"/>
          </a:p>
          <a:p>
            <a:endParaRPr lang="fr-FR" sz="800" dirty="0"/>
          </a:p>
          <a:p>
            <a:r>
              <a:rPr lang="fr-FR" sz="1600" b="1" dirty="0">
                <a:effectLst/>
                <a:latin typeface="OTNEJMQuadraat"/>
              </a:rPr>
              <a:t>The incidences of </a:t>
            </a:r>
            <a:r>
              <a:rPr lang="fr-FR" sz="1600" b="1" dirty="0" err="1">
                <a:effectLst/>
                <a:latin typeface="OTNEJMQuadraat"/>
              </a:rPr>
              <a:t>death</a:t>
            </a:r>
            <a:r>
              <a:rPr lang="fr-FR" sz="1600" b="1" dirty="0">
                <a:effectLst/>
                <a:latin typeface="OTNEJMQuadraat"/>
              </a:rPr>
              <a:t> </a:t>
            </a:r>
            <a:r>
              <a:rPr lang="fr-FR" sz="1600" b="1" dirty="0" err="1">
                <a:effectLst/>
                <a:latin typeface="OTNEJMQuadraat"/>
              </a:rPr>
              <a:t>from</a:t>
            </a:r>
            <a:r>
              <a:rPr lang="fr-FR" sz="1600" b="1" dirty="0">
                <a:effectLst/>
                <a:latin typeface="OTNEJMQuadraat"/>
              </a:rPr>
              <a:t> </a:t>
            </a:r>
            <a:r>
              <a:rPr lang="fr-FR" sz="1600" b="1" dirty="0" err="1">
                <a:effectLst/>
                <a:latin typeface="OTNEJMQuadraat"/>
              </a:rPr>
              <a:t>any</a:t>
            </a:r>
            <a:r>
              <a:rPr lang="fr-FR" sz="1600" b="1" dirty="0">
                <a:effectLst/>
                <a:latin typeface="OTNEJMQuadraat"/>
              </a:rPr>
              <a:t> cause and </a:t>
            </a:r>
            <a:r>
              <a:rPr lang="fr-FR" sz="1600" b="1" dirty="0" err="1">
                <a:effectLst/>
                <a:latin typeface="OTNEJMQuadraat"/>
              </a:rPr>
              <a:t>perioperative</a:t>
            </a:r>
            <a:r>
              <a:rPr lang="fr-FR" sz="1600" b="1" dirty="0">
                <a:effectLst/>
                <a:latin typeface="OTNEJMQuadraat"/>
              </a:rPr>
              <a:t> </a:t>
            </a:r>
            <a:r>
              <a:rPr lang="fr-FR" sz="1600" b="1" dirty="0" err="1">
                <a:effectLst/>
                <a:latin typeface="OTNEJMQuadraat"/>
              </a:rPr>
              <a:t>death</a:t>
            </a:r>
            <a:r>
              <a:rPr lang="fr-FR" sz="1600" b="1" dirty="0">
                <a:effectLst/>
                <a:latin typeface="OTNEJMQuadraat"/>
              </a:rPr>
              <a:t> </a:t>
            </a:r>
            <a:r>
              <a:rPr lang="fr-FR" sz="1600" dirty="0" err="1">
                <a:effectLst/>
                <a:latin typeface="OTNEJMQuadraat"/>
              </a:rPr>
              <a:t>were</a:t>
            </a:r>
            <a:r>
              <a:rPr lang="fr-FR" sz="1600" dirty="0">
                <a:effectLst/>
                <a:latin typeface="OTNEJMQuadraat"/>
              </a:rPr>
              <a:t> </a:t>
            </a:r>
            <a:r>
              <a:rPr lang="fr-FR" sz="1600" dirty="0" err="1">
                <a:effectLst/>
                <a:latin typeface="OTNEJMQuadraat"/>
              </a:rPr>
              <a:t>similar</a:t>
            </a:r>
            <a:r>
              <a:rPr lang="fr-FR" sz="1600" dirty="0">
                <a:effectLst/>
                <a:latin typeface="OTNEJMQuadraat"/>
              </a:rPr>
              <a:t> in the </a:t>
            </a:r>
            <a:r>
              <a:rPr lang="fr-FR" sz="1600" dirty="0" err="1">
                <a:effectLst/>
                <a:latin typeface="OTNEJMQuadraat"/>
              </a:rPr>
              <a:t>two</a:t>
            </a:r>
            <a:r>
              <a:rPr lang="fr-FR" sz="1600" dirty="0">
                <a:effectLst/>
                <a:latin typeface="OTNEJMQuadraat"/>
              </a:rPr>
              <a:t> groups</a:t>
            </a:r>
          </a:p>
          <a:p>
            <a:endParaRPr lang="fr-FR" sz="800" dirty="0">
              <a:latin typeface="OTNEJMQuadraat"/>
            </a:endParaRPr>
          </a:p>
          <a:p>
            <a:r>
              <a:rPr lang="en-US" sz="1600" b="1" dirty="0">
                <a:latin typeface="OTNEJMQuadraat"/>
              </a:rPr>
              <a:t>The median length of hospital stay </a:t>
            </a:r>
            <a:r>
              <a:rPr lang="en-US" sz="1600" dirty="0">
                <a:latin typeface="OTNEJMQuadraat"/>
              </a:rPr>
              <a:t>was longer in the surgical group than in the endovascular group </a:t>
            </a:r>
            <a:r>
              <a:rPr lang="en-US" sz="1600" dirty="0">
                <a:solidFill>
                  <a:schemeClr val="accent1"/>
                </a:solidFill>
                <a:latin typeface="OTNEJMQuadraat"/>
              </a:rPr>
              <a:t>(6.4 days vs. 5.4 days) </a:t>
            </a:r>
            <a:endParaRPr lang="fr-FR" sz="1800" dirty="0">
              <a:solidFill>
                <a:schemeClr val="accent1"/>
              </a:solidFill>
            </a:endParaRPr>
          </a:p>
        </p:txBody>
      </p:sp>
    </p:spTree>
    <p:extLst>
      <p:ext uri="{BB962C8B-B14F-4D97-AF65-F5344CB8AC3E}">
        <p14:creationId xmlns:p14="http://schemas.microsoft.com/office/powerpoint/2010/main" val="2014165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2749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DB30E-7182-A655-E725-E69E4E33D081}"/>
              </a:ext>
            </a:extLst>
          </p:cNvPr>
          <p:cNvSpPr>
            <a:spLocks noGrp="1"/>
          </p:cNvSpPr>
          <p:nvPr>
            <p:ph type="title"/>
          </p:nvPr>
        </p:nvSpPr>
        <p:spPr>
          <a:xfrm>
            <a:off x="594047" y="332663"/>
            <a:ext cx="11001591" cy="369306"/>
          </a:xfrm>
        </p:spPr>
        <p:txBody>
          <a:bodyPr>
            <a:normAutofit fontScale="90000"/>
          </a:bodyPr>
          <a:lstStyle/>
          <a:p>
            <a:r>
              <a:rPr lang="en-US" dirty="0"/>
              <a:t>Evolution de la </a:t>
            </a:r>
            <a:r>
              <a:rPr lang="en-US" dirty="0" err="1"/>
              <a:t>qualité</a:t>
            </a:r>
            <a:r>
              <a:rPr lang="en-US" dirty="0"/>
              <a:t> de vie au fil du temps </a:t>
            </a:r>
          </a:p>
        </p:txBody>
      </p:sp>
      <p:sp>
        <p:nvSpPr>
          <p:cNvPr id="3" name="Text Placeholder 2">
            <a:extLst>
              <a:ext uri="{FF2B5EF4-FFF2-40B4-BE49-F238E27FC236}">
                <a16:creationId xmlns:a16="http://schemas.microsoft.com/office/drawing/2014/main" id="{176B9201-824A-3243-DDE9-C38D619A1F0B}"/>
              </a:ext>
            </a:extLst>
          </p:cNvPr>
          <p:cNvSpPr>
            <a:spLocks noGrp="1"/>
          </p:cNvSpPr>
          <p:nvPr>
            <p:ph type="body" sz="quarter" idx="12"/>
          </p:nvPr>
        </p:nvSpPr>
        <p:spPr>
          <a:xfrm>
            <a:off x="594048" y="752007"/>
            <a:ext cx="11002255" cy="369332"/>
          </a:xfrm>
        </p:spPr>
        <p:txBody>
          <a:bodyPr/>
          <a:lstStyle/>
          <a:p>
            <a:r>
              <a:rPr lang="fr-FR" dirty="0"/>
              <a:t>Ajusté selon le quartile de qualité de vie à l’inclusion</a:t>
            </a:r>
            <a:endParaRPr lang="en-US" dirty="0"/>
          </a:p>
        </p:txBody>
      </p:sp>
      <p:sp>
        <p:nvSpPr>
          <p:cNvPr id="4" name="Text Placeholder 3">
            <a:extLst>
              <a:ext uri="{FF2B5EF4-FFF2-40B4-BE49-F238E27FC236}">
                <a16:creationId xmlns:a16="http://schemas.microsoft.com/office/drawing/2014/main" id="{55722248-E52D-36FD-997F-D40BB530E407}"/>
              </a:ext>
            </a:extLst>
          </p:cNvPr>
          <p:cNvSpPr>
            <a:spLocks noGrp="1"/>
          </p:cNvSpPr>
          <p:nvPr>
            <p:ph type="body" sz="quarter" idx="13"/>
          </p:nvPr>
        </p:nvSpPr>
        <p:spPr/>
        <p:txBody>
          <a:bodyPr/>
          <a:lstStyle/>
          <a:p>
            <a:endParaRPr lang="en-US"/>
          </a:p>
        </p:txBody>
      </p:sp>
      <p:sp>
        <p:nvSpPr>
          <p:cNvPr id="47" name="TextBox 46">
            <a:extLst>
              <a:ext uri="{FF2B5EF4-FFF2-40B4-BE49-F238E27FC236}">
                <a16:creationId xmlns:a16="http://schemas.microsoft.com/office/drawing/2014/main" id="{0C74CBEC-0F0F-FC75-046E-8D0C4C52EF95}"/>
              </a:ext>
            </a:extLst>
          </p:cNvPr>
          <p:cNvSpPr txBox="1">
            <a:spLocks/>
          </p:cNvSpPr>
          <p:nvPr/>
        </p:nvSpPr>
        <p:spPr>
          <a:xfrm>
            <a:off x="1415399" y="1917342"/>
            <a:ext cx="1729857" cy="374571"/>
          </a:xfrm>
          <a:prstGeom prst="roundRect">
            <a:avLst/>
          </a:prstGeom>
          <a:solidFill>
            <a:schemeClr val="bg1"/>
          </a:solidFill>
          <a:ln w="28575">
            <a:solidFill>
              <a:schemeClr val="tx2"/>
            </a:solidFill>
          </a:ln>
        </p:spPr>
        <p:txBody>
          <a:bodyPr wrap="square">
            <a:spAutoFit/>
          </a:bodyPr>
          <a:lstStyle/>
          <a:p>
            <a:pPr algn="ctr" defTabSz="914321">
              <a:defRPr sz="2400" b="1" i="0" u="none" strike="noStrike" kern="1200" baseline="0">
                <a:solidFill>
                  <a:srgbClr val="0A5F7A"/>
                </a:solidFill>
                <a:latin typeface="+mn-lt"/>
                <a:ea typeface="+mn-ea"/>
                <a:cs typeface="+mn-cs"/>
              </a:defRPr>
            </a:pPr>
            <a:r>
              <a:rPr lang="en-US" sz="1600" b="1">
                <a:solidFill>
                  <a:srgbClr val="1010EB"/>
                </a:solidFill>
                <a:latin typeface="Arial" panose="020B0604020202020204"/>
              </a:rPr>
              <a:t>Quartile 1</a:t>
            </a:r>
          </a:p>
        </p:txBody>
      </p:sp>
      <p:sp>
        <p:nvSpPr>
          <p:cNvPr id="50" name="TextBox 49">
            <a:extLst>
              <a:ext uri="{FF2B5EF4-FFF2-40B4-BE49-F238E27FC236}">
                <a16:creationId xmlns:a16="http://schemas.microsoft.com/office/drawing/2014/main" id="{3B79B00A-7756-4DA9-79B5-50770B372A9A}"/>
              </a:ext>
            </a:extLst>
          </p:cNvPr>
          <p:cNvSpPr txBox="1">
            <a:spLocks/>
          </p:cNvSpPr>
          <p:nvPr/>
        </p:nvSpPr>
        <p:spPr>
          <a:xfrm>
            <a:off x="3269545" y="1917342"/>
            <a:ext cx="1729857" cy="374571"/>
          </a:xfrm>
          <a:prstGeom prst="roundRect">
            <a:avLst/>
          </a:prstGeom>
          <a:solidFill>
            <a:schemeClr val="bg1"/>
          </a:solidFill>
          <a:ln w="28575">
            <a:solidFill>
              <a:schemeClr val="tx2"/>
            </a:solidFill>
          </a:ln>
        </p:spPr>
        <p:txBody>
          <a:bodyPr wrap="square">
            <a:spAutoFit/>
          </a:bodyPr>
          <a:lstStyle/>
          <a:p>
            <a:pPr algn="ctr" defTabSz="914321">
              <a:defRPr sz="2400" b="1" i="0" u="none" strike="noStrike" kern="1200" baseline="0">
                <a:solidFill>
                  <a:srgbClr val="0A5F7A"/>
                </a:solidFill>
                <a:latin typeface="+mn-lt"/>
                <a:ea typeface="+mn-ea"/>
                <a:cs typeface="+mn-cs"/>
              </a:defRPr>
            </a:pPr>
            <a:r>
              <a:rPr lang="en-US" sz="1600" b="1">
                <a:solidFill>
                  <a:srgbClr val="1010EB"/>
                </a:solidFill>
                <a:latin typeface="Arial" panose="020B0604020202020204"/>
              </a:rPr>
              <a:t>Quartile 2</a:t>
            </a:r>
          </a:p>
        </p:txBody>
      </p:sp>
      <p:sp>
        <p:nvSpPr>
          <p:cNvPr id="51" name="TextBox 50">
            <a:extLst>
              <a:ext uri="{FF2B5EF4-FFF2-40B4-BE49-F238E27FC236}">
                <a16:creationId xmlns:a16="http://schemas.microsoft.com/office/drawing/2014/main" id="{28E7A51B-513B-5C70-B0CE-26D272CF1855}"/>
              </a:ext>
            </a:extLst>
          </p:cNvPr>
          <p:cNvSpPr txBox="1">
            <a:spLocks/>
          </p:cNvSpPr>
          <p:nvPr/>
        </p:nvSpPr>
        <p:spPr>
          <a:xfrm>
            <a:off x="5119543" y="1917342"/>
            <a:ext cx="1729857" cy="374571"/>
          </a:xfrm>
          <a:prstGeom prst="roundRect">
            <a:avLst/>
          </a:prstGeom>
          <a:solidFill>
            <a:schemeClr val="bg1"/>
          </a:solidFill>
          <a:ln w="28575">
            <a:solidFill>
              <a:schemeClr val="tx2"/>
            </a:solidFill>
          </a:ln>
        </p:spPr>
        <p:txBody>
          <a:bodyPr wrap="square">
            <a:spAutoFit/>
          </a:bodyPr>
          <a:lstStyle/>
          <a:p>
            <a:pPr algn="ctr" defTabSz="914321">
              <a:defRPr sz="2400" b="1" i="0" u="none" strike="noStrike" kern="1200" baseline="0">
                <a:solidFill>
                  <a:srgbClr val="0A5F7A"/>
                </a:solidFill>
                <a:latin typeface="+mn-lt"/>
                <a:ea typeface="+mn-ea"/>
                <a:cs typeface="+mn-cs"/>
              </a:defRPr>
            </a:pPr>
            <a:r>
              <a:rPr lang="en-US" sz="1600" b="1">
                <a:solidFill>
                  <a:srgbClr val="1010EB"/>
                </a:solidFill>
                <a:latin typeface="Arial" panose="020B0604020202020204"/>
              </a:rPr>
              <a:t>Quartile 3</a:t>
            </a:r>
          </a:p>
        </p:txBody>
      </p:sp>
      <p:sp>
        <p:nvSpPr>
          <p:cNvPr id="52" name="TextBox 51">
            <a:extLst>
              <a:ext uri="{FF2B5EF4-FFF2-40B4-BE49-F238E27FC236}">
                <a16:creationId xmlns:a16="http://schemas.microsoft.com/office/drawing/2014/main" id="{E7662095-C751-5462-8FF2-6E00378A4D32}"/>
              </a:ext>
            </a:extLst>
          </p:cNvPr>
          <p:cNvSpPr txBox="1">
            <a:spLocks/>
          </p:cNvSpPr>
          <p:nvPr/>
        </p:nvSpPr>
        <p:spPr>
          <a:xfrm>
            <a:off x="6969768" y="1917342"/>
            <a:ext cx="1729857" cy="374571"/>
          </a:xfrm>
          <a:prstGeom prst="roundRect">
            <a:avLst/>
          </a:prstGeom>
          <a:solidFill>
            <a:schemeClr val="bg1"/>
          </a:solidFill>
          <a:ln w="28575">
            <a:solidFill>
              <a:schemeClr val="tx2"/>
            </a:solidFill>
          </a:ln>
        </p:spPr>
        <p:txBody>
          <a:bodyPr wrap="square">
            <a:spAutoFit/>
          </a:bodyPr>
          <a:lstStyle/>
          <a:p>
            <a:pPr algn="ctr" defTabSz="914321">
              <a:defRPr sz="2400" b="1" i="0" u="none" strike="noStrike" kern="1200" baseline="0">
                <a:solidFill>
                  <a:srgbClr val="0A5F7A"/>
                </a:solidFill>
                <a:latin typeface="+mn-lt"/>
                <a:ea typeface="+mn-ea"/>
                <a:cs typeface="+mn-cs"/>
              </a:defRPr>
            </a:pPr>
            <a:r>
              <a:rPr lang="en-US" sz="1600" b="1">
                <a:solidFill>
                  <a:srgbClr val="1010EB"/>
                </a:solidFill>
                <a:latin typeface="Arial" panose="020B0604020202020204"/>
              </a:rPr>
              <a:t>Quartile 4</a:t>
            </a:r>
          </a:p>
        </p:txBody>
      </p:sp>
      <p:sp>
        <p:nvSpPr>
          <p:cNvPr id="53" name="TextBox 52">
            <a:extLst>
              <a:ext uri="{FF2B5EF4-FFF2-40B4-BE49-F238E27FC236}">
                <a16:creationId xmlns:a16="http://schemas.microsoft.com/office/drawing/2014/main" id="{E0E67A8A-9B93-9132-2CE8-96AB9BFA2565}"/>
              </a:ext>
            </a:extLst>
          </p:cNvPr>
          <p:cNvSpPr txBox="1">
            <a:spLocks/>
          </p:cNvSpPr>
          <p:nvPr/>
        </p:nvSpPr>
        <p:spPr>
          <a:xfrm>
            <a:off x="8815824" y="1917341"/>
            <a:ext cx="1729857" cy="374571"/>
          </a:xfrm>
          <a:prstGeom prst="roundRect">
            <a:avLst/>
          </a:prstGeom>
          <a:solidFill>
            <a:schemeClr val="bg1"/>
          </a:solidFill>
          <a:ln w="28575">
            <a:solidFill>
              <a:schemeClr val="tx2"/>
            </a:solidFill>
          </a:ln>
        </p:spPr>
        <p:txBody>
          <a:bodyPr wrap="square">
            <a:spAutoFit/>
          </a:bodyPr>
          <a:lstStyle/>
          <a:p>
            <a:pPr algn="ctr" defTabSz="914321">
              <a:defRPr sz="2400" b="1" i="0" u="none" strike="noStrike" kern="1200" baseline="0">
                <a:solidFill>
                  <a:srgbClr val="0A5F7A"/>
                </a:solidFill>
                <a:latin typeface="+mn-lt"/>
                <a:ea typeface="+mn-ea"/>
                <a:cs typeface="+mn-cs"/>
              </a:defRPr>
            </a:pPr>
            <a:r>
              <a:rPr lang="en-US" sz="1600" b="1">
                <a:solidFill>
                  <a:srgbClr val="1010EB"/>
                </a:solidFill>
                <a:latin typeface="Arial" panose="020B0604020202020204"/>
              </a:rPr>
              <a:t>Overall</a:t>
            </a:r>
          </a:p>
        </p:txBody>
      </p:sp>
      <p:sp>
        <p:nvSpPr>
          <p:cNvPr id="57" name="Rectangle 56">
            <a:extLst>
              <a:ext uri="{FF2B5EF4-FFF2-40B4-BE49-F238E27FC236}">
                <a16:creationId xmlns:a16="http://schemas.microsoft.com/office/drawing/2014/main" id="{007CD91B-576F-F656-A3F8-F9ED55EAADD2}"/>
              </a:ext>
            </a:extLst>
          </p:cNvPr>
          <p:cNvSpPr/>
          <p:nvPr/>
        </p:nvSpPr>
        <p:spPr>
          <a:xfrm>
            <a:off x="1415151" y="1533923"/>
            <a:ext cx="7284474" cy="290417"/>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914321"/>
            <a:r>
              <a:rPr lang="en-US" sz="1167" b="1">
                <a:solidFill>
                  <a:prstClr val="white"/>
                </a:solidFill>
                <a:latin typeface="Arial" panose="020B0604020202020204"/>
              </a:rPr>
              <a:t>WORST Baseline QoL					</a:t>
            </a:r>
            <a:r>
              <a:rPr lang="en-US" sz="1167" b="1">
                <a:solidFill>
                  <a:prstClr val="white"/>
                </a:solidFill>
                <a:latin typeface="Arial" panose="020B0604020202020204"/>
                <a:cs typeface="Arial" panose="020B0604020202020204" pitchFamily="34" charset="0"/>
              </a:rPr>
              <a:t>BEST</a:t>
            </a:r>
            <a:r>
              <a:rPr lang="en-US" sz="1167" b="1">
                <a:solidFill>
                  <a:prstClr val="white"/>
                </a:solidFill>
                <a:latin typeface="Arial" panose="020B0604020202020204"/>
              </a:rPr>
              <a:t> Baseline QoL  </a:t>
            </a:r>
          </a:p>
        </p:txBody>
      </p:sp>
      <p:sp>
        <p:nvSpPr>
          <p:cNvPr id="70" name="Arrow: Right 69">
            <a:extLst>
              <a:ext uri="{FF2B5EF4-FFF2-40B4-BE49-F238E27FC236}">
                <a16:creationId xmlns:a16="http://schemas.microsoft.com/office/drawing/2014/main" id="{B43E42E7-BEAF-85E8-3313-47E94B926219}"/>
              </a:ext>
            </a:extLst>
          </p:cNvPr>
          <p:cNvSpPr/>
          <p:nvPr/>
        </p:nvSpPr>
        <p:spPr>
          <a:xfrm>
            <a:off x="3300592" y="1341905"/>
            <a:ext cx="3505047" cy="672525"/>
          </a:xfrm>
          <a:prstGeom prst="rightArrow">
            <a:avLst>
              <a:gd name="adj1" fmla="val 50000"/>
              <a:gd name="adj2" fmla="val 67173"/>
            </a:avLst>
          </a:prstGeom>
          <a:solidFill>
            <a:schemeClr val="accent1"/>
          </a:solidFill>
          <a:ln w="28575">
            <a:noFill/>
          </a:ln>
        </p:spPr>
        <p:txBody>
          <a:bodyPr wrap="square">
            <a:spAutoFit/>
          </a:bodyPr>
          <a:lstStyle/>
          <a:p>
            <a:pPr algn="ctr" defTabSz="914321"/>
            <a:endParaRPr lang="en-US" sz="1600" b="1">
              <a:solidFill>
                <a:srgbClr val="0A5F7A"/>
              </a:solidFill>
              <a:latin typeface="Arial" panose="020B0604020202020204"/>
            </a:endParaRPr>
          </a:p>
        </p:txBody>
      </p:sp>
      <p:graphicFrame>
        <p:nvGraphicFramePr>
          <p:cNvPr id="71" name="Chart 70">
            <a:extLst>
              <a:ext uri="{FF2B5EF4-FFF2-40B4-BE49-F238E27FC236}">
                <a16:creationId xmlns:a16="http://schemas.microsoft.com/office/drawing/2014/main" id="{4A5F61FC-5F83-63CB-610D-E72905CD0576}"/>
              </a:ext>
            </a:extLst>
          </p:cNvPr>
          <p:cNvGraphicFramePr/>
          <p:nvPr/>
        </p:nvGraphicFramePr>
        <p:xfrm>
          <a:off x="8568835" y="2152853"/>
          <a:ext cx="2091261" cy="688857"/>
        </p:xfrm>
        <a:graphic>
          <a:graphicData uri="http://schemas.openxmlformats.org/drawingml/2006/chart">
            <c:chart xmlns:c="http://schemas.openxmlformats.org/drawingml/2006/chart" xmlns:r="http://schemas.openxmlformats.org/officeDocument/2006/relationships" r:id="rId3"/>
          </a:graphicData>
        </a:graphic>
      </p:graphicFrame>
      <p:sp>
        <p:nvSpPr>
          <p:cNvPr id="72" name="Title 1">
            <a:extLst>
              <a:ext uri="{FF2B5EF4-FFF2-40B4-BE49-F238E27FC236}">
                <a16:creationId xmlns:a16="http://schemas.microsoft.com/office/drawing/2014/main" id="{5AE2F728-4AA4-8112-C770-243AC96BEB44}"/>
              </a:ext>
            </a:extLst>
          </p:cNvPr>
          <p:cNvSpPr txBox="1">
            <a:spLocks/>
          </p:cNvSpPr>
          <p:nvPr/>
        </p:nvSpPr>
        <p:spPr>
          <a:xfrm>
            <a:off x="-68062" y="2299601"/>
            <a:ext cx="960541" cy="503843"/>
          </a:xfrm>
          <a:prstGeom prst="rect">
            <a:avLst/>
          </a:prstGeom>
        </p:spPr>
        <p:txBody>
          <a:bodyPr vert="horz" lIns="91434" tIns="45717" rIns="91434" bIns="45717" rtlCol="0" anchor="ctr">
            <a:normAutofit fontScale="85000" lnSpcReduction="20000"/>
          </a:bodyPr>
          <a:lstStyle>
            <a:lvl1pPr algn="ctr" defTabSz="914400" rtl="0" eaLnBrk="1" latinLnBrk="0" hangingPunct="1">
              <a:lnSpc>
                <a:spcPct val="90000"/>
              </a:lnSpc>
              <a:spcBef>
                <a:spcPct val="0"/>
              </a:spcBef>
              <a:buNone/>
              <a:defRPr sz="4400" kern="1200">
                <a:solidFill>
                  <a:schemeClr val="tx2"/>
                </a:solidFill>
                <a:latin typeface="+mj-lt"/>
                <a:ea typeface="+mj-ea"/>
                <a:cs typeface="+mj-cs"/>
              </a:defRPr>
            </a:lvl1pPr>
          </a:lstStyle>
          <a:p>
            <a:pPr defTabSz="914321"/>
            <a:r>
              <a:rPr lang="en-US" sz="1400" b="1" dirty="0">
                <a:solidFill>
                  <a:prstClr val="black"/>
                </a:solidFill>
                <a:latin typeface="Arial" panose="020B0604020202020204"/>
              </a:rPr>
              <a:t>Baseline  Rutherford Class</a:t>
            </a:r>
          </a:p>
        </p:txBody>
      </p:sp>
      <p:graphicFrame>
        <p:nvGraphicFramePr>
          <p:cNvPr id="73" name="Table 72">
            <a:extLst>
              <a:ext uri="{FF2B5EF4-FFF2-40B4-BE49-F238E27FC236}">
                <a16:creationId xmlns:a16="http://schemas.microsoft.com/office/drawing/2014/main" id="{8E0D3FCE-4886-0563-F741-96C24BE2B65D}"/>
              </a:ext>
            </a:extLst>
          </p:cNvPr>
          <p:cNvGraphicFramePr>
            <a:graphicFrameLocks noGrp="1"/>
          </p:cNvGraphicFramePr>
          <p:nvPr/>
        </p:nvGraphicFramePr>
        <p:xfrm>
          <a:off x="10683852" y="2209596"/>
          <a:ext cx="1471146" cy="276264"/>
        </p:xfrm>
        <a:graphic>
          <a:graphicData uri="http://schemas.openxmlformats.org/drawingml/2006/table">
            <a:tbl>
              <a:tblPr firstRow="1" bandRow="1">
                <a:tableStyleId>{5C22544A-7EE6-4342-B048-85BDC9FD1C3A}</a:tableStyleId>
              </a:tblPr>
              <a:tblGrid>
                <a:gridCol w="490382">
                  <a:extLst>
                    <a:ext uri="{9D8B030D-6E8A-4147-A177-3AD203B41FA5}">
                      <a16:colId xmlns:a16="http://schemas.microsoft.com/office/drawing/2014/main" val="228310472"/>
                    </a:ext>
                  </a:extLst>
                </a:gridCol>
                <a:gridCol w="490382">
                  <a:extLst>
                    <a:ext uri="{9D8B030D-6E8A-4147-A177-3AD203B41FA5}">
                      <a16:colId xmlns:a16="http://schemas.microsoft.com/office/drawing/2014/main" val="2177820634"/>
                    </a:ext>
                  </a:extLst>
                </a:gridCol>
                <a:gridCol w="490382">
                  <a:extLst>
                    <a:ext uri="{9D8B030D-6E8A-4147-A177-3AD203B41FA5}">
                      <a16:colId xmlns:a16="http://schemas.microsoft.com/office/drawing/2014/main" val="3218547229"/>
                    </a:ext>
                  </a:extLst>
                </a:gridCol>
              </a:tblGrid>
              <a:tr h="276264">
                <a:tc>
                  <a:txBody>
                    <a:bodyPr/>
                    <a:lstStyle/>
                    <a:p>
                      <a:pPr algn="ctr"/>
                      <a:r>
                        <a:rPr lang="en-US" sz="1200"/>
                        <a:t>RC6</a:t>
                      </a:r>
                    </a:p>
                  </a:txBody>
                  <a:tcPr marL="91434" marR="91434" marT="45717" marB="45717">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C00000"/>
                    </a:solidFill>
                  </a:tcPr>
                </a:tc>
                <a:tc>
                  <a:txBody>
                    <a:bodyPr/>
                    <a:lstStyle/>
                    <a:p>
                      <a:pPr algn="ctr"/>
                      <a:r>
                        <a:rPr lang="en-US" sz="1200"/>
                        <a:t>RC5</a:t>
                      </a:r>
                    </a:p>
                  </a:txBody>
                  <a:tcPr marL="91434" marR="91434" marT="45717" marB="45717">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0000"/>
                    </a:solidFill>
                  </a:tcPr>
                </a:tc>
                <a:tc>
                  <a:txBody>
                    <a:bodyPr/>
                    <a:lstStyle/>
                    <a:p>
                      <a:pPr algn="ctr"/>
                      <a:r>
                        <a:rPr lang="en-US" sz="1200"/>
                        <a:t>RC4</a:t>
                      </a:r>
                    </a:p>
                  </a:txBody>
                  <a:tcPr marL="91434" marR="91434" marT="45717" marB="45717">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3721944729"/>
                  </a:ext>
                </a:extLst>
              </a:tr>
            </a:tbl>
          </a:graphicData>
        </a:graphic>
      </p:graphicFrame>
      <p:graphicFrame>
        <p:nvGraphicFramePr>
          <p:cNvPr id="74" name="Table 73">
            <a:extLst>
              <a:ext uri="{FF2B5EF4-FFF2-40B4-BE49-F238E27FC236}">
                <a16:creationId xmlns:a16="http://schemas.microsoft.com/office/drawing/2014/main" id="{78F9BDAB-7411-3661-7A12-423DA62429D2}"/>
              </a:ext>
            </a:extLst>
          </p:cNvPr>
          <p:cNvGraphicFramePr>
            <a:graphicFrameLocks noGrp="1"/>
          </p:cNvGraphicFramePr>
          <p:nvPr/>
        </p:nvGraphicFramePr>
        <p:xfrm>
          <a:off x="10683852" y="2544388"/>
          <a:ext cx="1471146" cy="276264"/>
        </p:xfrm>
        <a:graphic>
          <a:graphicData uri="http://schemas.openxmlformats.org/drawingml/2006/table">
            <a:tbl>
              <a:tblPr firstRow="1" bandRow="1">
                <a:tableStyleId>{5C22544A-7EE6-4342-B048-85BDC9FD1C3A}</a:tableStyleId>
              </a:tblPr>
              <a:tblGrid>
                <a:gridCol w="490382">
                  <a:extLst>
                    <a:ext uri="{9D8B030D-6E8A-4147-A177-3AD203B41FA5}">
                      <a16:colId xmlns:a16="http://schemas.microsoft.com/office/drawing/2014/main" val="228310472"/>
                    </a:ext>
                  </a:extLst>
                </a:gridCol>
                <a:gridCol w="490382">
                  <a:extLst>
                    <a:ext uri="{9D8B030D-6E8A-4147-A177-3AD203B41FA5}">
                      <a16:colId xmlns:a16="http://schemas.microsoft.com/office/drawing/2014/main" val="2177820634"/>
                    </a:ext>
                  </a:extLst>
                </a:gridCol>
                <a:gridCol w="490382">
                  <a:extLst>
                    <a:ext uri="{9D8B030D-6E8A-4147-A177-3AD203B41FA5}">
                      <a16:colId xmlns:a16="http://schemas.microsoft.com/office/drawing/2014/main" val="3218547229"/>
                    </a:ext>
                  </a:extLst>
                </a:gridCol>
              </a:tblGrid>
              <a:tr h="276264">
                <a:tc>
                  <a:txBody>
                    <a:bodyPr/>
                    <a:lstStyle/>
                    <a:p>
                      <a:pPr algn="ctr"/>
                      <a:r>
                        <a:rPr lang="en-US" sz="1200"/>
                        <a:t>RC3</a:t>
                      </a:r>
                    </a:p>
                  </a:txBody>
                  <a:tcPr marL="91434" marR="91434" marT="45717" marB="45717">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a:t>RC2</a:t>
                      </a:r>
                    </a:p>
                  </a:txBody>
                  <a:tcPr marL="91434" marR="91434" marT="45717" marB="45717">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B0F0"/>
                    </a:solidFill>
                  </a:tcPr>
                </a:tc>
                <a:tc>
                  <a:txBody>
                    <a:bodyPr/>
                    <a:lstStyle/>
                    <a:p>
                      <a:pPr algn="ctr"/>
                      <a:r>
                        <a:rPr lang="en-US" sz="1200"/>
                        <a:t>RC1</a:t>
                      </a:r>
                    </a:p>
                  </a:txBody>
                  <a:tcPr marL="91434" marR="91434" marT="45717" marB="45717">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3721944729"/>
                  </a:ext>
                </a:extLst>
              </a:tr>
            </a:tbl>
          </a:graphicData>
        </a:graphic>
      </p:graphicFrame>
      <p:graphicFrame>
        <p:nvGraphicFramePr>
          <p:cNvPr id="75" name="Chart 74">
            <a:extLst>
              <a:ext uri="{FF2B5EF4-FFF2-40B4-BE49-F238E27FC236}">
                <a16:creationId xmlns:a16="http://schemas.microsoft.com/office/drawing/2014/main" id="{6EC286C1-B55C-57B6-D6F8-0613AA12A59E}"/>
              </a:ext>
            </a:extLst>
          </p:cNvPr>
          <p:cNvGraphicFramePr/>
          <p:nvPr/>
        </p:nvGraphicFramePr>
        <p:xfrm>
          <a:off x="6723119" y="2152853"/>
          <a:ext cx="2091261" cy="68885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6" name="Chart 75">
            <a:extLst>
              <a:ext uri="{FF2B5EF4-FFF2-40B4-BE49-F238E27FC236}">
                <a16:creationId xmlns:a16="http://schemas.microsoft.com/office/drawing/2014/main" id="{4C5B950F-EC0E-5A16-D222-7F1A348018ED}"/>
              </a:ext>
            </a:extLst>
          </p:cNvPr>
          <p:cNvGraphicFramePr/>
          <p:nvPr/>
        </p:nvGraphicFramePr>
        <p:xfrm>
          <a:off x="4873068" y="2152853"/>
          <a:ext cx="2091261" cy="68885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7" name="Chart 76">
            <a:extLst>
              <a:ext uri="{FF2B5EF4-FFF2-40B4-BE49-F238E27FC236}">
                <a16:creationId xmlns:a16="http://schemas.microsoft.com/office/drawing/2014/main" id="{10BCACE6-5C75-691A-283C-CF7BE0B60836}"/>
              </a:ext>
            </a:extLst>
          </p:cNvPr>
          <p:cNvGraphicFramePr/>
          <p:nvPr/>
        </p:nvGraphicFramePr>
        <p:xfrm>
          <a:off x="3015568" y="2152853"/>
          <a:ext cx="2091261" cy="68885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8" name="Chart 77">
            <a:extLst>
              <a:ext uri="{FF2B5EF4-FFF2-40B4-BE49-F238E27FC236}">
                <a16:creationId xmlns:a16="http://schemas.microsoft.com/office/drawing/2014/main" id="{16D4B6CB-CDD6-C45B-240E-C04EEA5E6462}"/>
              </a:ext>
            </a:extLst>
          </p:cNvPr>
          <p:cNvGraphicFramePr/>
          <p:nvPr/>
        </p:nvGraphicFramePr>
        <p:xfrm>
          <a:off x="1158663" y="2152853"/>
          <a:ext cx="2091261" cy="688857"/>
        </p:xfrm>
        <a:graphic>
          <a:graphicData uri="http://schemas.openxmlformats.org/drawingml/2006/chart">
            <c:chart xmlns:c="http://schemas.openxmlformats.org/drawingml/2006/chart" xmlns:r="http://schemas.openxmlformats.org/officeDocument/2006/relationships" r:id="rId7"/>
          </a:graphicData>
        </a:graphic>
      </p:graphicFrame>
      <p:cxnSp>
        <p:nvCxnSpPr>
          <p:cNvPr id="79" name="Straight Arrow Connector 78">
            <a:extLst>
              <a:ext uri="{FF2B5EF4-FFF2-40B4-BE49-F238E27FC236}">
                <a16:creationId xmlns:a16="http://schemas.microsoft.com/office/drawing/2014/main" id="{5D5470A5-1D44-4459-FB72-810C67EB8F25}"/>
              </a:ext>
            </a:extLst>
          </p:cNvPr>
          <p:cNvCxnSpPr>
            <a:cxnSpLocks/>
          </p:cNvCxnSpPr>
          <p:nvPr/>
        </p:nvCxnSpPr>
        <p:spPr>
          <a:xfrm>
            <a:off x="864150" y="2551520"/>
            <a:ext cx="42429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 name="Title 1">
            <a:extLst>
              <a:ext uri="{FF2B5EF4-FFF2-40B4-BE49-F238E27FC236}">
                <a16:creationId xmlns:a16="http://schemas.microsoft.com/office/drawing/2014/main" id="{DE3E8D83-5B3D-AECE-B197-80FEA46DF3C4}"/>
              </a:ext>
            </a:extLst>
          </p:cNvPr>
          <p:cNvSpPr txBox="1">
            <a:spLocks/>
          </p:cNvSpPr>
          <p:nvPr/>
        </p:nvSpPr>
        <p:spPr>
          <a:xfrm rot="16200000">
            <a:off x="-346565" y="3738446"/>
            <a:ext cx="2138433" cy="334644"/>
          </a:xfrm>
          <a:prstGeom prst="rect">
            <a:avLst/>
          </a:prstGeom>
        </p:spPr>
        <p:txBody>
          <a:bodyPr vert="horz" lIns="91434" tIns="45717" rIns="91434" bIns="45717" rtlCol="0" anchor="ctr">
            <a:normAutofit/>
          </a:bodyPr>
          <a:lstStyle>
            <a:lvl1pPr algn="ctr" defTabSz="914400" rtl="0" eaLnBrk="1" latinLnBrk="0" hangingPunct="1">
              <a:lnSpc>
                <a:spcPct val="90000"/>
              </a:lnSpc>
              <a:spcBef>
                <a:spcPct val="0"/>
              </a:spcBef>
              <a:buNone/>
              <a:defRPr sz="4400" kern="1200">
                <a:solidFill>
                  <a:schemeClr val="tx2"/>
                </a:solidFill>
                <a:latin typeface="+mj-lt"/>
                <a:ea typeface="+mj-ea"/>
                <a:cs typeface="+mj-cs"/>
              </a:defRPr>
            </a:lvl1pPr>
          </a:lstStyle>
          <a:p>
            <a:pPr defTabSz="914321"/>
            <a:r>
              <a:rPr lang="en-US" sz="1400" b="1">
                <a:solidFill>
                  <a:srgbClr val="1010EB"/>
                </a:solidFill>
                <a:latin typeface="Arial" panose="020B0604020202020204"/>
              </a:rPr>
              <a:t>French Index Score</a:t>
            </a:r>
          </a:p>
        </p:txBody>
      </p:sp>
      <p:pic>
        <p:nvPicPr>
          <p:cNvPr id="31" name="Picture 30">
            <a:extLst>
              <a:ext uri="{FF2B5EF4-FFF2-40B4-BE49-F238E27FC236}">
                <a16:creationId xmlns:a16="http://schemas.microsoft.com/office/drawing/2014/main" id="{113FD5D2-B3EC-776D-6280-8C541EECA9BC}"/>
              </a:ext>
            </a:extLst>
          </p:cNvPr>
          <p:cNvPicPr>
            <a:picLocks noChangeAspect="1"/>
          </p:cNvPicPr>
          <p:nvPr/>
        </p:nvPicPr>
        <p:blipFill>
          <a:blip r:embed="rId8"/>
          <a:stretch>
            <a:fillRect/>
          </a:stretch>
        </p:blipFill>
        <p:spPr>
          <a:xfrm>
            <a:off x="871694" y="2672999"/>
            <a:ext cx="9714818" cy="2920594"/>
          </a:xfrm>
          <a:prstGeom prst="rect">
            <a:avLst/>
          </a:prstGeom>
        </p:spPr>
      </p:pic>
      <p:sp>
        <p:nvSpPr>
          <p:cNvPr id="5" name="Espace réservé du pied de page 4">
            <a:extLst>
              <a:ext uri="{FF2B5EF4-FFF2-40B4-BE49-F238E27FC236}">
                <a16:creationId xmlns:a16="http://schemas.microsoft.com/office/drawing/2014/main" id="{C6D0AFD5-0554-F0EB-8EC5-2959B47FD56D}"/>
              </a:ext>
            </a:extLst>
          </p:cNvPr>
          <p:cNvSpPr>
            <a:spLocks noGrp="1"/>
          </p:cNvSpPr>
          <p:nvPr>
            <p:ph type="ftr" sz="quarter" idx="10"/>
          </p:nvPr>
        </p:nvSpPr>
        <p:spPr/>
        <p:txBody>
          <a:bodyPr/>
          <a:lstStyle/>
          <a:p>
            <a:pPr defTabSz="914358"/>
            <a:r>
              <a:rPr lang="fr-FR" kern="1200">
                <a:solidFill>
                  <a:srgbClr val="140F4B"/>
                </a:solidFill>
                <a:ea typeface="+mn-ea"/>
              </a:rPr>
              <a:t>Webinar ballons actifs Medtronic du 22.06.2026</a:t>
            </a:r>
            <a:endParaRPr lang="en-US" kern="1200">
              <a:solidFill>
                <a:srgbClr val="140F4B"/>
              </a:solidFill>
              <a:ea typeface="+mn-ea"/>
            </a:endParaRPr>
          </a:p>
        </p:txBody>
      </p:sp>
    </p:spTree>
    <p:extLst>
      <p:ext uri="{BB962C8B-B14F-4D97-AF65-F5344CB8AC3E}">
        <p14:creationId xmlns:p14="http://schemas.microsoft.com/office/powerpoint/2010/main" val="2659497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E3CA3F-3573-41C9-A5F4-65CC03E810A9}"/>
              </a:ext>
            </a:extLst>
          </p:cNvPr>
          <p:cNvSpPr>
            <a:spLocks noGrp="1"/>
          </p:cNvSpPr>
          <p:nvPr>
            <p:ph type="title"/>
          </p:nvPr>
        </p:nvSpPr>
        <p:spPr>
          <a:xfrm>
            <a:off x="606022" y="618808"/>
            <a:ext cx="11036046" cy="499745"/>
          </a:xfrm>
        </p:spPr>
        <p:txBody>
          <a:bodyPr>
            <a:normAutofit/>
          </a:bodyPr>
          <a:lstStyle/>
          <a:p>
            <a:r>
              <a:rPr lang="fr-FR" sz="2667" b="1" dirty="0" err="1">
                <a:solidFill>
                  <a:srgbClr val="FF0000"/>
                </a:solidFill>
                <a:latin typeface="+mn-lt"/>
              </a:rPr>
              <a:t>What</a:t>
            </a:r>
            <a:r>
              <a:rPr lang="fr-FR" sz="2667" b="1" dirty="0">
                <a:solidFill>
                  <a:srgbClr val="FF0000"/>
                </a:solidFill>
                <a:latin typeface="+mn-lt"/>
              </a:rPr>
              <a:t> About </a:t>
            </a:r>
            <a:r>
              <a:rPr lang="fr-FR" sz="2667" b="1" dirty="0" err="1">
                <a:solidFill>
                  <a:srgbClr val="FF0000"/>
                </a:solidFill>
                <a:latin typeface="+mn-lt"/>
              </a:rPr>
              <a:t>Complex</a:t>
            </a:r>
            <a:r>
              <a:rPr lang="fr-FR" sz="2667" b="1" dirty="0">
                <a:solidFill>
                  <a:srgbClr val="FF0000"/>
                </a:solidFill>
                <a:latin typeface="+mn-lt"/>
              </a:rPr>
              <a:t> </a:t>
            </a:r>
            <a:r>
              <a:rPr lang="fr-FR" sz="2667" b="1" dirty="0" err="1">
                <a:solidFill>
                  <a:srgbClr val="FF0000"/>
                </a:solidFill>
                <a:latin typeface="+mn-lt"/>
              </a:rPr>
              <a:t>Femoropopliteal</a:t>
            </a:r>
            <a:r>
              <a:rPr lang="fr-FR" sz="2667" b="1" dirty="0">
                <a:solidFill>
                  <a:srgbClr val="FF0000"/>
                </a:solidFill>
                <a:latin typeface="+mn-lt"/>
              </a:rPr>
              <a:t> </a:t>
            </a:r>
            <a:r>
              <a:rPr lang="fr-FR" sz="2667" b="1" dirty="0" err="1">
                <a:solidFill>
                  <a:srgbClr val="FF0000"/>
                </a:solidFill>
                <a:latin typeface="+mn-lt"/>
              </a:rPr>
              <a:t>Lesions</a:t>
            </a:r>
            <a:r>
              <a:rPr lang="fr-FR" sz="2667" b="1" dirty="0">
                <a:solidFill>
                  <a:srgbClr val="FF0000"/>
                </a:solidFill>
                <a:latin typeface="+mn-lt"/>
              </a:rPr>
              <a:t> ?</a:t>
            </a:r>
          </a:p>
        </p:txBody>
      </p:sp>
      <p:sp>
        <p:nvSpPr>
          <p:cNvPr id="3" name="Espace réservé du contenu 2">
            <a:extLst>
              <a:ext uri="{FF2B5EF4-FFF2-40B4-BE49-F238E27FC236}">
                <a16:creationId xmlns:a16="http://schemas.microsoft.com/office/drawing/2014/main" id="{7407A630-3921-EBD1-0FF6-C0FC2E74DEF9}"/>
              </a:ext>
            </a:extLst>
          </p:cNvPr>
          <p:cNvSpPr>
            <a:spLocks noGrp="1"/>
          </p:cNvSpPr>
          <p:nvPr>
            <p:ph idx="1"/>
          </p:nvPr>
        </p:nvSpPr>
        <p:spPr>
          <a:xfrm>
            <a:off x="774274" y="1571276"/>
            <a:ext cx="5719763" cy="664620"/>
          </a:xfrm>
        </p:spPr>
        <p:txBody>
          <a:bodyPr>
            <a:noAutofit/>
          </a:bodyPr>
          <a:lstStyle/>
          <a:p>
            <a:pPr marL="0" indent="0">
              <a:buNone/>
            </a:pPr>
            <a:r>
              <a:rPr lang="fr-FR" sz="2667" b="1" dirty="0" err="1">
                <a:latin typeface="Calibri"/>
                <a:ea typeface="Arial" charset="0"/>
                <a:cs typeface="Calibri"/>
              </a:rPr>
              <a:t>Defined</a:t>
            </a:r>
            <a:r>
              <a:rPr lang="fr-FR" sz="2667" b="1" dirty="0">
                <a:latin typeface="Calibri"/>
                <a:ea typeface="Arial" charset="0"/>
                <a:cs typeface="Calibri"/>
              </a:rPr>
              <a:t> as ≥ 15-cm / TASC C/D</a:t>
            </a:r>
          </a:p>
        </p:txBody>
      </p:sp>
      <p:pic>
        <p:nvPicPr>
          <p:cNvPr id="4" name="Picture 21" descr="C:\Users\Jimmy Davaine\Desktop\icono-controverses\7.JPG">
            <a:extLst>
              <a:ext uri="{FF2B5EF4-FFF2-40B4-BE49-F238E27FC236}">
                <a16:creationId xmlns:a16="http://schemas.microsoft.com/office/drawing/2014/main" id="{65C344DF-4154-C796-A098-64D71CAAEA5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238" t="21239" r="45747" b="32812"/>
          <a:stretch/>
        </p:blipFill>
        <p:spPr bwMode="auto">
          <a:xfrm>
            <a:off x="8979790" y="1557733"/>
            <a:ext cx="1585921" cy="4078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Parenthèse ouvrante 4">
            <a:extLst>
              <a:ext uri="{FF2B5EF4-FFF2-40B4-BE49-F238E27FC236}">
                <a16:creationId xmlns:a16="http://schemas.microsoft.com/office/drawing/2014/main" id="{60D7B52B-D1D8-DEA3-707B-2421A7F4FC01}"/>
              </a:ext>
            </a:extLst>
          </p:cNvPr>
          <p:cNvSpPr/>
          <p:nvPr/>
        </p:nvSpPr>
        <p:spPr>
          <a:xfrm rot="10800000">
            <a:off x="9978624" y="2108549"/>
            <a:ext cx="248653" cy="2579368"/>
          </a:xfrm>
          <a:prstGeom prst="leftBracket">
            <a:avLst/>
          </a:prstGeom>
          <a:ln w="635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2160"/>
          </a:p>
        </p:txBody>
      </p:sp>
      <p:sp>
        <p:nvSpPr>
          <p:cNvPr id="9" name="ZoneTexte 8">
            <a:extLst>
              <a:ext uri="{FF2B5EF4-FFF2-40B4-BE49-F238E27FC236}">
                <a16:creationId xmlns:a16="http://schemas.microsoft.com/office/drawing/2014/main" id="{23987A90-2CED-FD1D-1E2A-00AF33CA5CAA}"/>
              </a:ext>
            </a:extLst>
          </p:cNvPr>
          <p:cNvSpPr txBox="1"/>
          <p:nvPr/>
        </p:nvSpPr>
        <p:spPr>
          <a:xfrm>
            <a:off x="696736" y="2060770"/>
            <a:ext cx="6915912" cy="338554"/>
          </a:xfrm>
          <a:prstGeom prst="rect">
            <a:avLst/>
          </a:prstGeom>
          <a:noFill/>
        </p:spPr>
        <p:txBody>
          <a:bodyPr wrap="square">
            <a:spAutoFit/>
          </a:bodyPr>
          <a:lstStyle/>
          <a:p>
            <a:r>
              <a:rPr lang="fr-FR" sz="1600" dirty="0" err="1"/>
              <a:t>Reijnen</a:t>
            </a:r>
            <a:r>
              <a:rPr lang="fr-FR" sz="1600" dirty="0"/>
              <a:t>. JACC 2017; </a:t>
            </a:r>
            <a:r>
              <a:rPr lang="fr-FR" sz="1600" dirty="0" err="1"/>
              <a:t>Bosiers</a:t>
            </a:r>
            <a:r>
              <a:rPr lang="fr-FR" sz="1600" dirty="0"/>
              <a:t> J </a:t>
            </a:r>
            <a:r>
              <a:rPr lang="fr-FR" sz="1600" dirty="0" err="1"/>
              <a:t>Endovasc</a:t>
            </a:r>
            <a:r>
              <a:rPr lang="fr-FR" sz="1600" dirty="0"/>
              <a:t> </a:t>
            </a:r>
            <a:r>
              <a:rPr lang="fr-FR" sz="1600" dirty="0" err="1"/>
              <a:t>Surg</a:t>
            </a:r>
            <a:r>
              <a:rPr lang="fr-FR" sz="1600" dirty="0"/>
              <a:t> 2020;  </a:t>
            </a:r>
            <a:r>
              <a:rPr lang="fr-FR" sz="1600" dirty="0" err="1"/>
              <a:t>Enzmann</a:t>
            </a:r>
            <a:r>
              <a:rPr lang="fr-FR" sz="1600" dirty="0"/>
              <a:t> JACC 2019</a:t>
            </a:r>
          </a:p>
        </p:txBody>
      </p:sp>
      <p:sp>
        <p:nvSpPr>
          <p:cNvPr id="7" name="ZoneTexte 6">
            <a:extLst>
              <a:ext uri="{FF2B5EF4-FFF2-40B4-BE49-F238E27FC236}">
                <a16:creationId xmlns:a16="http://schemas.microsoft.com/office/drawing/2014/main" id="{5D7CA5F2-6329-C39B-050E-BDB6D4F1AB9E}"/>
              </a:ext>
            </a:extLst>
          </p:cNvPr>
          <p:cNvSpPr txBox="1"/>
          <p:nvPr/>
        </p:nvSpPr>
        <p:spPr>
          <a:xfrm>
            <a:off x="10565711" y="3323418"/>
            <a:ext cx="1218595" cy="400110"/>
          </a:xfrm>
          <a:prstGeom prst="rect">
            <a:avLst/>
          </a:prstGeom>
          <a:noFill/>
        </p:spPr>
        <p:txBody>
          <a:bodyPr wrap="square">
            <a:spAutoFit/>
          </a:bodyPr>
          <a:lstStyle/>
          <a:p>
            <a:r>
              <a:rPr lang="fr-FR" sz="2000" b="1" dirty="0">
                <a:latin typeface="Calibri"/>
                <a:ea typeface="Arial" charset="0"/>
                <a:cs typeface="Calibri"/>
              </a:rPr>
              <a:t>≥ 15-cm </a:t>
            </a:r>
            <a:endParaRPr lang="fr-FR" sz="1500" dirty="0"/>
          </a:p>
        </p:txBody>
      </p:sp>
      <p:sp>
        <p:nvSpPr>
          <p:cNvPr id="8" name="Espace réservé du contenu 2">
            <a:extLst>
              <a:ext uri="{FF2B5EF4-FFF2-40B4-BE49-F238E27FC236}">
                <a16:creationId xmlns:a16="http://schemas.microsoft.com/office/drawing/2014/main" id="{F0F91FA6-C4D0-CC7B-F15C-4C267A8259D3}"/>
              </a:ext>
            </a:extLst>
          </p:cNvPr>
          <p:cNvSpPr txBox="1">
            <a:spLocks/>
          </p:cNvSpPr>
          <p:nvPr/>
        </p:nvSpPr>
        <p:spPr>
          <a:xfrm>
            <a:off x="696736" y="2873429"/>
            <a:ext cx="5719763" cy="664620"/>
          </a:xfrm>
          <a:prstGeom prst="rect">
            <a:avLst/>
          </a:prstGeom>
        </p:spPr>
        <p:txBody>
          <a:bodyPr vert="horz" lIns="76200" tIns="38100" rIns="76200" bIns="38100" rtlCol="0">
            <a:noAutofit/>
          </a:bodyPr>
          <a:lst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rgbClr val="012F63"/>
                </a:solidFill>
                <a:latin typeface="Arial" panose="020B0604020202020204" pitchFamily="34" charset="0"/>
                <a:ea typeface="+mn-ea"/>
                <a:cs typeface="Arial" panose="020B0604020202020204" pitchFamily="34" charset="0"/>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rgbClr val="176FB8"/>
                </a:solidFill>
                <a:latin typeface="Arial" panose="020B0604020202020204" pitchFamily="34" charset="0"/>
                <a:ea typeface="+mn-ea"/>
                <a:cs typeface="Arial" panose="020B0604020202020204" pitchFamily="34" charset="0"/>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Arial" panose="020B0604020202020204" pitchFamily="34" charset="0"/>
                <a:ea typeface="+mn-ea"/>
                <a:cs typeface="Arial" panose="020B0604020202020204" pitchFamily="34" charset="0"/>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Arial" panose="020B0604020202020204" pitchFamily="34" charset="0"/>
                <a:ea typeface="+mn-ea"/>
                <a:cs typeface="Arial" panose="020B0604020202020204" pitchFamily="34" charset="0"/>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fr-FR" sz="2667" b="1" dirty="0" err="1">
                <a:solidFill>
                  <a:schemeClr val="tx1"/>
                </a:solidFill>
                <a:latin typeface="Calibri"/>
                <a:ea typeface="Arial" charset="0"/>
                <a:cs typeface="Calibri"/>
              </a:rPr>
              <a:t>Defined</a:t>
            </a:r>
            <a:r>
              <a:rPr lang="fr-FR" sz="2667" b="1" dirty="0">
                <a:solidFill>
                  <a:schemeClr val="tx1"/>
                </a:solidFill>
                <a:latin typeface="Calibri"/>
                <a:ea typeface="Arial" charset="0"/>
                <a:cs typeface="Calibri"/>
              </a:rPr>
              <a:t> as </a:t>
            </a:r>
            <a:r>
              <a:rPr lang="fr-FR" sz="2667" b="1" dirty="0" err="1">
                <a:solidFill>
                  <a:schemeClr val="tx1"/>
                </a:solidFill>
                <a:latin typeface="Calibri"/>
                <a:ea typeface="Arial" charset="0"/>
                <a:cs typeface="Calibri"/>
              </a:rPr>
              <a:t>severe</a:t>
            </a:r>
            <a:r>
              <a:rPr lang="fr-FR" sz="2667" b="1" dirty="0">
                <a:solidFill>
                  <a:schemeClr val="tx1"/>
                </a:solidFill>
                <a:latin typeface="Calibri"/>
                <a:ea typeface="Arial" charset="0"/>
                <a:cs typeface="Calibri"/>
              </a:rPr>
              <a:t> calcifications</a:t>
            </a:r>
          </a:p>
        </p:txBody>
      </p:sp>
      <p:sp>
        <p:nvSpPr>
          <p:cNvPr id="10" name="ZoneTexte 9">
            <a:extLst>
              <a:ext uri="{FF2B5EF4-FFF2-40B4-BE49-F238E27FC236}">
                <a16:creationId xmlns:a16="http://schemas.microsoft.com/office/drawing/2014/main" id="{ACAAD5AC-8C02-DF8D-D9B7-92DFAE202CFC}"/>
              </a:ext>
            </a:extLst>
          </p:cNvPr>
          <p:cNvSpPr txBox="1"/>
          <p:nvPr/>
        </p:nvSpPr>
        <p:spPr>
          <a:xfrm>
            <a:off x="606022" y="3390010"/>
            <a:ext cx="6915912" cy="338554"/>
          </a:xfrm>
          <a:prstGeom prst="rect">
            <a:avLst/>
          </a:prstGeom>
          <a:noFill/>
        </p:spPr>
        <p:txBody>
          <a:bodyPr wrap="square">
            <a:spAutoFit/>
          </a:bodyPr>
          <a:lstStyle/>
          <a:p>
            <a:r>
              <a:rPr lang="fr-FR" sz="1600" dirty="0" err="1"/>
              <a:t>Fanelli</a:t>
            </a:r>
            <a:r>
              <a:rPr lang="fr-FR" sz="1600" dirty="0"/>
              <a:t> F, et al. </a:t>
            </a:r>
            <a:r>
              <a:rPr lang="fr-FR" sz="1600" dirty="0" err="1"/>
              <a:t>Cardiovasc</a:t>
            </a:r>
            <a:r>
              <a:rPr lang="fr-FR" sz="1600" dirty="0"/>
              <a:t> </a:t>
            </a:r>
            <a:r>
              <a:rPr lang="fr-FR" sz="1600" dirty="0" err="1"/>
              <a:t>Intervent</a:t>
            </a:r>
            <a:r>
              <a:rPr lang="fr-FR" sz="1600" dirty="0"/>
              <a:t> </a:t>
            </a:r>
            <a:r>
              <a:rPr lang="fr-FR" sz="1600" dirty="0" err="1"/>
              <a:t>Radiol</a:t>
            </a:r>
            <a:r>
              <a:rPr lang="fr-FR" sz="1600" dirty="0"/>
              <a:t>. 2014</a:t>
            </a:r>
          </a:p>
        </p:txBody>
      </p:sp>
      <p:pic>
        <p:nvPicPr>
          <p:cNvPr id="11" name="Image 10">
            <a:extLst>
              <a:ext uri="{FF2B5EF4-FFF2-40B4-BE49-F238E27FC236}">
                <a16:creationId xmlns:a16="http://schemas.microsoft.com/office/drawing/2014/main" id="{B640A346-D938-CEE3-9F30-750F129FD674}"/>
              </a:ext>
            </a:extLst>
          </p:cNvPr>
          <p:cNvPicPr>
            <a:picLocks noChangeAspect="1"/>
          </p:cNvPicPr>
          <p:nvPr/>
        </p:nvPicPr>
        <p:blipFill>
          <a:blip r:embed="rId5"/>
          <a:stretch>
            <a:fillRect/>
          </a:stretch>
        </p:blipFill>
        <p:spPr>
          <a:xfrm>
            <a:off x="2419249" y="3862342"/>
            <a:ext cx="1882258" cy="1909938"/>
          </a:xfrm>
          <a:prstGeom prst="rect">
            <a:avLst/>
          </a:prstGeom>
        </p:spPr>
      </p:pic>
      <p:pic>
        <p:nvPicPr>
          <p:cNvPr id="12" name="Turpin 8 (converti) v2">
            <a:hlinkClick r:id="" action="ppaction://media"/>
            <a:extLst>
              <a:ext uri="{FF2B5EF4-FFF2-40B4-BE49-F238E27FC236}">
                <a16:creationId xmlns:a16="http://schemas.microsoft.com/office/drawing/2014/main" id="{289AD3FA-BF0E-9C38-FD42-9DC5A23226E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96736" y="3862343"/>
            <a:ext cx="1393318" cy="1930035"/>
          </a:xfrm>
          <a:prstGeom prst="rect">
            <a:avLst/>
          </a:prstGeom>
        </p:spPr>
      </p:pic>
      <p:pic>
        <p:nvPicPr>
          <p:cNvPr id="14" name="Inhaltsplatzhalter 3">
            <a:extLst>
              <a:ext uri="{FF2B5EF4-FFF2-40B4-BE49-F238E27FC236}">
                <a16:creationId xmlns:a16="http://schemas.microsoft.com/office/drawing/2014/main" id="{B4E2519F-823E-7B9A-04E2-D2FB230CBD1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0153" y="3862342"/>
            <a:ext cx="3310342" cy="1909938"/>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3546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20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repeatCount="indefinite" fill="hold" display="0">
                  <p:stCondLst>
                    <p:cond delay="indefinite"/>
                  </p:stCondLst>
                </p:cTn>
                <p:tgtEl>
                  <p:spTgt spid="12"/>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FCF30915-1011-4E88-9969-A53E8B35E6C6}"/>
              </a:ext>
            </a:extLst>
          </p:cNvPr>
          <p:cNvSpPr>
            <a:spLocks noGrp="1"/>
          </p:cNvSpPr>
          <p:nvPr>
            <p:ph type="sldNum" sz="quarter" idx="12"/>
          </p:nvPr>
        </p:nvSpPr>
        <p:spPr/>
        <p:txBody>
          <a:bodyPr/>
          <a:lstStyle/>
          <a:p>
            <a:fld id="{0133BD29-962F-0845-B28B-B9EA67B79D41}" type="slidenum">
              <a:rPr lang="fr-FR" smtClean="0"/>
              <a:t>40</a:t>
            </a:fld>
            <a:endParaRPr lang="fr-FR"/>
          </a:p>
        </p:txBody>
      </p:sp>
      <p:sp>
        <p:nvSpPr>
          <p:cNvPr id="6" name="Title 1">
            <a:extLst>
              <a:ext uri="{FF2B5EF4-FFF2-40B4-BE49-F238E27FC236}">
                <a16:creationId xmlns:a16="http://schemas.microsoft.com/office/drawing/2014/main" id="{999F94CE-A533-68D4-0757-E6FEDC8D4ECB}"/>
              </a:ext>
            </a:extLst>
          </p:cNvPr>
          <p:cNvSpPr>
            <a:spLocks noGrp="1"/>
          </p:cNvSpPr>
          <p:nvPr>
            <p:ph type="title"/>
          </p:nvPr>
        </p:nvSpPr>
        <p:spPr>
          <a:xfrm>
            <a:off x="344199" y="362404"/>
            <a:ext cx="8523877" cy="564096"/>
          </a:xfrm>
        </p:spPr>
        <p:txBody>
          <a:bodyPr>
            <a:normAutofit fontScale="90000"/>
          </a:bodyPr>
          <a:lstStyle/>
          <a:p>
            <a:r>
              <a:rPr lang="en-US" sz="3600" b="1" dirty="0">
                <a:solidFill>
                  <a:srgbClr val="FF0000"/>
                </a:solidFill>
                <a:latin typeface="+mn-lt"/>
              </a:rPr>
              <a:t>SPORTs</a:t>
            </a:r>
            <a:br>
              <a:rPr lang="en-US" sz="3600" b="1" dirty="0">
                <a:latin typeface="+mn-lt"/>
              </a:rPr>
            </a:br>
            <a:r>
              <a:rPr lang="en-US" sz="1667" i="1" dirty="0">
                <a:solidFill>
                  <a:schemeClr val="tx2"/>
                </a:solidFill>
                <a:latin typeface="+mn-lt"/>
              </a:rPr>
              <a:t>Study Design</a:t>
            </a:r>
            <a:br>
              <a:rPr lang="en-US" sz="2667" i="1" dirty="0">
                <a:solidFill>
                  <a:schemeClr val="tx2"/>
                </a:solidFill>
                <a:latin typeface="+mn-lt"/>
              </a:rPr>
            </a:br>
            <a:endParaRPr lang="en-US" sz="2667" b="1" dirty="0">
              <a:latin typeface="+mn-lt"/>
            </a:endParaRPr>
          </a:p>
        </p:txBody>
      </p:sp>
      <p:graphicFrame>
        <p:nvGraphicFramePr>
          <p:cNvPr id="7" name="Table 7">
            <a:extLst>
              <a:ext uri="{FF2B5EF4-FFF2-40B4-BE49-F238E27FC236}">
                <a16:creationId xmlns:a16="http://schemas.microsoft.com/office/drawing/2014/main" id="{2842ADA7-C578-E581-15F9-BAE13CC622D1}"/>
              </a:ext>
            </a:extLst>
          </p:cNvPr>
          <p:cNvGraphicFramePr>
            <a:graphicFrameLocks/>
          </p:cNvGraphicFramePr>
          <p:nvPr/>
        </p:nvGraphicFramePr>
        <p:xfrm>
          <a:off x="344199" y="1207430"/>
          <a:ext cx="11503603" cy="5006118"/>
        </p:xfrm>
        <a:graphic>
          <a:graphicData uri="http://schemas.openxmlformats.org/drawingml/2006/table">
            <a:tbl>
              <a:tblPr firstCol="1" bandRow="1">
                <a:tableStyleId>{C083E6E3-FA7D-4D7B-A595-EF9225AFEA82}</a:tableStyleId>
              </a:tblPr>
              <a:tblGrid>
                <a:gridCol w="2108056">
                  <a:extLst>
                    <a:ext uri="{9D8B030D-6E8A-4147-A177-3AD203B41FA5}">
                      <a16:colId xmlns:a16="http://schemas.microsoft.com/office/drawing/2014/main" val="1536753996"/>
                    </a:ext>
                  </a:extLst>
                </a:gridCol>
                <a:gridCol w="9395547">
                  <a:extLst>
                    <a:ext uri="{9D8B030D-6E8A-4147-A177-3AD203B41FA5}">
                      <a16:colId xmlns:a16="http://schemas.microsoft.com/office/drawing/2014/main" val="3559754913"/>
                    </a:ext>
                  </a:extLst>
                </a:gridCol>
              </a:tblGrid>
              <a:tr h="688113">
                <a:tc>
                  <a:txBody>
                    <a:bodyPr/>
                    <a:lstStyle/>
                    <a:p>
                      <a:r>
                        <a:rPr lang="en-US" sz="1700" dirty="0">
                          <a:solidFill>
                            <a:schemeClr val="tx2"/>
                          </a:solidFill>
                        </a:rPr>
                        <a:t>Principal Investigator</a:t>
                      </a:r>
                    </a:p>
                  </a:txBody>
                  <a:tcPr/>
                </a:tc>
                <a:tc>
                  <a:txBody>
                    <a:bodyPr/>
                    <a:lstStyle/>
                    <a:p>
                      <a:r>
                        <a:rPr lang="en-US" sz="1700" dirty="0">
                          <a:solidFill>
                            <a:schemeClr val="tx2"/>
                          </a:solidFill>
                        </a:rPr>
                        <a:t>Gunnar Tepe, MD</a:t>
                      </a:r>
                    </a:p>
                    <a:p>
                      <a:r>
                        <a:rPr lang="en-US" sz="1700" dirty="0" err="1">
                          <a:solidFill>
                            <a:schemeClr val="tx2"/>
                          </a:solidFill>
                        </a:rPr>
                        <a:t>RoMed</a:t>
                      </a:r>
                      <a:r>
                        <a:rPr lang="en-US" sz="1700" dirty="0">
                          <a:solidFill>
                            <a:schemeClr val="tx2"/>
                          </a:solidFill>
                        </a:rPr>
                        <a:t> </a:t>
                      </a:r>
                      <a:r>
                        <a:rPr lang="en-US" sz="1700" dirty="0" err="1">
                          <a:solidFill>
                            <a:schemeClr val="tx2"/>
                          </a:solidFill>
                        </a:rPr>
                        <a:t>Klinikum</a:t>
                      </a:r>
                      <a:r>
                        <a:rPr lang="en-US" sz="1700" dirty="0">
                          <a:solidFill>
                            <a:schemeClr val="tx2"/>
                          </a:solidFill>
                        </a:rPr>
                        <a:t>, Germany</a:t>
                      </a:r>
                    </a:p>
                  </a:txBody>
                  <a:tcPr/>
                </a:tc>
                <a:extLst>
                  <a:ext uri="{0D108BD9-81ED-4DB2-BD59-A6C34878D82A}">
                    <a16:rowId xmlns:a16="http://schemas.microsoft.com/office/drawing/2014/main" val="3950806377"/>
                  </a:ext>
                </a:extLst>
              </a:tr>
              <a:tr h="386014">
                <a:tc>
                  <a:txBody>
                    <a:bodyPr/>
                    <a:lstStyle/>
                    <a:p>
                      <a:r>
                        <a:rPr lang="en-US" sz="1700" dirty="0">
                          <a:solidFill>
                            <a:schemeClr val="tx2"/>
                          </a:solidFill>
                        </a:rPr>
                        <a:t>Design</a:t>
                      </a:r>
                    </a:p>
                  </a:txBody>
                  <a:tcPr/>
                </a:tc>
                <a:tc>
                  <a:txBody>
                    <a:bodyPr/>
                    <a:lstStyle/>
                    <a:p>
                      <a:r>
                        <a:rPr lang="en-US" sz="1700" dirty="0">
                          <a:solidFill>
                            <a:schemeClr val="tx2"/>
                          </a:solidFill>
                        </a:rPr>
                        <a:t>Prospective, randomized (1:1:1), open-label, multicenter</a:t>
                      </a:r>
                    </a:p>
                  </a:txBody>
                  <a:tcPr/>
                </a:tc>
                <a:extLst>
                  <a:ext uri="{0D108BD9-81ED-4DB2-BD59-A6C34878D82A}">
                    <a16:rowId xmlns:a16="http://schemas.microsoft.com/office/drawing/2014/main" val="1948120208"/>
                  </a:ext>
                </a:extLst>
              </a:tr>
              <a:tr h="907728">
                <a:tc>
                  <a:txBody>
                    <a:bodyPr/>
                    <a:lstStyle/>
                    <a:p>
                      <a:r>
                        <a:rPr lang="en-US" sz="1700" dirty="0">
                          <a:solidFill>
                            <a:schemeClr val="tx2"/>
                          </a:solidFill>
                        </a:rPr>
                        <a:t>Objective</a:t>
                      </a:r>
                    </a:p>
                  </a:txBody>
                  <a:tcPr/>
                </a:tc>
                <a:tc>
                  <a:txBody>
                    <a:bodyPr/>
                    <a:lstStyle/>
                    <a:p>
                      <a:r>
                        <a:rPr lang="en-US" sz="1700" b="1" dirty="0">
                          <a:solidFill>
                            <a:schemeClr val="tx2"/>
                          </a:solidFill>
                        </a:rPr>
                        <a:t>Compare angiographic and clinical outcomes of TASC C/D lesions in the SFA </a:t>
                      </a:r>
                      <a:r>
                        <a:rPr lang="en-US" sz="1700" dirty="0">
                          <a:solidFill>
                            <a:schemeClr val="tx2"/>
                          </a:solidFill>
                        </a:rPr>
                        <a:t>after treatment with DES (</a:t>
                      </a:r>
                      <a:r>
                        <a:rPr lang="en-US" sz="1700" b="1" dirty="0" err="1">
                          <a:solidFill>
                            <a:schemeClr val="tx2"/>
                          </a:solidFill>
                        </a:rPr>
                        <a:t>Eluvia</a:t>
                      </a:r>
                      <a:r>
                        <a:rPr lang="en-US" sz="1700" b="1" baseline="30000" dirty="0" err="1">
                          <a:solidFill>
                            <a:schemeClr val="tx2"/>
                          </a:solidFill>
                        </a:rPr>
                        <a:t>TM</a:t>
                      </a:r>
                      <a:r>
                        <a:rPr lang="en-US" sz="1700" dirty="0">
                          <a:solidFill>
                            <a:schemeClr val="tx2"/>
                          </a:solidFill>
                        </a:rPr>
                        <a:t> Drug Eluting Vascular Stent System, Boston Scientific), DCB (</a:t>
                      </a:r>
                      <a:r>
                        <a:rPr lang="en-US" sz="1700" b="1" dirty="0" err="1">
                          <a:solidFill>
                            <a:schemeClr val="tx2"/>
                          </a:solidFill>
                        </a:rPr>
                        <a:t>SeQuent</a:t>
                      </a:r>
                      <a:r>
                        <a:rPr lang="en-US" sz="1700" b="1" dirty="0">
                          <a:solidFill>
                            <a:schemeClr val="tx2"/>
                          </a:solidFill>
                        </a:rPr>
                        <a:t> </a:t>
                      </a:r>
                      <a:r>
                        <a:rPr lang="en-US" sz="1700" b="1" dirty="0" err="1">
                          <a:solidFill>
                            <a:schemeClr val="tx2"/>
                          </a:solidFill>
                        </a:rPr>
                        <a:t>Please</a:t>
                      </a:r>
                      <a:r>
                        <a:rPr lang="en-US" sz="1700" b="1" baseline="30000" dirty="0" err="1">
                          <a:solidFill>
                            <a:schemeClr val="tx2"/>
                          </a:solidFill>
                        </a:rPr>
                        <a:t>TM</a:t>
                      </a:r>
                      <a:r>
                        <a:rPr lang="en-US" sz="1700" b="1" dirty="0">
                          <a:solidFill>
                            <a:schemeClr val="tx2"/>
                          </a:solidFill>
                        </a:rPr>
                        <a:t> OTW</a:t>
                      </a:r>
                      <a:r>
                        <a:rPr lang="en-US" sz="1700" dirty="0">
                          <a:solidFill>
                            <a:schemeClr val="tx2"/>
                          </a:solidFill>
                        </a:rPr>
                        <a:t>, </a:t>
                      </a:r>
                      <a:r>
                        <a:rPr lang="en-US" sz="1700" dirty="0" err="1">
                          <a:solidFill>
                            <a:schemeClr val="tx2"/>
                          </a:solidFill>
                        </a:rPr>
                        <a:t>BBraun</a:t>
                      </a:r>
                      <a:r>
                        <a:rPr lang="en-US" sz="1700" dirty="0">
                          <a:solidFill>
                            <a:schemeClr val="tx2"/>
                          </a:solidFill>
                        </a:rPr>
                        <a:t>), or BNS (</a:t>
                      </a:r>
                      <a:r>
                        <a:rPr lang="en-US" sz="1700" b="1" dirty="0">
                          <a:solidFill>
                            <a:schemeClr val="tx2"/>
                          </a:solidFill>
                        </a:rPr>
                        <a:t>bare nitinol stent</a:t>
                      </a:r>
                      <a:r>
                        <a:rPr lang="en-US" sz="1700" dirty="0">
                          <a:solidFill>
                            <a:schemeClr val="tx2"/>
                          </a:solidFill>
                        </a:rPr>
                        <a:t>, any commercially available)</a:t>
                      </a:r>
                    </a:p>
                  </a:txBody>
                  <a:tcPr/>
                </a:tc>
                <a:extLst>
                  <a:ext uri="{0D108BD9-81ED-4DB2-BD59-A6C34878D82A}">
                    <a16:rowId xmlns:a16="http://schemas.microsoft.com/office/drawing/2014/main" val="2949421624"/>
                  </a:ext>
                </a:extLst>
              </a:tr>
              <a:tr h="1107440">
                <a:tc>
                  <a:txBody>
                    <a:bodyPr/>
                    <a:lstStyle/>
                    <a:p>
                      <a:r>
                        <a:rPr lang="en-US" sz="1700" dirty="0">
                          <a:solidFill>
                            <a:schemeClr val="tx2"/>
                          </a:solidFill>
                        </a:rPr>
                        <a:t>Primary Endpoint</a:t>
                      </a:r>
                    </a:p>
                  </a:txBody>
                  <a:tcPr/>
                </a:tc>
                <a:tc>
                  <a:txBody>
                    <a:bodyPr/>
                    <a:lstStyle/>
                    <a:p>
                      <a:r>
                        <a:rPr lang="en-US" sz="1700" b="1" dirty="0">
                          <a:solidFill>
                            <a:schemeClr val="tx2"/>
                          </a:solidFill>
                        </a:rPr>
                        <a:t>Angiographic diameter stenosis at 12 months (core lab)</a:t>
                      </a:r>
                    </a:p>
                    <a:p>
                      <a:pPr marL="0" marR="0" lvl="0" indent="0" algn="l" defTabSz="914232" rtl="0" eaLnBrk="1" fontAlgn="auto" latinLnBrk="0" hangingPunct="1">
                        <a:lnSpc>
                          <a:spcPct val="100000"/>
                        </a:lnSpc>
                        <a:spcBef>
                          <a:spcPts val="0"/>
                        </a:spcBef>
                        <a:spcAft>
                          <a:spcPts val="0"/>
                        </a:spcAft>
                        <a:buClrTx/>
                        <a:buSzTx/>
                        <a:buFontTx/>
                        <a:buNone/>
                        <a:tabLst/>
                        <a:defRPr/>
                      </a:pPr>
                      <a:r>
                        <a:rPr lang="en-US" sz="1700" dirty="0">
                          <a:solidFill>
                            <a:schemeClr val="tx2"/>
                          </a:solidFill>
                        </a:rPr>
                        <a:t>Hypothesis:</a:t>
                      </a:r>
                    </a:p>
                    <a:p>
                      <a:pPr marL="342900" marR="0" lvl="0" indent="-342900" algn="l" defTabSz="914232" rtl="0" eaLnBrk="1" fontAlgn="auto" latinLnBrk="0" hangingPunct="1">
                        <a:lnSpc>
                          <a:spcPct val="100000"/>
                        </a:lnSpc>
                        <a:spcBef>
                          <a:spcPts val="0"/>
                        </a:spcBef>
                        <a:spcAft>
                          <a:spcPts val="0"/>
                        </a:spcAft>
                        <a:buClrTx/>
                        <a:buSzTx/>
                        <a:buFontTx/>
                        <a:buAutoNum type="arabicParenR"/>
                        <a:tabLst/>
                        <a:defRPr/>
                      </a:pPr>
                      <a:r>
                        <a:rPr lang="en-US" sz="1700" dirty="0">
                          <a:solidFill>
                            <a:schemeClr val="tx2"/>
                          </a:solidFill>
                        </a:rPr>
                        <a:t>Superiority of DES over BNS</a:t>
                      </a:r>
                    </a:p>
                    <a:p>
                      <a:pPr marL="342900" marR="0" lvl="0" indent="-342900" algn="l" defTabSz="914232" rtl="0" eaLnBrk="1" fontAlgn="auto" latinLnBrk="0" hangingPunct="1">
                        <a:lnSpc>
                          <a:spcPct val="100000"/>
                        </a:lnSpc>
                        <a:spcBef>
                          <a:spcPts val="0"/>
                        </a:spcBef>
                        <a:spcAft>
                          <a:spcPts val="0"/>
                        </a:spcAft>
                        <a:buClrTx/>
                        <a:buSzTx/>
                        <a:buFontTx/>
                        <a:buAutoNum type="arabicParenR"/>
                        <a:tabLst/>
                        <a:defRPr/>
                      </a:pPr>
                      <a:r>
                        <a:rPr lang="en-US" sz="1700" dirty="0">
                          <a:solidFill>
                            <a:schemeClr val="tx2"/>
                          </a:solidFill>
                        </a:rPr>
                        <a:t>Noninferiority of DCB versus BNS</a:t>
                      </a:r>
                    </a:p>
                  </a:txBody>
                  <a:tcPr/>
                </a:tc>
                <a:extLst>
                  <a:ext uri="{0D108BD9-81ED-4DB2-BD59-A6C34878D82A}">
                    <a16:rowId xmlns:a16="http://schemas.microsoft.com/office/drawing/2014/main" val="1809384303"/>
                  </a:ext>
                </a:extLst>
              </a:tr>
              <a:tr h="1896503">
                <a:tc>
                  <a:txBody>
                    <a:bodyPr/>
                    <a:lstStyle/>
                    <a:p>
                      <a:r>
                        <a:rPr lang="en-US" sz="1700" dirty="0">
                          <a:solidFill>
                            <a:schemeClr val="tx2"/>
                          </a:solidFill>
                        </a:rPr>
                        <a:t>Patients</a:t>
                      </a:r>
                    </a:p>
                  </a:txBody>
                  <a:tcPr/>
                </a:tc>
                <a:tc>
                  <a:txBody>
                    <a:bodyPr/>
                    <a:lstStyle/>
                    <a:p>
                      <a:pPr marL="0" marR="0" lvl="0" indent="0" algn="l" defTabSz="914232" rtl="0" eaLnBrk="1" fontAlgn="auto" latinLnBrk="0" hangingPunct="1">
                        <a:lnSpc>
                          <a:spcPct val="100000"/>
                        </a:lnSpc>
                        <a:spcBef>
                          <a:spcPts val="0"/>
                        </a:spcBef>
                        <a:spcAft>
                          <a:spcPts val="0"/>
                        </a:spcAft>
                        <a:buClrTx/>
                        <a:buSzTx/>
                        <a:buFontTx/>
                        <a:buNone/>
                        <a:tabLst/>
                        <a:defRPr/>
                      </a:pPr>
                      <a:r>
                        <a:rPr lang="en-US" sz="1700" dirty="0">
                          <a:solidFill>
                            <a:schemeClr val="tx2"/>
                          </a:solidFill>
                        </a:rPr>
                        <a:t>N=224</a:t>
                      </a:r>
                    </a:p>
                    <a:p>
                      <a:pPr marL="0" marR="0" lvl="0" indent="0" algn="l" defTabSz="914232" rtl="0" eaLnBrk="1" fontAlgn="auto" latinLnBrk="0" hangingPunct="1">
                        <a:lnSpc>
                          <a:spcPct val="100000"/>
                        </a:lnSpc>
                        <a:spcBef>
                          <a:spcPts val="0"/>
                        </a:spcBef>
                        <a:spcAft>
                          <a:spcPts val="0"/>
                        </a:spcAft>
                        <a:buClrTx/>
                        <a:buSzTx/>
                        <a:buFontTx/>
                        <a:buNone/>
                        <a:tabLst/>
                        <a:defRPr/>
                      </a:pPr>
                      <a:r>
                        <a:rPr lang="en-US" sz="1700" dirty="0">
                          <a:solidFill>
                            <a:schemeClr val="tx2"/>
                          </a:solidFill>
                        </a:rPr>
                        <a:t>Key inclusion criteria:</a:t>
                      </a:r>
                    </a:p>
                    <a:p>
                      <a:pPr marL="285750" marR="0" lvl="0" indent="-285750" algn="l" defTabSz="91423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dirty="0">
                          <a:solidFill>
                            <a:schemeClr val="tx2"/>
                          </a:solidFill>
                        </a:rPr>
                        <a:t>Rutherford classes 2-4</a:t>
                      </a:r>
                    </a:p>
                    <a:p>
                      <a:pPr marL="285750" marR="0" lvl="0" indent="-285750" algn="l" defTabSz="91423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b="1" dirty="0">
                          <a:solidFill>
                            <a:schemeClr val="tx2"/>
                          </a:solidFill>
                        </a:rPr>
                        <a:t>Lesion length at least 13 cm</a:t>
                      </a:r>
                      <a:r>
                        <a:rPr lang="en-US" sz="1700" dirty="0">
                          <a:solidFill>
                            <a:schemeClr val="tx2"/>
                          </a:solidFill>
                        </a:rPr>
                        <a:t> (treatment length at least 15 cm)</a:t>
                      </a:r>
                    </a:p>
                    <a:p>
                      <a:pPr marL="285750" marR="0" lvl="0" indent="-285750" algn="l" defTabSz="91423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dirty="0">
                          <a:solidFill>
                            <a:schemeClr val="tx2"/>
                          </a:solidFill>
                        </a:rPr>
                        <a:t>Lesions in the SFA and/or proximal popliteal artery</a:t>
                      </a:r>
                    </a:p>
                    <a:p>
                      <a:pPr marL="285750" marR="0" lvl="0" indent="-285750" algn="l" defTabSz="91423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dirty="0">
                          <a:solidFill>
                            <a:schemeClr val="tx2"/>
                          </a:solidFill>
                        </a:rPr>
                        <a:t>Diameter stenosis ≥70%</a:t>
                      </a:r>
                    </a:p>
                  </a:txBody>
                  <a:tcPr/>
                </a:tc>
                <a:extLst>
                  <a:ext uri="{0D108BD9-81ED-4DB2-BD59-A6C34878D82A}">
                    <a16:rowId xmlns:a16="http://schemas.microsoft.com/office/drawing/2014/main" val="2386597301"/>
                  </a:ext>
                </a:extLst>
              </a:tr>
            </a:tbl>
          </a:graphicData>
        </a:graphic>
      </p:graphicFrame>
      <p:sp>
        <p:nvSpPr>
          <p:cNvPr id="8" name="Rectangle 7">
            <a:extLst>
              <a:ext uri="{FF2B5EF4-FFF2-40B4-BE49-F238E27FC236}">
                <a16:creationId xmlns:a16="http://schemas.microsoft.com/office/drawing/2014/main" id="{ED9F22C3-E821-CD4E-AE66-322CFB58B47C}"/>
              </a:ext>
            </a:extLst>
          </p:cNvPr>
          <p:cNvSpPr/>
          <p:nvPr/>
        </p:nvSpPr>
        <p:spPr>
          <a:xfrm>
            <a:off x="896113" y="6351566"/>
            <a:ext cx="11295889" cy="400110"/>
          </a:xfrm>
          <a:prstGeom prst="rect">
            <a:avLst/>
          </a:prstGeom>
        </p:spPr>
        <p:txBody>
          <a:bodyPr wrap="square" anchor="b">
            <a:spAutoFit/>
          </a:bodyPr>
          <a:lstStyle/>
          <a:p>
            <a:pPr algn="r" defTabSz="914217">
              <a:defRPr/>
            </a:pPr>
            <a:r>
              <a:rPr lang="en-US" sz="1000" dirty="0">
                <a:solidFill>
                  <a:schemeClr val="bg1"/>
                </a:solidFill>
                <a:latin typeface="Century Gothic" panose="020B0502020202020204" pitchFamily="34" charset="0"/>
                <a:ea typeface="Calibri" panose="020F0502020204030204" pitchFamily="34" charset="0"/>
                <a:cs typeface="Arial" panose="020B0604020202020204" pitchFamily="34" charset="0"/>
              </a:rPr>
              <a:t>All trademarks are the property of their respective owners. Rx Only. This investigator-sponsored study is supported by grant funding from Boston Scientific.  Boston Scientific is not responsible for the collection, analysis or reporting of these studies which remain the sole responsibility of the investigators. Sequent Please not available for sale in the United States.</a:t>
            </a:r>
          </a:p>
        </p:txBody>
      </p:sp>
      <p:sp>
        <p:nvSpPr>
          <p:cNvPr id="9" name="Rectangle 8">
            <a:extLst>
              <a:ext uri="{FF2B5EF4-FFF2-40B4-BE49-F238E27FC236}">
                <a16:creationId xmlns:a16="http://schemas.microsoft.com/office/drawing/2014/main" id="{95DB646E-9C0D-7E70-0E8A-47B109639E6F}"/>
              </a:ext>
            </a:extLst>
          </p:cNvPr>
          <p:cNvSpPr/>
          <p:nvPr/>
        </p:nvSpPr>
        <p:spPr>
          <a:xfrm>
            <a:off x="1" y="6340863"/>
            <a:ext cx="4634040" cy="246221"/>
          </a:xfrm>
          <a:prstGeom prst="rect">
            <a:avLst/>
          </a:prstGeom>
        </p:spPr>
        <p:txBody>
          <a:bodyPr wrap="square" anchor="b">
            <a:spAutoFit/>
          </a:bodyPr>
          <a:lstStyle/>
          <a:p>
            <a:pPr defTabSz="914217">
              <a:defRPr/>
            </a:pPr>
            <a:r>
              <a:rPr lang="en-US" sz="1000" dirty="0">
                <a:solidFill>
                  <a:schemeClr val="bg1"/>
                </a:solidFill>
                <a:latin typeface="Century Gothic" panose="020B0502020202020204" pitchFamily="34" charset="0"/>
                <a:ea typeface="Calibri" panose="020F0502020204030204" pitchFamily="34" charset="0"/>
                <a:cs typeface="Arial" panose="020B0604020202020204" pitchFamily="34" charset="0"/>
              </a:rPr>
              <a:t>Tepe G, TCT 2023.</a:t>
            </a:r>
          </a:p>
        </p:txBody>
      </p:sp>
      <p:graphicFrame>
        <p:nvGraphicFramePr>
          <p:cNvPr id="10" name="Diagram 3">
            <a:extLst>
              <a:ext uri="{FF2B5EF4-FFF2-40B4-BE49-F238E27FC236}">
                <a16:creationId xmlns:a16="http://schemas.microsoft.com/office/drawing/2014/main" id="{62397CAF-E0F2-2FA8-3BD3-D08778563131}"/>
              </a:ext>
            </a:extLst>
          </p:cNvPr>
          <p:cNvGraphicFramePr/>
          <p:nvPr/>
        </p:nvGraphicFramePr>
        <p:xfrm>
          <a:off x="7249784" y="3055811"/>
          <a:ext cx="4598017" cy="16908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Espace réservé du pied de page 3">
            <a:extLst>
              <a:ext uri="{FF2B5EF4-FFF2-40B4-BE49-F238E27FC236}">
                <a16:creationId xmlns:a16="http://schemas.microsoft.com/office/drawing/2014/main" id="{3CFDD5A5-5F7C-F4FE-06DF-34AA76FEDCED}"/>
              </a:ext>
            </a:extLst>
          </p:cNvPr>
          <p:cNvSpPr>
            <a:spLocks noGrp="1"/>
          </p:cNvSpPr>
          <p:nvPr>
            <p:ph type="ftr" sz="quarter" idx="11"/>
          </p:nvPr>
        </p:nvSpPr>
        <p:spPr>
          <a:xfrm>
            <a:off x="2546549" y="6356353"/>
            <a:ext cx="7149954" cy="365125"/>
          </a:xfrm>
        </p:spPr>
        <p:txBody>
          <a:bodyPr/>
          <a:lstStyle/>
          <a:p>
            <a:pPr algn="ctr"/>
            <a:r>
              <a:rPr lang="fr-FR" sz="1600" dirty="0" err="1">
                <a:solidFill>
                  <a:schemeClr val="tx1"/>
                </a:solidFill>
              </a:rPr>
              <a:t>Tepe</a:t>
            </a:r>
            <a:r>
              <a:rPr lang="fr-FR" sz="1600" dirty="0">
                <a:solidFill>
                  <a:schemeClr val="tx1"/>
                </a:solidFill>
              </a:rPr>
              <a:t>, TCT, 2023</a:t>
            </a:r>
          </a:p>
        </p:txBody>
      </p:sp>
    </p:spTree>
    <p:extLst>
      <p:ext uri="{BB962C8B-B14F-4D97-AF65-F5344CB8AC3E}">
        <p14:creationId xmlns:p14="http://schemas.microsoft.com/office/powerpoint/2010/main" val="115185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3380EB-7097-16B1-B77D-CA7BCB7DC575}"/>
              </a:ext>
            </a:extLst>
          </p:cNvPr>
          <p:cNvSpPr>
            <a:spLocks noGrp="1"/>
          </p:cNvSpPr>
          <p:nvPr>
            <p:ph type="title"/>
          </p:nvPr>
        </p:nvSpPr>
        <p:spPr>
          <a:xfrm>
            <a:off x="795338" y="1417314"/>
            <a:ext cx="4534740" cy="381764"/>
          </a:xfrm>
        </p:spPr>
        <p:txBody>
          <a:bodyPr>
            <a:normAutofit fontScale="90000"/>
          </a:bodyPr>
          <a:lstStyle/>
          <a:p>
            <a:pPr algn="ctr"/>
            <a:r>
              <a:rPr lang="fr-FR" sz="2400" b="1" dirty="0" err="1">
                <a:solidFill>
                  <a:srgbClr val="FF0000"/>
                </a:solidFill>
                <a:latin typeface="Calibri" panose="020F0502020204030204" pitchFamily="34" charset="0"/>
                <a:cs typeface="Calibri" panose="020F0502020204030204" pitchFamily="34" charset="0"/>
              </a:rPr>
              <a:t>Primary</a:t>
            </a:r>
            <a:r>
              <a:rPr lang="fr-FR" sz="2400" b="1" dirty="0">
                <a:solidFill>
                  <a:srgbClr val="FF0000"/>
                </a:solidFill>
                <a:latin typeface="Calibri" panose="020F0502020204030204" pitchFamily="34" charset="0"/>
                <a:cs typeface="Calibri" panose="020F0502020204030204" pitchFamily="34" charset="0"/>
              </a:rPr>
              <a:t> </a:t>
            </a:r>
            <a:r>
              <a:rPr lang="fr-FR" sz="2400" b="1" dirty="0" err="1">
                <a:solidFill>
                  <a:srgbClr val="FF0000"/>
                </a:solidFill>
                <a:latin typeface="Calibri" panose="020F0502020204030204" pitchFamily="34" charset="0"/>
                <a:cs typeface="Calibri" panose="020F0502020204030204" pitchFamily="34" charset="0"/>
              </a:rPr>
              <a:t>Patency</a:t>
            </a:r>
            <a:r>
              <a:rPr lang="fr-FR" sz="2400" b="1" dirty="0">
                <a:solidFill>
                  <a:srgbClr val="FF0000"/>
                </a:solidFill>
                <a:latin typeface="Calibri" panose="020F0502020204030204" pitchFamily="34" charset="0"/>
                <a:cs typeface="Calibri" panose="020F0502020204030204" pitchFamily="34" charset="0"/>
              </a:rPr>
              <a:t> @ 2 </a:t>
            </a:r>
            <a:r>
              <a:rPr lang="fr-FR" sz="2400" b="1" dirty="0" err="1">
                <a:solidFill>
                  <a:srgbClr val="FF0000"/>
                </a:solidFill>
                <a:latin typeface="Calibri" panose="020F0502020204030204" pitchFamily="34" charset="0"/>
                <a:cs typeface="Calibri" panose="020F0502020204030204" pitchFamily="34" charset="0"/>
              </a:rPr>
              <a:t>years</a:t>
            </a:r>
            <a:endParaRPr lang="fr-FR" sz="2400" b="1" dirty="0">
              <a:solidFill>
                <a:srgbClr val="FF0000"/>
              </a:solidFill>
              <a:latin typeface="Calibri" panose="020F0502020204030204" pitchFamily="34" charset="0"/>
              <a:cs typeface="Calibri" panose="020F0502020204030204" pitchFamily="34" charset="0"/>
            </a:endParaRPr>
          </a:p>
        </p:txBody>
      </p:sp>
      <p:pic>
        <p:nvPicPr>
          <p:cNvPr id="5" name="Grafik 1">
            <a:extLst>
              <a:ext uri="{FF2B5EF4-FFF2-40B4-BE49-F238E27FC236}">
                <a16:creationId xmlns:a16="http://schemas.microsoft.com/office/drawing/2014/main" id="{F1EDB429-4E07-1D6F-8CF5-1DBD4F6425D2}"/>
              </a:ext>
            </a:extLst>
          </p:cNvPr>
          <p:cNvPicPr>
            <a:picLocks noChangeAspect="1"/>
          </p:cNvPicPr>
          <p:nvPr/>
        </p:nvPicPr>
        <p:blipFill>
          <a:blip r:embed="rId3"/>
          <a:stretch>
            <a:fillRect/>
          </a:stretch>
        </p:blipFill>
        <p:spPr>
          <a:xfrm>
            <a:off x="795338" y="1898610"/>
            <a:ext cx="4534740" cy="3403681"/>
          </a:xfrm>
          <a:prstGeom prst="rect">
            <a:avLst/>
          </a:prstGeom>
        </p:spPr>
      </p:pic>
      <p:sp>
        <p:nvSpPr>
          <p:cNvPr id="6" name="ZoneTexte 5">
            <a:extLst>
              <a:ext uri="{FF2B5EF4-FFF2-40B4-BE49-F238E27FC236}">
                <a16:creationId xmlns:a16="http://schemas.microsoft.com/office/drawing/2014/main" id="{25DB9945-2FE5-2EAB-631F-6CF96140D3FB}"/>
              </a:ext>
            </a:extLst>
          </p:cNvPr>
          <p:cNvSpPr txBox="1"/>
          <p:nvPr/>
        </p:nvSpPr>
        <p:spPr>
          <a:xfrm>
            <a:off x="7302954" y="3577590"/>
            <a:ext cx="184731" cy="369332"/>
          </a:xfrm>
          <a:prstGeom prst="rect">
            <a:avLst/>
          </a:prstGeom>
          <a:noFill/>
        </p:spPr>
        <p:txBody>
          <a:bodyPr wrap="none" rtlCol="0">
            <a:spAutoFit/>
          </a:bodyPr>
          <a:lstStyle/>
          <a:p>
            <a:endParaRPr lang="fr-FR" dirty="0"/>
          </a:p>
        </p:txBody>
      </p:sp>
      <p:sp>
        <p:nvSpPr>
          <p:cNvPr id="8" name="Textfeld 19">
            <a:extLst>
              <a:ext uri="{FF2B5EF4-FFF2-40B4-BE49-F238E27FC236}">
                <a16:creationId xmlns:a16="http://schemas.microsoft.com/office/drawing/2014/main" id="{6CD3E820-1055-90A6-AFFE-BE8C5EBBEAF7}"/>
              </a:ext>
            </a:extLst>
          </p:cNvPr>
          <p:cNvSpPr txBox="1"/>
          <p:nvPr/>
        </p:nvSpPr>
        <p:spPr>
          <a:xfrm>
            <a:off x="795338" y="5409064"/>
            <a:ext cx="4181591" cy="338554"/>
          </a:xfrm>
          <a:prstGeom prst="rect">
            <a:avLst/>
          </a:prstGeom>
          <a:noFill/>
        </p:spPr>
        <p:txBody>
          <a:bodyPr wrap="square" rtlCol="0">
            <a:spAutoFit/>
          </a:bodyPr>
          <a:lstStyle/>
          <a:p>
            <a:r>
              <a:rPr lang="de-DE" sz="800" dirty="0" err="1"/>
              <a:t>Calculated</a:t>
            </a:r>
            <a:r>
              <a:rPr lang="de-DE" sz="800" dirty="0"/>
              <a:t> </a:t>
            </a:r>
            <a:r>
              <a:rPr lang="de-DE" sz="800" dirty="0" err="1"/>
              <a:t>by</a:t>
            </a:r>
            <a:r>
              <a:rPr lang="de-DE" sz="800" dirty="0"/>
              <a:t> Kaplan-Meier </a:t>
            </a:r>
            <a:r>
              <a:rPr lang="de-DE" sz="800" dirty="0" err="1"/>
              <a:t>curve</a:t>
            </a:r>
            <a:r>
              <a:rPr lang="de-DE" sz="800" dirty="0"/>
              <a:t> t</a:t>
            </a:r>
            <a:r>
              <a:rPr lang="en-US" sz="800" dirty="0" err="1"/>
              <a:t>ime</a:t>
            </a:r>
            <a:r>
              <a:rPr lang="en-US" sz="800" dirty="0"/>
              <a:t> to loss of primary patency defined as ultrasound-derived peak systolic velocity </a:t>
            </a:r>
            <a:r>
              <a:rPr lang="de-DE" sz="800" dirty="0" err="1"/>
              <a:t>ratio</a:t>
            </a:r>
            <a:r>
              <a:rPr lang="de-DE" sz="800" dirty="0"/>
              <a:t> </a:t>
            </a:r>
            <a:r>
              <a:rPr lang="de-DE" sz="800" dirty="0" err="1"/>
              <a:t>of</a:t>
            </a:r>
            <a:r>
              <a:rPr lang="de-DE" sz="800" dirty="0"/>
              <a:t> &lt;2.4 </a:t>
            </a:r>
            <a:r>
              <a:rPr lang="de-DE" sz="800" dirty="0" err="1"/>
              <a:t>or</a:t>
            </a:r>
            <a:r>
              <a:rPr lang="de-DE" sz="800" dirty="0"/>
              <a:t> TLR</a:t>
            </a:r>
          </a:p>
        </p:txBody>
      </p:sp>
      <p:sp>
        <p:nvSpPr>
          <p:cNvPr id="9" name="Rechteck 20">
            <a:extLst>
              <a:ext uri="{FF2B5EF4-FFF2-40B4-BE49-F238E27FC236}">
                <a16:creationId xmlns:a16="http://schemas.microsoft.com/office/drawing/2014/main" id="{6BD379B8-C9C6-5114-831A-7A59BC482B63}"/>
              </a:ext>
            </a:extLst>
          </p:cNvPr>
          <p:cNvSpPr/>
          <p:nvPr/>
        </p:nvSpPr>
        <p:spPr>
          <a:xfrm>
            <a:off x="174554" y="6967034"/>
            <a:ext cx="2300630" cy="215444"/>
          </a:xfrm>
          <a:prstGeom prst="rect">
            <a:avLst/>
          </a:prstGeom>
        </p:spPr>
        <p:txBody>
          <a:bodyPr wrap="none">
            <a:spAutoFit/>
          </a:bodyPr>
          <a:lstStyle/>
          <a:p>
            <a:r>
              <a:rPr lang="en-US" sz="800" dirty="0"/>
              <a:t>¶ Log-rank test for difference of treatment groups.</a:t>
            </a:r>
            <a:endParaRPr lang="de-DE" sz="800" dirty="0"/>
          </a:p>
        </p:txBody>
      </p:sp>
      <p:sp>
        <p:nvSpPr>
          <p:cNvPr id="10" name="Espace réservé du pied de page 3">
            <a:extLst>
              <a:ext uri="{FF2B5EF4-FFF2-40B4-BE49-F238E27FC236}">
                <a16:creationId xmlns:a16="http://schemas.microsoft.com/office/drawing/2014/main" id="{83A938E7-33CA-678B-5959-30802021F88A}"/>
              </a:ext>
            </a:extLst>
          </p:cNvPr>
          <p:cNvSpPr>
            <a:spLocks noGrp="1"/>
          </p:cNvSpPr>
          <p:nvPr>
            <p:ph type="ftr" sz="quarter" idx="11"/>
          </p:nvPr>
        </p:nvSpPr>
        <p:spPr>
          <a:xfrm>
            <a:off x="4038600" y="6397012"/>
            <a:ext cx="411480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dirty="0" err="1">
                <a:solidFill>
                  <a:schemeClr val="tx1"/>
                </a:solidFill>
                <a:latin typeface="Calibri" panose="020F0502020204030204" pitchFamily="34" charset="0"/>
                <a:cs typeface="Calibri" panose="020F0502020204030204" pitchFamily="34" charset="0"/>
              </a:rPr>
              <a:t>Tepe</a:t>
            </a:r>
            <a:r>
              <a:rPr lang="fr-FR" sz="1400" dirty="0">
                <a:solidFill>
                  <a:schemeClr val="tx1"/>
                </a:solidFill>
                <a:latin typeface="Calibri" panose="020F0502020204030204" pitchFamily="34" charset="0"/>
                <a:cs typeface="Calibri" panose="020F0502020204030204" pitchFamily="34" charset="0"/>
              </a:rPr>
              <a:t>, CX, 2025</a:t>
            </a:r>
          </a:p>
        </p:txBody>
      </p:sp>
      <p:sp>
        <p:nvSpPr>
          <p:cNvPr id="4" name="Titre 1">
            <a:extLst>
              <a:ext uri="{FF2B5EF4-FFF2-40B4-BE49-F238E27FC236}">
                <a16:creationId xmlns:a16="http://schemas.microsoft.com/office/drawing/2014/main" id="{FD59786B-5686-CB33-339B-42E99ADC99B7}"/>
              </a:ext>
            </a:extLst>
          </p:cNvPr>
          <p:cNvSpPr txBox="1">
            <a:spLocks/>
          </p:cNvSpPr>
          <p:nvPr/>
        </p:nvSpPr>
        <p:spPr>
          <a:xfrm>
            <a:off x="6771429" y="1340644"/>
            <a:ext cx="4534741" cy="5351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400" b="1" dirty="0">
                <a:solidFill>
                  <a:srgbClr val="FF0000"/>
                </a:solidFill>
                <a:latin typeface="Calibri" panose="020F0502020204030204" pitchFamily="34" charset="0"/>
                <a:cs typeface="Calibri" panose="020F0502020204030204" pitchFamily="34" charset="0"/>
              </a:rPr>
              <a:t>Freedom </a:t>
            </a:r>
            <a:r>
              <a:rPr lang="fr-FR" sz="2400" b="1" dirty="0" err="1">
                <a:solidFill>
                  <a:srgbClr val="FF0000"/>
                </a:solidFill>
                <a:latin typeface="Calibri" panose="020F0502020204030204" pitchFamily="34" charset="0"/>
                <a:cs typeface="Calibri" panose="020F0502020204030204" pitchFamily="34" charset="0"/>
              </a:rPr>
              <a:t>from</a:t>
            </a:r>
            <a:r>
              <a:rPr lang="fr-FR" sz="2400" b="1" dirty="0">
                <a:solidFill>
                  <a:srgbClr val="FF0000"/>
                </a:solidFill>
                <a:latin typeface="Calibri" panose="020F0502020204030204" pitchFamily="34" charset="0"/>
                <a:cs typeface="Calibri" panose="020F0502020204030204" pitchFamily="34" charset="0"/>
              </a:rPr>
              <a:t> CD-TLR @ 2 </a:t>
            </a:r>
            <a:r>
              <a:rPr lang="fr-FR" sz="2400" b="1" dirty="0" err="1">
                <a:solidFill>
                  <a:srgbClr val="FF0000"/>
                </a:solidFill>
                <a:latin typeface="Calibri" panose="020F0502020204030204" pitchFamily="34" charset="0"/>
                <a:cs typeface="Calibri" panose="020F0502020204030204" pitchFamily="34" charset="0"/>
              </a:rPr>
              <a:t>years</a:t>
            </a:r>
            <a:endParaRPr lang="fr-FR" sz="2400" b="1" dirty="0">
              <a:solidFill>
                <a:srgbClr val="FF0000"/>
              </a:solidFill>
              <a:latin typeface="Calibri" panose="020F0502020204030204" pitchFamily="34" charset="0"/>
              <a:cs typeface="Calibri" panose="020F0502020204030204" pitchFamily="34" charset="0"/>
            </a:endParaRPr>
          </a:p>
        </p:txBody>
      </p:sp>
      <p:pic>
        <p:nvPicPr>
          <p:cNvPr id="11" name="Grafik 1">
            <a:extLst>
              <a:ext uri="{FF2B5EF4-FFF2-40B4-BE49-F238E27FC236}">
                <a16:creationId xmlns:a16="http://schemas.microsoft.com/office/drawing/2014/main" id="{93B15828-8514-327F-EE25-3ABE5EE27679}"/>
              </a:ext>
            </a:extLst>
          </p:cNvPr>
          <p:cNvPicPr>
            <a:picLocks noChangeAspect="1"/>
          </p:cNvPicPr>
          <p:nvPr/>
        </p:nvPicPr>
        <p:blipFill>
          <a:blip r:embed="rId4"/>
          <a:stretch>
            <a:fillRect/>
          </a:stretch>
        </p:blipFill>
        <p:spPr>
          <a:xfrm>
            <a:off x="6771430" y="1875750"/>
            <a:ext cx="4534740" cy="3403680"/>
          </a:xfrm>
          <a:prstGeom prst="rect">
            <a:avLst/>
          </a:prstGeom>
          <a:effectLst>
            <a:outerShdw blurRad="50800" dist="38100" dir="2700000" algn="tl" rotWithShape="0">
              <a:prstClr val="black">
                <a:alpha val="40000"/>
              </a:prstClr>
            </a:outerShdw>
          </a:effectLst>
        </p:spPr>
      </p:pic>
      <p:sp>
        <p:nvSpPr>
          <p:cNvPr id="16" name="Textfeld 8">
            <a:extLst>
              <a:ext uri="{FF2B5EF4-FFF2-40B4-BE49-F238E27FC236}">
                <a16:creationId xmlns:a16="http://schemas.microsoft.com/office/drawing/2014/main" id="{67A4D924-500B-5B47-0E1C-54ABB38E0587}"/>
              </a:ext>
            </a:extLst>
          </p:cNvPr>
          <p:cNvSpPr txBox="1"/>
          <p:nvPr/>
        </p:nvSpPr>
        <p:spPr>
          <a:xfrm>
            <a:off x="6771429" y="5409064"/>
            <a:ext cx="4628821" cy="338554"/>
          </a:xfrm>
          <a:prstGeom prst="rect">
            <a:avLst/>
          </a:prstGeom>
          <a:noFill/>
        </p:spPr>
        <p:txBody>
          <a:bodyPr wrap="square" rtlCol="0">
            <a:spAutoFit/>
          </a:bodyPr>
          <a:lstStyle/>
          <a:p>
            <a:r>
              <a:rPr lang="en-US" sz="800" dirty="0"/>
              <a:t>Calculated by Kaplan Meier curve. Patients with non-CD-TLR are refrained from analysis after TLR but without counting for </a:t>
            </a:r>
            <a:r>
              <a:rPr lang="de-DE" sz="800" dirty="0"/>
              <a:t>CD-TLR</a:t>
            </a:r>
          </a:p>
        </p:txBody>
      </p:sp>
      <p:sp>
        <p:nvSpPr>
          <p:cNvPr id="3" name="Title 1">
            <a:extLst>
              <a:ext uri="{FF2B5EF4-FFF2-40B4-BE49-F238E27FC236}">
                <a16:creationId xmlns:a16="http://schemas.microsoft.com/office/drawing/2014/main" id="{054CDEEC-AA09-5985-8489-DA0C60D1804D}"/>
              </a:ext>
            </a:extLst>
          </p:cNvPr>
          <p:cNvSpPr txBox="1">
            <a:spLocks/>
          </p:cNvSpPr>
          <p:nvPr/>
        </p:nvSpPr>
        <p:spPr>
          <a:xfrm>
            <a:off x="795338" y="427885"/>
            <a:ext cx="8523877" cy="564096"/>
          </a:xfrm>
          <a:prstGeom prst="rect">
            <a:avLst/>
          </a:prstGeom>
        </p:spPr>
        <p:txBody>
          <a:bodyPr vert="horz" lIns="0" tIns="0" rIns="0" bIns="0" rtlCol="0" anchor="b" anchorCtr="0">
            <a:normAutofit fontScale="97500"/>
          </a:bodyPr>
          <a:lstStyle>
            <a:lvl1pPr algn="l" defTabSz="914400" rtl="0" eaLnBrk="1" latinLnBrk="0" hangingPunct="1">
              <a:lnSpc>
                <a:spcPct val="100000"/>
              </a:lnSpc>
              <a:spcBef>
                <a:spcPct val="0"/>
              </a:spcBef>
              <a:buNone/>
              <a:defRPr sz="2400" b="1" kern="1200">
                <a:solidFill>
                  <a:schemeClr val="tx1"/>
                </a:solidFill>
                <a:latin typeface="+mj-lt"/>
                <a:ea typeface="+mj-ea"/>
                <a:cs typeface="+mj-cs"/>
              </a:defRPr>
            </a:lvl1pPr>
          </a:lstStyle>
          <a:p>
            <a:r>
              <a:rPr lang="en-US" sz="3200" dirty="0">
                <a:solidFill>
                  <a:srgbClr val="FF0000"/>
                </a:solidFill>
                <a:latin typeface="Calibri" panose="020F0502020204030204" pitchFamily="34" charset="0"/>
                <a:cs typeface="Calibri" panose="020F0502020204030204" pitchFamily="34" charset="0"/>
              </a:rPr>
              <a:t>SPORTs @ 2 years</a:t>
            </a:r>
          </a:p>
        </p:txBody>
      </p:sp>
      <p:sp>
        <p:nvSpPr>
          <p:cNvPr id="12" name="ZoneTexte 11">
            <a:extLst>
              <a:ext uri="{FF2B5EF4-FFF2-40B4-BE49-F238E27FC236}">
                <a16:creationId xmlns:a16="http://schemas.microsoft.com/office/drawing/2014/main" id="{5FDF5F00-EB35-C0E0-538E-3C94826FF004}"/>
              </a:ext>
            </a:extLst>
          </p:cNvPr>
          <p:cNvSpPr txBox="1"/>
          <p:nvPr/>
        </p:nvSpPr>
        <p:spPr>
          <a:xfrm>
            <a:off x="5203902" y="3244334"/>
            <a:ext cx="861255" cy="369332"/>
          </a:xfrm>
          <a:prstGeom prst="rect">
            <a:avLst/>
          </a:prstGeom>
          <a:noFill/>
        </p:spPr>
        <p:txBody>
          <a:bodyPr wrap="square">
            <a:spAutoFit/>
          </a:bodyPr>
          <a:lstStyle/>
          <a:p>
            <a:pPr algn="ctr"/>
            <a:r>
              <a:rPr lang="en-US" sz="1800" dirty="0">
                <a:solidFill>
                  <a:schemeClr val="tx2">
                    <a:lumMod val="90000"/>
                    <a:lumOff val="10000"/>
                  </a:schemeClr>
                </a:solidFill>
              </a:rPr>
              <a:t>BNS</a:t>
            </a:r>
            <a:endParaRPr lang="fr-FR" dirty="0">
              <a:solidFill>
                <a:schemeClr val="tx2">
                  <a:lumMod val="90000"/>
                  <a:lumOff val="10000"/>
                </a:schemeClr>
              </a:solidFill>
            </a:endParaRPr>
          </a:p>
        </p:txBody>
      </p:sp>
      <p:sp>
        <p:nvSpPr>
          <p:cNvPr id="13" name="ZoneTexte 12">
            <a:extLst>
              <a:ext uri="{FF2B5EF4-FFF2-40B4-BE49-F238E27FC236}">
                <a16:creationId xmlns:a16="http://schemas.microsoft.com/office/drawing/2014/main" id="{8704D8CC-9E5A-B312-B6D5-61255F5A9CDA}"/>
              </a:ext>
            </a:extLst>
          </p:cNvPr>
          <p:cNvSpPr txBox="1"/>
          <p:nvPr/>
        </p:nvSpPr>
        <p:spPr>
          <a:xfrm>
            <a:off x="5147310" y="2939520"/>
            <a:ext cx="952388" cy="369332"/>
          </a:xfrm>
          <a:prstGeom prst="rect">
            <a:avLst/>
          </a:prstGeom>
          <a:noFill/>
        </p:spPr>
        <p:txBody>
          <a:bodyPr wrap="square">
            <a:spAutoFit/>
          </a:bodyPr>
          <a:lstStyle/>
          <a:p>
            <a:pPr algn="ctr"/>
            <a:r>
              <a:rPr lang="en-US" sz="1800" dirty="0">
                <a:solidFill>
                  <a:srgbClr val="FF0000"/>
                </a:solidFill>
              </a:rPr>
              <a:t>PCB</a:t>
            </a:r>
            <a:endParaRPr lang="fr-FR" dirty="0">
              <a:solidFill>
                <a:srgbClr val="FF0000"/>
              </a:solidFill>
            </a:endParaRPr>
          </a:p>
        </p:txBody>
      </p:sp>
      <p:sp>
        <p:nvSpPr>
          <p:cNvPr id="14" name="ZoneTexte 13">
            <a:extLst>
              <a:ext uri="{FF2B5EF4-FFF2-40B4-BE49-F238E27FC236}">
                <a16:creationId xmlns:a16="http://schemas.microsoft.com/office/drawing/2014/main" id="{9064ED83-77EB-DD29-A350-AB10706C3D75}"/>
              </a:ext>
            </a:extLst>
          </p:cNvPr>
          <p:cNvSpPr txBox="1"/>
          <p:nvPr/>
        </p:nvSpPr>
        <p:spPr>
          <a:xfrm>
            <a:off x="5143612" y="2539216"/>
            <a:ext cx="952388" cy="369332"/>
          </a:xfrm>
          <a:prstGeom prst="rect">
            <a:avLst/>
          </a:prstGeom>
          <a:noFill/>
        </p:spPr>
        <p:txBody>
          <a:bodyPr wrap="square">
            <a:spAutoFit/>
          </a:bodyPr>
          <a:lstStyle/>
          <a:p>
            <a:pPr algn="ctr"/>
            <a:r>
              <a:rPr lang="en-US" dirty="0">
                <a:solidFill>
                  <a:schemeClr val="accent4">
                    <a:lumMod val="60000"/>
                    <a:lumOff val="40000"/>
                  </a:schemeClr>
                </a:solidFill>
              </a:rPr>
              <a:t>P</a:t>
            </a:r>
            <a:r>
              <a:rPr lang="en-US" sz="1800" dirty="0">
                <a:solidFill>
                  <a:schemeClr val="accent4">
                    <a:lumMod val="60000"/>
                    <a:lumOff val="40000"/>
                  </a:schemeClr>
                </a:solidFill>
              </a:rPr>
              <a:t>ES</a:t>
            </a:r>
            <a:endParaRPr lang="fr-FR" dirty="0">
              <a:solidFill>
                <a:schemeClr val="accent4">
                  <a:lumMod val="60000"/>
                  <a:lumOff val="40000"/>
                </a:schemeClr>
              </a:solidFill>
            </a:endParaRPr>
          </a:p>
        </p:txBody>
      </p:sp>
      <p:sp>
        <p:nvSpPr>
          <p:cNvPr id="15" name="ZoneTexte 14">
            <a:extLst>
              <a:ext uri="{FF2B5EF4-FFF2-40B4-BE49-F238E27FC236}">
                <a16:creationId xmlns:a16="http://schemas.microsoft.com/office/drawing/2014/main" id="{3E3848A4-0914-1946-3BD8-3C273F98FA72}"/>
              </a:ext>
            </a:extLst>
          </p:cNvPr>
          <p:cNvSpPr txBox="1"/>
          <p:nvPr/>
        </p:nvSpPr>
        <p:spPr>
          <a:xfrm>
            <a:off x="11191521" y="2822298"/>
            <a:ext cx="861255" cy="369332"/>
          </a:xfrm>
          <a:prstGeom prst="rect">
            <a:avLst/>
          </a:prstGeom>
          <a:noFill/>
        </p:spPr>
        <p:txBody>
          <a:bodyPr wrap="square">
            <a:spAutoFit/>
          </a:bodyPr>
          <a:lstStyle/>
          <a:p>
            <a:pPr algn="ctr"/>
            <a:r>
              <a:rPr lang="en-US" sz="1800" dirty="0">
                <a:solidFill>
                  <a:schemeClr val="tx2">
                    <a:lumMod val="90000"/>
                    <a:lumOff val="10000"/>
                  </a:schemeClr>
                </a:solidFill>
              </a:rPr>
              <a:t>BNS</a:t>
            </a:r>
            <a:endParaRPr lang="fr-FR" dirty="0">
              <a:solidFill>
                <a:schemeClr val="tx2">
                  <a:lumMod val="90000"/>
                  <a:lumOff val="10000"/>
                </a:schemeClr>
              </a:solidFill>
            </a:endParaRPr>
          </a:p>
        </p:txBody>
      </p:sp>
      <p:sp>
        <p:nvSpPr>
          <p:cNvPr id="17" name="ZoneTexte 16">
            <a:extLst>
              <a:ext uri="{FF2B5EF4-FFF2-40B4-BE49-F238E27FC236}">
                <a16:creationId xmlns:a16="http://schemas.microsoft.com/office/drawing/2014/main" id="{CD3D829C-5BDB-B425-F648-6DE72610A96F}"/>
              </a:ext>
            </a:extLst>
          </p:cNvPr>
          <p:cNvSpPr txBox="1"/>
          <p:nvPr/>
        </p:nvSpPr>
        <p:spPr>
          <a:xfrm>
            <a:off x="11145955" y="2549978"/>
            <a:ext cx="952388" cy="369332"/>
          </a:xfrm>
          <a:prstGeom prst="rect">
            <a:avLst/>
          </a:prstGeom>
          <a:noFill/>
        </p:spPr>
        <p:txBody>
          <a:bodyPr wrap="square">
            <a:spAutoFit/>
          </a:bodyPr>
          <a:lstStyle/>
          <a:p>
            <a:pPr algn="ctr"/>
            <a:r>
              <a:rPr lang="en-US" sz="1800" dirty="0">
                <a:solidFill>
                  <a:srgbClr val="FF0000"/>
                </a:solidFill>
              </a:rPr>
              <a:t>PCB</a:t>
            </a:r>
            <a:endParaRPr lang="fr-FR" dirty="0">
              <a:solidFill>
                <a:srgbClr val="FF0000"/>
              </a:solidFill>
            </a:endParaRPr>
          </a:p>
        </p:txBody>
      </p:sp>
      <p:sp>
        <p:nvSpPr>
          <p:cNvPr id="18" name="ZoneTexte 17">
            <a:extLst>
              <a:ext uri="{FF2B5EF4-FFF2-40B4-BE49-F238E27FC236}">
                <a16:creationId xmlns:a16="http://schemas.microsoft.com/office/drawing/2014/main" id="{119F3BA8-CB99-5366-EBD0-D7E85CEE9F1B}"/>
              </a:ext>
            </a:extLst>
          </p:cNvPr>
          <p:cNvSpPr txBox="1"/>
          <p:nvPr/>
        </p:nvSpPr>
        <p:spPr>
          <a:xfrm>
            <a:off x="11109918" y="2278335"/>
            <a:ext cx="952388" cy="369332"/>
          </a:xfrm>
          <a:prstGeom prst="rect">
            <a:avLst/>
          </a:prstGeom>
          <a:noFill/>
        </p:spPr>
        <p:txBody>
          <a:bodyPr wrap="square">
            <a:spAutoFit/>
          </a:bodyPr>
          <a:lstStyle/>
          <a:p>
            <a:pPr algn="ctr"/>
            <a:r>
              <a:rPr lang="en-US" dirty="0">
                <a:solidFill>
                  <a:schemeClr val="accent4">
                    <a:lumMod val="60000"/>
                    <a:lumOff val="40000"/>
                  </a:schemeClr>
                </a:solidFill>
              </a:rPr>
              <a:t>P</a:t>
            </a:r>
            <a:r>
              <a:rPr lang="en-US" sz="1800" dirty="0">
                <a:solidFill>
                  <a:schemeClr val="accent4">
                    <a:lumMod val="60000"/>
                    <a:lumOff val="40000"/>
                  </a:schemeClr>
                </a:solidFill>
              </a:rPr>
              <a:t>ES</a:t>
            </a:r>
            <a:endParaRPr lang="fr-FR" dirty="0">
              <a:solidFill>
                <a:schemeClr val="accent4">
                  <a:lumMod val="60000"/>
                  <a:lumOff val="40000"/>
                </a:schemeClr>
              </a:solidFill>
            </a:endParaRPr>
          </a:p>
        </p:txBody>
      </p:sp>
    </p:spTree>
    <p:extLst>
      <p:ext uri="{BB962C8B-B14F-4D97-AF65-F5344CB8AC3E}">
        <p14:creationId xmlns:p14="http://schemas.microsoft.com/office/powerpoint/2010/main" val="399800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9947B-DE21-7B63-A72F-C871ED9EAA0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FCF26E3-8600-0657-8C47-F17D2DE15F0B}"/>
              </a:ext>
            </a:extLst>
          </p:cNvPr>
          <p:cNvSpPr>
            <a:spLocks noGrp="1"/>
          </p:cNvSpPr>
          <p:nvPr>
            <p:ph type="title"/>
          </p:nvPr>
        </p:nvSpPr>
        <p:spPr>
          <a:xfrm>
            <a:off x="618067" y="464914"/>
            <a:ext cx="10845800" cy="1325563"/>
          </a:xfrm>
        </p:spPr>
        <p:txBody>
          <a:bodyPr>
            <a:normAutofit/>
          </a:bodyPr>
          <a:lstStyle/>
          <a:p>
            <a:r>
              <a:rPr lang="fr-FR" sz="3200" b="1" dirty="0" err="1">
                <a:solidFill>
                  <a:srgbClr val="FF0000"/>
                </a:solidFill>
                <a:latin typeface="Calibri" panose="020F0502020204030204" pitchFamily="34" charset="0"/>
                <a:cs typeface="Calibri" panose="020F0502020204030204" pitchFamily="34" charset="0"/>
              </a:rPr>
              <a:t>Treatment</a:t>
            </a:r>
            <a:r>
              <a:rPr lang="fr-FR" sz="3200" b="1" dirty="0">
                <a:solidFill>
                  <a:srgbClr val="FF0000"/>
                </a:solidFill>
                <a:latin typeface="Calibri" panose="020F0502020204030204" pitchFamily="34" charset="0"/>
                <a:cs typeface="Calibri" panose="020F0502020204030204" pitchFamily="34" charset="0"/>
              </a:rPr>
              <a:t> of Long </a:t>
            </a:r>
            <a:r>
              <a:rPr lang="fr-FR" sz="3200" b="1" dirty="0" err="1">
                <a:solidFill>
                  <a:srgbClr val="FF0000"/>
                </a:solidFill>
                <a:latin typeface="Calibri" panose="020F0502020204030204" pitchFamily="34" charset="0"/>
                <a:cs typeface="Calibri" panose="020F0502020204030204" pitchFamily="34" charset="0"/>
              </a:rPr>
              <a:t>Femoropopliteal</a:t>
            </a:r>
            <a:r>
              <a:rPr lang="fr-FR" sz="3200" b="1" dirty="0">
                <a:solidFill>
                  <a:srgbClr val="FF0000"/>
                </a:solidFill>
                <a:latin typeface="Calibri" panose="020F0502020204030204" pitchFamily="34" charset="0"/>
                <a:cs typeface="Calibri" panose="020F0502020204030204" pitchFamily="34" charset="0"/>
              </a:rPr>
              <a:t> </a:t>
            </a:r>
            <a:r>
              <a:rPr lang="fr-FR" sz="3200" b="1" dirty="0" err="1">
                <a:solidFill>
                  <a:srgbClr val="FF0000"/>
                </a:solidFill>
                <a:latin typeface="Calibri" panose="020F0502020204030204" pitchFamily="34" charset="0"/>
                <a:cs typeface="Calibri" panose="020F0502020204030204" pitchFamily="34" charset="0"/>
              </a:rPr>
              <a:t>Lesions</a:t>
            </a:r>
            <a:r>
              <a:rPr lang="fr-FR" sz="3200" b="1" dirty="0">
                <a:solidFill>
                  <a:srgbClr val="FF0000"/>
                </a:solidFill>
                <a:latin typeface="Calibri" panose="020F0502020204030204" pitchFamily="34" charset="0"/>
                <a:cs typeface="Calibri" panose="020F0502020204030204" pitchFamily="34" charset="0"/>
              </a:rPr>
              <a:t> for CLTI </a:t>
            </a:r>
            <a:r>
              <a:rPr lang="fr-FR" sz="3200" b="1" dirty="0" err="1">
                <a:solidFill>
                  <a:srgbClr val="FF0000"/>
                </a:solidFill>
                <a:latin typeface="Calibri" panose="020F0502020204030204" pitchFamily="34" charset="0"/>
                <a:cs typeface="Calibri" panose="020F0502020204030204" pitchFamily="34" charset="0"/>
              </a:rPr>
              <a:t>is</a:t>
            </a:r>
            <a:r>
              <a:rPr lang="fr-FR" sz="3200" b="1" dirty="0">
                <a:solidFill>
                  <a:srgbClr val="FF0000"/>
                </a:solidFill>
                <a:latin typeface="Calibri" panose="020F0502020204030204" pitchFamily="34" charset="0"/>
                <a:cs typeface="Calibri" panose="020F0502020204030204" pitchFamily="34" charset="0"/>
              </a:rPr>
              <a:t> </a:t>
            </a:r>
            <a:r>
              <a:rPr lang="fr-FR" sz="3200" b="1" dirty="0" err="1">
                <a:solidFill>
                  <a:srgbClr val="FF0000"/>
                </a:solidFill>
                <a:latin typeface="Calibri" panose="020F0502020204030204" pitchFamily="34" charset="0"/>
                <a:cs typeface="Calibri" panose="020F0502020204030204" pitchFamily="34" charset="0"/>
              </a:rPr>
              <a:t>Frequent</a:t>
            </a:r>
            <a:endParaRPr lang="fr-FR" sz="3200" b="1" dirty="0">
              <a:solidFill>
                <a:srgbClr val="FF000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0EF68F98-C1C5-2808-4752-98923D1B8EEC}"/>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067" y="2833479"/>
            <a:ext cx="2345267" cy="28161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4" name="Image 3">
            <a:extLst>
              <a:ext uri="{FF2B5EF4-FFF2-40B4-BE49-F238E27FC236}">
                <a16:creationId xmlns:a16="http://schemas.microsoft.com/office/drawing/2014/main" id="{AAAB7DC2-8F23-7543-7AF2-F087B02F566D}"/>
              </a:ext>
            </a:extLst>
          </p:cNvPr>
          <p:cNvPicPr>
            <a:picLocks noChangeAspect="1"/>
          </p:cNvPicPr>
          <p:nvPr/>
        </p:nvPicPr>
        <p:blipFill>
          <a:blip r:embed="rId3"/>
          <a:stretch>
            <a:fillRect/>
          </a:stretch>
        </p:blipFill>
        <p:spPr>
          <a:xfrm>
            <a:off x="3581399" y="2090034"/>
            <a:ext cx="8322733" cy="4303052"/>
          </a:xfrm>
          <a:prstGeom prst="rect">
            <a:avLst/>
          </a:prstGeom>
        </p:spPr>
      </p:pic>
    </p:spTree>
    <p:extLst>
      <p:ext uri="{BB962C8B-B14F-4D97-AF65-F5344CB8AC3E}">
        <p14:creationId xmlns:p14="http://schemas.microsoft.com/office/powerpoint/2010/main" val="40915730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4902A-32DC-18BB-14B6-8F2DD3C280C8}"/>
            </a:ext>
          </a:extLst>
        </p:cNvPr>
        <p:cNvGrpSpPr/>
        <p:nvPr/>
      </p:nvGrpSpPr>
      <p:grpSpPr>
        <a:xfrm>
          <a:off x="0" y="0"/>
          <a:ext cx="0" cy="0"/>
          <a:chOff x="0" y="0"/>
          <a:chExt cx="0" cy="0"/>
        </a:xfrm>
      </p:grpSpPr>
      <p:pic>
        <p:nvPicPr>
          <p:cNvPr id="8" name="Picture 26">
            <a:extLst>
              <a:ext uri="{FF2B5EF4-FFF2-40B4-BE49-F238E27FC236}">
                <a16:creationId xmlns:a16="http://schemas.microsoft.com/office/drawing/2014/main" id="{E7CD05B3-491C-4FD7-4276-787737BD7F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9900530" y="386231"/>
            <a:ext cx="1810458" cy="90522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Espace réservé du contenu 2">
            <a:extLst>
              <a:ext uri="{FF2B5EF4-FFF2-40B4-BE49-F238E27FC236}">
                <a16:creationId xmlns:a16="http://schemas.microsoft.com/office/drawing/2014/main" id="{627EFA3C-0DAE-D482-80BA-2B098B149175}"/>
              </a:ext>
            </a:extLst>
          </p:cNvPr>
          <p:cNvSpPr>
            <a:spLocks noGrp="1"/>
          </p:cNvSpPr>
          <p:nvPr>
            <p:ph sz="quarter" idx="14"/>
          </p:nvPr>
        </p:nvSpPr>
        <p:spPr>
          <a:xfrm>
            <a:off x="6096000" y="1971834"/>
            <a:ext cx="5553074" cy="3231991"/>
          </a:xfrm>
        </p:spPr>
        <p:txBody>
          <a:bodyPr>
            <a:noAutofit/>
          </a:bodyPr>
          <a:lstStyle/>
          <a:p>
            <a:pPr marL="0" indent="0">
              <a:buNone/>
            </a:pPr>
            <a:r>
              <a:rPr lang="fr-FR" sz="2400" b="1" dirty="0">
                <a:latin typeface="Calibri" panose="020F0502020204030204" pitchFamily="34" charset="0"/>
                <a:cs typeface="Calibri" panose="020F0502020204030204" pitchFamily="34" charset="0"/>
              </a:rPr>
              <a:t>The </a:t>
            </a:r>
            <a:r>
              <a:rPr lang="fr-FR" sz="2400" b="1" dirty="0" err="1">
                <a:latin typeface="Calibri" panose="020F0502020204030204" pitchFamily="34" charset="0"/>
                <a:cs typeface="Calibri" panose="020F0502020204030204" pitchFamily="34" charset="0"/>
              </a:rPr>
              <a:t>median</a:t>
            </a:r>
            <a:r>
              <a:rPr lang="fr-FR" sz="2400" b="1" dirty="0">
                <a:latin typeface="Calibri" panose="020F0502020204030204" pitchFamily="34" charset="0"/>
                <a:cs typeface="Calibri" panose="020F0502020204030204" pitchFamily="34" charset="0"/>
              </a:rPr>
              <a:t> time to last </a:t>
            </a:r>
            <a:r>
              <a:rPr lang="fr-FR" sz="2400" b="1" dirty="0" err="1">
                <a:latin typeface="Calibri" panose="020F0502020204030204" pitchFamily="34" charset="0"/>
                <a:cs typeface="Calibri" panose="020F0502020204030204" pitchFamily="34" charset="0"/>
              </a:rPr>
              <a:t>clinical</a:t>
            </a:r>
            <a:r>
              <a:rPr lang="fr-FR" sz="2400" b="1" dirty="0">
                <a:latin typeface="Calibri" panose="020F0502020204030204" pitchFamily="34" charset="0"/>
                <a:cs typeface="Calibri" panose="020F0502020204030204" pitchFamily="34" charset="0"/>
              </a:rPr>
              <a:t> follow-up </a:t>
            </a:r>
            <a:r>
              <a:rPr lang="fr-FR" sz="2400" b="1" dirty="0" err="1">
                <a:latin typeface="Calibri" panose="020F0502020204030204" pitchFamily="34" charset="0"/>
                <a:cs typeface="Calibri" panose="020F0502020204030204" pitchFamily="34" charset="0"/>
              </a:rPr>
              <a:t>was</a:t>
            </a:r>
            <a:r>
              <a:rPr lang="fr-FR" sz="2400" b="1" dirty="0">
                <a:latin typeface="Calibri" panose="020F0502020204030204" pitchFamily="34" charset="0"/>
                <a:cs typeface="Calibri" panose="020F0502020204030204" pitchFamily="34" charset="0"/>
              </a:rPr>
              <a:t> 2.1 </a:t>
            </a:r>
            <a:r>
              <a:rPr lang="fr-FR" sz="2400" b="1" dirty="0" err="1">
                <a:latin typeface="Calibri" panose="020F0502020204030204" pitchFamily="34" charset="0"/>
                <a:cs typeface="Calibri" panose="020F0502020204030204" pitchFamily="34" charset="0"/>
              </a:rPr>
              <a:t>years</a:t>
            </a:r>
            <a:r>
              <a:rPr lang="fr-FR" sz="2400" b="1" dirty="0">
                <a:latin typeface="Calibri" panose="020F0502020204030204" pitchFamily="34" charset="0"/>
                <a:cs typeface="Calibri" panose="020F0502020204030204" pitchFamily="34" charset="0"/>
              </a:rPr>
              <a:t> (range 0-7.2 </a:t>
            </a:r>
            <a:r>
              <a:rPr lang="fr-FR" sz="2400" b="1" dirty="0" err="1">
                <a:latin typeface="Calibri" panose="020F0502020204030204" pitchFamily="34" charset="0"/>
                <a:cs typeface="Calibri" panose="020F0502020204030204" pitchFamily="34" charset="0"/>
              </a:rPr>
              <a:t>years</a:t>
            </a:r>
            <a:r>
              <a:rPr lang="fr-FR" sz="2400" b="1" dirty="0">
                <a:latin typeface="Calibri" panose="020F0502020204030204" pitchFamily="34" charset="0"/>
                <a:cs typeface="Calibri" panose="020F0502020204030204" pitchFamily="34" charset="0"/>
              </a:rPr>
              <a:t>)</a:t>
            </a:r>
          </a:p>
          <a:p>
            <a:pPr marL="0" indent="0">
              <a:buNone/>
            </a:pPr>
            <a:endParaRPr lang="fr-FR" sz="800" b="1" dirty="0">
              <a:latin typeface="Calibri" panose="020F0502020204030204" pitchFamily="34" charset="0"/>
              <a:cs typeface="Calibri" panose="020F0502020204030204" pitchFamily="34" charset="0"/>
            </a:endParaRPr>
          </a:p>
          <a:p>
            <a:pPr marL="0" indent="0">
              <a:buNone/>
            </a:pPr>
            <a:r>
              <a:rPr lang="fr-FR" sz="2400" b="1" dirty="0">
                <a:latin typeface="Calibri" panose="020F0502020204030204" pitchFamily="34" charset="0"/>
                <a:cs typeface="Calibri" panose="020F0502020204030204" pitchFamily="34" charset="0"/>
              </a:rPr>
              <a:t>Major amputation or </a:t>
            </a:r>
            <a:r>
              <a:rPr lang="fr-FR" sz="2400" b="1" dirty="0" err="1">
                <a:latin typeface="Calibri" panose="020F0502020204030204" pitchFamily="34" charset="0"/>
                <a:cs typeface="Calibri" panose="020F0502020204030204" pitchFamily="34" charset="0"/>
              </a:rPr>
              <a:t>death</a:t>
            </a:r>
            <a:r>
              <a:rPr lang="fr-FR" sz="2400" b="1" dirty="0">
                <a:latin typeface="Calibri" panose="020F0502020204030204" pitchFamily="34" charset="0"/>
                <a:cs typeface="Calibri" panose="020F0502020204030204" pitchFamily="34" charset="0"/>
              </a:rPr>
              <a:t> </a:t>
            </a:r>
            <a:r>
              <a:rPr lang="fr-FR" sz="2400" dirty="0" err="1">
                <a:latin typeface="Calibri" panose="020F0502020204030204" pitchFamily="34" charset="0"/>
                <a:cs typeface="Calibri" panose="020F0502020204030204" pitchFamily="34" charset="0"/>
              </a:rPr>
              <a:t>occurred</a:t>
            </a:r>
            <a:r>
              <a:rPr lang="fr-FR" sz="2400" dirty="0">
                <a:latin typeface="Calibri" panose="020F0502020204030204" pitchFamily="34" charset="0"/>
                <a:cs typeface="Calibri" panose="020F0502020204030204" pitchFamily="34" charset="0"/>
              </a:rPr>
              <a:t> in</a:t>
            </a:r>
          </a:p>
          <a:p>
            <a:pPr>
              <a:buFontTx/>
              <a:buChar char="-"/>
            </a:pPr>
            <a:r>
              <a:rPr lang="fr-FR" sz="2400" dirty="0">
                <a:latin typeface="Calibri" panose="020F0502020204030204" pitchFamily="34" charset="0"/>
                <a:cs typeface="Calibri" panose="020F0502020204030204" pitchFamily="34" charset="0"/>
              </a:rPr>
              <a:t>106 of 160 (</a:t>
            </a:r>
            <a:r>
              <a:rPr lang="fr-FR" sz="2400" b="1" dirty="0">
                <a:latin typeface="Calibri" panose="020F0502020204030204" pitchFamily="34" charset="0"/>
                <a:cs typeface="Calibri" panose="020F0502020204030204" pitchFamily="34" charset="0"/>
              </a:rPr>
              <a:t>66%</a:t>
            </a:r>
            <a:r>
              <a:rPr lang="fr-FR" sz="2400" dirty="0">
                <a:latin typeface="Calibri" panose="020F0502020204030204" pitchFamily="34" charset="0"/>
                <a:cs typeface="Calibri" panose="020F0502020204030204" pitchFamily="34" charset="0"/>
              </a:rPr>
              <a:t>) participants in the POBA±BMS group</a:t>
            </a:r>
          </a:p>
          <a:p>
            <a:pPr>
              <a:buFontTx/>
              <a:buChar char="-"/>
            </a:pPr>
            <a:r>
              <a:rPr lang="fr-FR" sz="2400" dirty="0">
                <a:latin typeface="Calibri" panose="020F0502020204030204" pitchFamily="34" charset="0"/>
                <a:cs typeface="Calibri" panose="020F0502020204030204" pitchFamily="34" charset="0"/>
              </a:rPr>
              <a:t>97 of 161 (</a:t>
            </a:r>
            <a:r>
              <a:rPr lang="fr-FR" sz="2400" b="1" dirty="0">
                <a:latin typeface="Calibri" panose="020F0502020204030204" pitchFamily="34" charset="0"/>
                <a:cs typeface="Calibri" panose="020F0502020204030204" pitchFamily="34" charset="0"/>
              </a:rPr>
              <a:t>60%</a:t>
            </a:r>
            <a:r>
              <a:rPr lang="fr-FR" sz="2400" dirty="0">
                <a:latin typeface="Calibri" panose="020F0502020204030204" pitchFamily="34" charset="0"/>
                <a:cs typeface="Calibri" panose="020F0502020204030204" pitchFamily="34" charset="0"/>
              </a:rPr>
              <a:t>) in the DCB±BMS group,</a:t>
            </a:r>
          </a:p>
          <a:p>
            <a:pPr>
              <a:buFontTx/>
              <a:buChar char="-"/>
            </a:pPr>
            <a:r>
              <a:rPr lang="fr-FR" sz="2400" dirty="0">
                <a:latin typeface="Calibri" panose="020F0502020204030204" pitchFamily="34" charset="0"/>
                <a:cs typeface="Calibri" panose="020F0502020204030204" pitchFamily="34" charset="0"/>
              </a:rPr>
              <a:t>93 of 159 (</a:t>
            </a:r>
            <a:r>
              <a:rPr lang="fr-FR" sz="2400" b="1" dirty="0">
                <a:latin typeface="Calibri" panose="020F0502020204030204" pitchFamily="34" charset="0"/>
                <a:cs typeface="Calibri" panose="020F0502020204030204" pitchFamily="34" charset="0"/>
              </a:rPr>
              <a:t>58%</a:t>
            </a:r>
            <a:r>
              <a:rPr lang="fr-FR" sz="2400" dirty="0">
                <a:latin typeface="Calibri" panose="020F0502020204030204" pitchFamily="34" charset="0"/>
                <a:cs typeface="Calibri" panose="020F0502020204030204" pitchFamily="34" charset="0"/>
              </a:rPr>
              <a:t>) in the DES group</a:t>
            </a:r>
          </a:p>
          <a:p>
            <a:pPr marL="0" indent="0">
              <a:buNone/>
            </a:pPr>
            <a:endParaRPr lang="fr-FR" sz="2200" dirty="0">
              <a:latin typeface="Calibri" panose="020F0502020204030204" pitchFamily="34" charset="0"/>
              <a:cs typeface="Calibri" panose="020F0502020204030204" pitchFamily="34" charset="0"/>
            </a:endParaRPr>
          </a:p>
          <a:p>
            <a:endParaRPr lang="fr-FR" sz="2200" dirty="0">
              <a:latin typeface="Calibri" panose="020F0502020204030204" pitchFamily="34" charset="0"/>
              <a:cs typeface="Calibri" panose="020F0502020204030204" pitchFamily="34" charset="0"/>
            </a:endParaRPr>
          </a:p>
        </p:txBody>
      </p:sp>
      <p:pic>
        <p:nvPicPr>
          <p:cNvPr id="9" name="Image 8">
            <a:extLst>
              <a:ext uri="{FF2B5EF4-FFF2-40B4-BE49-F238E27FC236}">
                <a16:creationId xmlns:a16="http://schemas.microsoft.com/office/drawing/2014/main" id="{D927053D-92B3-A84E-DE63-48ED73562F43}"/>
              </a:ext>
            </a:extLst>
          </p:cNvPr>
          <p:cNvPicPr>
            <a:picLocks noChangeAspect="1"/>
          </p:cNvPicPr>
          <p:nvPr/>
        </p:nvPicPr>
        <p:blipFill>
          <a:blip r:embed="rId4"/>
          <a:stretch>
            <a:fillRect/>
          </a:stretch>
        </p:blipFill>
        <p:spPr>
          <a:xfrm>
            <a:off x="481012" y="1611312"/>
            <a:ext cx="5553075" cy="4255230"/>
          </a:xfrm>
          <a:prstGeom prst="rect">
            <a:avLst/>
          </a:prstGeom>
        </p:spPr>
      </p:pic>
      <p:sp>
        <p:nvSpPr>
          <p:cNvPr id="11" name="ZoneTexte 10">
            <a:extLst>
              <a:ext uri="{FF2B5EF4-FFF2-40B4-BE49-F238E27FC236}">
                <a16:creationId xmlns:a16="http://schemas.microsoft.com/office/drawing/2014/main" id="{16D0B927-C054-2D0B-8E93-E51343E23D93}"/>
              </a:ext>
            </a:extLst>
          </p:cNvPr>
          <p:cNvSpPr txBox="1"/>
          <p:nvPr/>
        </p:nvSpPr>
        <p:spPr>
          <a:xfrm>
            <a:off x="6157915" y="5359016"/>
            <a:ext cx="5491159" cy="830997"/>
          </a:xfrm>
          <a:prstGeom prst="rect">
            <a:avLst/>
          </a:prstGeom>
          <a:noFill/>
        </p:spPr>
        <p:txBody>
          <a:bodyPr wrap="square">
            <a:spAutoFit/>
          </a:bodyPr>
          <a:lstStyle/>
          <a:p>
            <a:pPr marL="0" indent="0">
              <a:buNone/>
            </a:pPr>
            <a:r>
              <a:rPr lang="fr-FR" sz="1600" dirty="0" err="1">
                <a:latin typeface="Calibri" panose="020F0502020204030204" pitchFamily="34" charset="0"/>
                <a:cs typeface="Calibri" panose="020F0502020204030204" pitchFamily="34" charset="0"/>
              </a:rPr>
              <a:t>Adjusted</a:t>
            </a:r>
            <a:r>
              <a:rPr lang="fr-FR" sz="1600" dirty="0">
                <a:latin typeface="Calibri" panose="020F0502020204030204" pitchFamily="34" charset="0"/>
                <a:cs typeface="Calibri" panose="020F0502020204030204" pitchFamily="34" charset="0"/>
              </a:rPr>
              <a:t> </a:t>
            </a:r>
            <a:r>
              <a:rPr lang="fr-FR" sz="1600" dirty="0" err="1">
                <a:latin typeface="Calibri" panose="020F0502020204030204" pitchFamily="34" charset="0"/>
                <a:cs typeface="Calibri" panose="020F0502020204030204" pitchFamily="34" charset="0"/>
              </a:rPr>
              <a:t>hazard</a:t>
            </a:r>
            <a:r>
              <a:rPr lang="fr-FR" sz="1600" dirty="0">
                <a:latin typeface="Calibri" panose="020F0502020204030204" pitchFamily="34" charset="0"/>
                <a:cs typeface="Calibri" panose="020F0502020204030204" pitchFamily="34" charset="0"/>
              </a:rPr>
              <a:t> ratios: PBA±BMS </a:t>
            </a:r>
            <a:r>
              <a:rPr lang="fr-FR" sz="1600" i="1" dirty="0">
                <a:latin typeface="Calibri" panose="020F0502020204030204" pitchFamily="34" charset="0"/>
                <a:cs typeface="Calibri" panose="020F0502020204030204" pitchFamily="34" charset="0"/>
              </a:rPr>
              <a:t>v </a:t>
            </a:r>
            <a:r>
              <a:rPr lang="fr-FR" sz="1600" dirty="0">
                <a:latin typeface="Calibri" panose="020F0502020204030204" pitchFamily="34" charset="0"/>
                <a:cs typeface="Calibri" panose="020F0502020204030204" pitchFamily="34" charset="0"/>
              </a:rPr>
              <a:t>DCBA±BMS: 0.84, 97.5% confidence </a:t>
            </a:r>
            <a:r>
              <a:rPr lang="fr-FR" sz="1600" dirty="0" err="1">
                <a:latin typeface="Calibri" panose="020F0502020204030204" pitchFamily="34" charset="0"/>
                <a:cs typeface="Calibri" panose="020F0502020204030204" pitchFamily="34" charset="0"/>
              </a:rPr>
              <a:t>interval</a:t>
            </a:r>
            <a:r>
              <a:rPr lang="fr-FR" sz="1600" dirty="0">
                <a:latin typeface="Calibri" panose="020F0502020204030204" pitchFamily="34" charset="0"/>
                <a:cs typeface="Calibri" panose="020F0502020204030204" pitchFamily="34" charset="0"/>
              </a:rPr>
              <a:t> 0.61 to 1.16, P=0.22; PBA±BMS </a:t>
            </a:r>
            <a:r>
              <a:rPr lang="fr-FR" sz="1600" i="1" dirty="0">
                <a:latin typeface="Calibri" panose="020F0502020204030204" pitchFamily="34" charset="0"/>
                <a:cs typeface="Calibri" panose="020F0502020204030204" pitchFamily="34" charset="0"/>
              </a:rPr>
              <a:t>v </a:t>
            </a:r>
            <a:r>
              <a:rPr lang="fr-FR" sz="1600" dirty="0">
                <a:latin typeface="Calibri" panose="020F0502020204030204" pitchFamily="34" charset="0"/>
                <a:cs typeface="Calibri" panose="020F0502020204030204" pitchFamily="34" charset="0"/>
              </a:rPr>
              <a:t>DES: 0.83, 0.60 to 1.15, P=0.20. </a:t>
            </a:r>
          </a:p>
        </p:txBody>
      </p:sp>
      <p:sp>
        <p:nvSpPr>
          <p:cNvPr id="12" name="ZoneTexte 11">
            <a:extLst>
              <a:ext uri="{FF2B5EF4-FFF2-40B4-BE49-F238E27FC236}">
                <a16:creationId xmlns:a16="http://schemas.microsoft.com/office/drawing/2014/main" id="{36C2D274-4AB0-38BF-B4E6-759E234CD05B}"/>
              </a:ext>
            </a:extLst>
          </p:cNvPr>
          <p:cNvSpPr txBox="1"/>
          <p:nvPr/>
        </p:nvSpPr>
        <p:spPr>
          <a:xfrm>
            <a:off x="4322828" y="6409380"/>
            <a:ext cx="2670044" cy="307777"/>
          </a:xfrm>
          <a:prstGeom prst="rect">
            <a:avLst/>
          </a:prstGeom>
          <a:noFill/>
        </p:spPr>
        <p:txBody>
          <a:bodyPr wrap="square">
            <a:spAutoFit/>
          </a:bodyPr>
          <a:lstStyle/>
          <a:p>
            <a:pPr algn="ctr"/>
            <a:r>
              <a:rPr lang="fr-FR" sz="1400" dirty="0">
                <a:latin typeface="Calibri" panose="020F0502020204030204" pitchFamily="34" charset="0"/>
                <a:cs typeface="Calibri" panose="020F0502020204030204" pitchFamily="34" charset="0"/>
              </a:rPr>
              <a:t>Bradbury, BMJ, 2025</a:t>
            </a:r>
          </a:p>
        </p:txBody>
      </p:sp>
      <p:sp>
        <p:nvSpPr>
          <p:cNvPr id="4" name="Titre 3">
            <a:extLst>
              <a:ext uri="{FF2B5EF4-FFF2-40B4-BE49-F238E27FC236}">
                <a16:creationId xmlns:a16="http://schemas.microsoft.com/office/drawing/2014/main" id="{573B76CE-53C6-ED2E-0497-388D98D90975}"/>
              </a:ext>
            </a:extLst>
          </p:cNvPr>
          <p:cNvSpPr>
            <a:spLocks noGrp="1"/>
          </p:cNvSpPr>
          <p:nvPr>
            <p:ph type="title"/>
          </p:nvPr>
        </p:nvSpPr>
        <p:spPr>
          <a:xfrm>
            <a:off x="481012" y="176065"/>
            <a:ext cx="9062330" cy="1325563"/>
          </a:xfrm>
        </p:spPr>
        <p:txBody>
          <a:bodyPr>
            <a:normAutofit fontScale="90000"/>
          </a:bodyPr>
          <a:lstStyle/>
          <a:p>
            <a:r>
              <a:rPr lang="fr-FR" sz="3600" b="1" dirty="0">
                <a:solidFill>
                  <a:srgbClr val="FF0000"/>
                </a:solidFill>
                <a:latin typeface="Calibri" panose="020F0502020204030204" pitchFamily="34" charset="0"/>
                <a:cs typeface="Calibri" panose="020F0502020204030204" pitchFamily="34" charset="0"/>
              </a:rPr>
              <a:t>BASIL 3 RCT</a:t>
            </a:r>
            <a:br>
              <a:rPr lang="fr-FR" sz="4400" dirty="0">
                <a:solidFill>
                  <a:srgbClr val="FF0000"/>
                </a:solidFill>
                <a:latin typeface="Calibri" panose="020F0502020204030204" pitchFamily="34" charset="0"/>
                <a:cs typeface="Calibri" panose="020F0502020204030204" pitchFamily="34" charset="0"/>
              </a:rPr>
            </a:br>
            <a:r>
              <a:rPr lang="fr-FR" sz="1800" dirty="0">
                <a:solidFill>
                  <a:srgbClr val="FF0000"/>
                </a:solidFill>
                <a:latin typeface="Calibri" panose="020F0502020204030204" pitchFamily="34" charset="0"/>
                <a:cs typeface="Calibri" panose="020F0502020204030204" pitchFamily="34" charset="0"/>
              </a:rPr>
              <a:t>To </a:t>
            </a:r>
            <a:r>
              <a:rPr lang="fr-FR" sz="1800" dirty="0" err="1">
                <a:solidFill>
                  <a:srgbClr val="FF0000"/>
                </a:solidFill>
                <a:latin typeface="Calibri" panose="020F0502020204030204" pitchFamily="34" charset="0"/>
                <a:cs typeface="Calibri" panose="020F0502020204030204" pitchFamily="34" charset="0"/>
              </a:rPr>
              <a:t>determine</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which</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primary</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endovascular</a:t>
            </a:r>
            <a:r>
              <a:rPr lang="fr-FR" sz="1800" dirty="0">
                <a:solidFill>
                  <a:srgbClr val="FF0000"/>
                </a:solidFill>
                <a:latin typeface="Calibri" panose="020F0502020204030204" pitchFamily="34" charset="0"/>
                <a:cs typeface="Calibri" panose="020F0502020204030204" pitchFamily="34" charset="0"/>
              </a:rPr>
              <a:t> revascularisation </a:t>
            </a:r>
            <a:r>
              <a:rPr lang="fr-FR" sz="1800" dirty="0" err="1">
                <a:solidFill>
                  <a:srgbClr val="FF0000"/>
                </a:solidFill>
                <a:latin typeface="Calibri" panose="020F0502020204030204" pitchFamily="34" charset="0"/>
                <a:cs typeface="Calibri" panose="020F0502020204030204" pitchFamily="34" charset="0"/>
              </a:rPr>
              <a:t>strategy</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represents</a:t>
            </a:r>
            <a:r>
              <a:rPr lang="fr-FR" sz="1800" dirty="0">
                <a:solidFill>
                  <a:srgbClr val="FF0000"/>
                </a:solidFill>
                <a:latin typeface="Calibri" panose="020F0502020204030204" pitchFamily="34" charset="0"/>
                <a:cs typeface="Calibri" panose="020F0502020204030204" pitchFamily="34" charset="0"/>
              </a:rPr>
              <a:t> the </a:t>
            </a:r>
            <a:r>
              <a:rPr lang="fr-FR" sz="1800" dirty="0" err="1">
                <a:solidFill>
                  <a:srgbClr val="FF0000"/>
                </a:solidFill>
                <a:latin typeface="Calibri" panose="020F0502020204030204" pitchFamily="34" charset="0"/>
                <a:cs typeface="Calibri" panose="020F0502020204030204" pitchFamily="34" charset="0"/>
              </a:rPr>
              <a:t>most</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clinically</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e!ective</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treatment</a:t>
            </a:r>
            <a:r>
              <a:rPr lang="fr-FR" sz="1800" dirty="0">
                <a:solidFill>
                  <a:srgbClr val="FF0000"/>
                </a:solidFill>
                <a:latin typeface="Calibri" panose="020F0502020204030204" pitchFamily="34" charset="0"/>
                <a:cs typeface="Calibri" panose="020F0502020204030204" pitchFamily="34" charset="0"/>
              </a:rPr>
              <a:t> for patients </a:t>
            </a:r>
            <a:r>
              <a:rPr lang="fr-FR" sz="1800" dirty="0" err="1">
                <a:solidFill>
                  <a:srgbClr val="FF0000"/>
                </a:solidFill>
                <a:latin typeface="Calibri" panose="020F0502020204030204" pitchFamily="34" charset="0"/>
                <a:cs typeface="Calibri" panose="020F0502020204030204" pitchFamily="34" charset="0"/>
              </a:rPr>
              <a:t>with</a:t>
            </a:r>
            <a:r>
              <a:rPr lang="fr-FR" sz="1800" dirty="0">
                <a:solidFill>
                  <a:srgbClr val="FF0000"/>
                </a:solidFill>
                <a:latin typeface="Calibri" panose="020F0502020204030204" pitchFamily="34" charset="0"/>
                <a:cs typeface="Calibri" panose="020F0502020204030204" pitchFamily="34" charset="0"/>
              </a:rPr>
              <a:t> CLTI </a:t>
            </a:r>
            <a:r>
              <a:rPr lang="fr-FR" sz="1800" dirty="0" err="1">
                <a:solidFill>
                  <a:srgbClr val="FF0000"/>
                </a:solidFill>
                <a:latin typeface="Calibri" panose="020F0502020204030204" pitchFamily="34" charset="0"/>
                <a:cs typeface="Calibri" panose="020F0502020204030204" pitchFamily="34" charset="0"/>
              </a:rPr>
              <a:t>who</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require</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endovascular</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femoro-popliteal</a:t>
            </a:r>
            <a:r>
              <a:rPr lang="fr-FR" sz="1800" dirty="0">
                <a:solidFill>
                  <a:srgbClr val="FF0000"/>
                </a:solidFill>
                <a:latin typeface="Calibri" panose="020F0502020204030204" pitchFamily="34" charset="0"/>
                <a:cs typeface="Calibri" panose="020F0502020204030204" pitchFamily="34" charset="0"/>
              </a:rPr>
              <a:t>, </a:t>
            </a:r>
            <a:r>
              <a:rPr lang="fr-FR" sz="1800" dirty="0" err="1">
                <a:solidFill>
                  <a:srgbClr val="FF0000"/>
                </a:solidFill>
                <a:latin typeface="Calibri" panose="020F0502020204030204" pitchFamily="34" charset="0"/>
                <a:cs typeface="Calibri" panose="020F0502020204030204" pitchFamily="34" charset="0"/>
              </a:rPr>
              <a:t>with</a:t>
            </a:r>
            <a:r>
              <a:rPr lang="fr-FR" sz="1800" dirty="0">
                <a:solidFill>
                  <a:srgbClr val="FF0000"/>
                </a:solidFill>
                <a:latin typeface="Calibri" panose="020F0502020204030204" pitchFamily="34" charset="0"/>
                <a:cs typeface="Calibri" panose="020F0502020204030204" pitchFamily="34" charset="0"/>
              </a:rPr>
              <a:t> or </a:t>
            </a:r>
            <a:r>
              <a:rPr lang="fr-FR" sz="1800" dirty="0" err="1">
                <a:solidFill>
                  <a:srgbClr val="FF0000"/>
                </a:solidFill>
                <a:latin typeface="Calibri" panose="020F0502020204030204" pitchFamily="34" charset="0"/>
                <a:cs typeface="Calibri" panose="020F0502020204030204" pitchFamily="34" charset="0"/>
              </a:rPr>
              <a:t>without</a:t>
            </a:r>
            <a:r>
              <a:rPr lang="fr-FR" sz="1800" dirty="0">
                <a:solidFill>
                  <a:srgbClr val="FF0000"/>
                </a:solidFill>
                <a:latin typeface="Calibri" panose="020F0502020204030204" pitchFamily="34" charset="0"/>
                <a:cs typeface="Calibri" panose="020F0502020204030204" pitchFamily="34" charset="0"/>
              </a:rPr>
              <a:t> infra-</a:t>
            </a:r>
            <a:r>
              <a:rPr lang="fr-FR" sz="1800" dirty="0" err="1">
                <a:solidFill>
                  <a:srgbClr val="FF0000"/>
                </a:solidFill>
                <a:latin typeface="Calibri" panose="020F0502020204030204" pitchFamily="34" charset="0"/>
                <a:cs typeface="Calibri" panose="020F0502020204030204" pitchFamily="34" charset="0"/>
              </a:rPr>
              <a:t>popliteal</a:t>
            </a:r>
            <a:r>
              <a:rPr lang="fr-FR" sz="1800" dirty="0">
                <a:solidFill>
                  <a:srgbClr val="FF0000"/>
                </a:solidFill>
                <a:latin typeface="Calibri" panose="020F0502020204030204" pitchFamily="34" charset="0"/>
                <a:cs typeface="Calibri" panose="020F0502020204030204" pitchFamily="34" charset="0"/>
              </a:rPr>
              <a:t>, revascularisation (POBA, DCB, DES)</a:t>
            </a:r>
            <a:endParaRPr lang="fr-FR" sz="1800" dirty="0"/>
          </a:p>
        </p:txBody>
      </p:sp>
    </p:spTree>
    <p:extLst>
      <p:ext uri="{BB962C8B-B14F-4D97-AF65-F5344CB8AC3E}">
        <p14:creationId xmlns:p14="http://schemas.microsoft.com/office/powerpoint/2010/main" val="2967529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685B39A6-A9D3-31BF-D4DF-6E4248567C70}"/>
              </a:ext>
            </a:extLst>
          </p:cNvPr>
          <p:cNvSpPr txBox="1">
            <a:spLocks/>
          </p:cNvSpPr>
          <p:nvPr/>
        </p:nvSpPr>
        <p:spPr>
          <a:xfrm>
            <a:off x="798463" y="322412"/>
            <a:ext cx="10644237"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800" b="1" dirty="0">
                <a:solidFill>
                  <a:srgbClr val="FF0000"/>
                </a:solidFill>
              </a:rPr>
              <a:t>Freedom </a:t>
            </a:r>
            <a:r>
              <a:rPr lang="fr-FR" sz="2800" b="1" dirty="0" err="1">
                <a:solidFill>
                  <a:srgbClr val="FF0000"/>
                </a:solidFill>
              </a:rPr>
              <a:t>from</a:t>
            </a:r>
            <a:r>
              <a:rPr lang="fr-FR" sz="2800" b="1" dirty="0">
                <a:solidFill>
                  <a:srgbClr val="FF0000"/>
                </a:solidFill>
              </a:rPr>
              <a:t> in-stent </a:t>
            </a:r>
            <a:r>
              <a:rPr lang="fr-FR" sz="2800" b="1" dirty="0" err="1">
                <a:solidFill>
                  <a:srgbClr val="FF0000"/>
                </a:solidFill>
              </a:rPr>
              <a:t>restenosis</a:t>
            </a:r>
            <a:r>
              <a:rPr lang="fr-FR" sz="2800" b="1" dirty="0">
                <a:solidFill>
                  <a:srgbClr val="FF0000"/>
                </a:solidFill>
              </a:rPr>
              <a:t>* @ 12 </a:t>
            </a:r>
            <a:r>
              <a:rPr lang="fr-FR" sz="2800" b="1" dirty="0" err="1">
                <a:solidFill>
                  <a:srgbClr val="FF0000"/>
                </a:solidFill>
              </a:rPr>
              <a:t>months</a:t>
            </a:r>
            <a:r>
              <a:rPr lang="fr-FR" sz="2800" b="1" dirty="0">
                <a:solidFill>
                  <a:srgbClr val="FF0000"/>
                </a:solidFill>
              </a:rPr>
              <a:t> (</a:t>
            </a:r>
            <a:r>
              <a:rPr lang="fr-FR" sz="2800" b="1" dirty="0" err="1">
                <a:solidFill>
                  <a:srgbClr val="FF0000"/>
                </a:solidFill>
              </a:rPr>
              <a:t>primary</a:t>
            </a:r>
            <a:r>
              <a:rPr lang="fr-FR" sz="2800" b="1" dirty="0">
                <a:solidFill>
                  <a:srgbClr val="FF0000"/>
                </a:solidFill>
              </a:rPr>
              <a:t> </a:t>
            </a:r>
            <a:r>
              <a:rPr lang="fr-FR" sz="2800" b="1" dirty="0" err="1">
                <a:solidFill>
                  <a:srgbClr val="FF0000"/>
                </a:solidFill>
              </a:rPr>
              <a:t>endpoint</a:t>
            </a:r>
            <a:r>
              <a:rPr lang="fr-FR" sz="2800" b="1" dirty="0">
                <a:solidFill>
                  <a:srgbClr val="FF0000"/>
                </a:solidFill>
              </a:rPr>
              <a:t>) </a:t>
            </a:r>
            <a:r>
              <a:rPr lang="fr-FR" sz="1600" i="1" dirty="0">
                <a:solidFill>
                  <a:srgbClr val="FF0000"/>
                </a:solidFill>
              </a:rPr>
              <a:t>(Kaplan Meier </a:t>
            </a:r>
            <a:r>
              <a:rPr lang="fr-FR" sz="1600" i="1" dirty="0" err="1">
                <a:solidFill>
                  <a:srgbClr val="FF0000"/>
                </a:solidFill>
              </a:rPr>
              <a:t>estimates</a:t>
            </a:r>
            <a:r>
              <a:rPr lang="fr-FR" sz="1600" i="1" dirty="0">
                <a:solidFill>
                  <a:srgbClr val="FF0000"/>
                </a:solidFill>
              </a:rPr>
              <a:t>)</a:t>
            </a:r>
          </a:p>
        </p:txBody>
      </p:sp>
      <p:sp>
        <p:nvSpPr>
          <p:cNvPr id="5" name="Rectangle 4">
            <a:extLst>
              <a:ext uri="{FF2B5EF4-FFF2-40B4-BE49-F238E27FC236}">
                <a16:creationId xmlns:a16="http://schemas.microsoft.com/office/drawing/2014/main" id="{ADDB4F75-4054-FA62-CA3A-F03C9C4CE26E}"/>
              </a:ext>
            </a:extLst>
          </p:cNvPr>
          <p:cNvSpPr/>
          <p:nvPr/>
        </p:nvSpPr>
        <p:spPr>
          <a:xfrm>
            <a:off x="-167332" y="6535588"/>
            <a:ext cx="7776864" cy="215444"/>
          </a:xfrm>
          <a:prstGeom prst="rect">
            <a:avLst/>
          </a:prstGeom>
        </p:spPr>
        <p:txBody>
          <a:bodyPr wrap="square">
            <a:spAutoFit/>
          </a:bodyPr>
          <a:lstStyle/>
          <a:p>
            <a:pPr algn="ctr" fontAlgn="base">
              <a:spcBef>
                <a:spcPct val="0"/>
              </a:spcBef>
              <a:spcAft>
                <a:spcPct val="0"/>
              </a:spcAft>
            </a:pPr>
            <a:r>
              <a:rPr lang="en-US" altLang="fr-FR" sz="800" b="1" dirty="0">
                <a:latin typeface="Calibri"/>
                <a:cs typeface="Calibri"/>
              </a:rPr>
              <a:t>*</a:t>
            </a:r>
            <a:r>
              <a:rPr lang="en-US" altLang="fr-FR" sz="800" dirty="0">
                <a:latin typeface="Calibri"/>
                <a:cs typeface="Calibri"/>
              </a:rPr>
              <a:t>Defined by restenosis of &gt;50% and by a peak systolic velocity index &gt;2.4 at the target lesion. Assessment by an </a:t>
            </a:r>
            <a:r>
              <a:rPr lang="en-US" altLang="fr-FR" sz="800" dirty="0" err="1">
                <a:latin typeface="Calibri"/>
                <a:cs typeface="Calibri"/>
              </a:rPr>
              <a:t>independ</a:t>
            </a:r>
            <a:r>
              <a:rPr lang="fr-FR" altLang="fr-FR" sz="800" dirty="0">
                <a:latin typeface="Calibri"/>
                <a:cs typeface="Calibri"/>
              </a:rPr>
              <a:t>e</a:t>
            </a:r>
            <a:r>
              <a:rPr lang="en-US" altLang="fr-FR" sz="800" dirty="0" err="1">
                <a:latin typeface="Calibri"/>
                <a:cs typeface="Calibri"/>
              </a:rPr>
              <a:t>nt</a:t>
            </a:r>
            <a:r>
              <a:rPr lang="en-US" altLang="fr-FR" sz="800" dirty="0">
                <a:latin typeface="Calibri"/>
                <a:cs typeface="Calibri"/>
              </a:rPr>
              <a:t> core laboratory (</a:t>
            </a:r>
            <a:r>
              <a:rPr lang="en-US" altLang="fr-FR" sz="800" dirty="0" err="1">
                <a:latin typeface="Calibri"/>
                <a:cs typeface="Calibri"/>
              </a:rPr>
              <a:t>thromboses</a:t>
            </a:r>
            <a:r>
              <a:rPr lang="en-US" altLang="fr-FR" sz="800" dirty="0">
                <a:latin typeface="Calibri"/>
                <a:cs typeface="Calibri"/>
              </a:rPr>
              <a:t> were excluded)</a:t>
            </a:r>
          </a:p>
        </p:txBody>
      </p:sp>
      <p:grpSp>
        <p:nvGrpSpPr>
          <p:cNvPr id="6" name="Groupe 5">
            <a:extLst>
              <a:ext uri="{FF2B5EF4-FFF2-40B4-BE49-F238E27FC236}">
                <a16:creationId xmlns:a16="http://schemas.microsoft.com/office/drawing/2014/main" id="{AA082DE8-6E32-1570-9E6A-E226E9EB3A65}"/>
              </a:ext>
            </a:extLst>
          </p:cNvPr>
          <p:cNvGrpSpPr/>
          <p:nvPr/>
        </p:nvGrpSpPr>
        <p:grpSpPr>
          <a:xfrm>
            <a:off x="3895626" y="1719763"/>
            <a:ext cx="7547074" cy="3833275"/>
            <a:chOff x="648679" y="1821363"/>
            <a:chExt cx="7547074" cy="3833275"/>
          </a:xfrm>
        </p:grpSpPr>
        <p:sp>
          <p:nvSpPr>
            <p:cNvPr id="7" name="ZoneTexte 6">
              <a:extLst>
                <a:ext uri="{FF2B5EF4-FFF2-40B4-BE49-F238E27FC236}">
                  <a16:creationId xmlns:a16="http://schemas.microsoft.com/office/drawing/2014/main" id="{EF48D305-FDE6-78C8-7743-32F05AE632A8}"/>
                </a:ext>
              </a:extLst>
            </p:cNvPr>
            <p:cNvSpPr txBox="1"/>
            <p:nvPr/>
          </p:nvSpPr>
          <p:spPr>
            <a:xfrm>
              <a:off x="5367764" y="1821363"/>
              <a:ext cx="2814297" cy="1835567"/>
            </a:xfrm>
            <a:prstGeom prst="rect">
              <a:avLst/>
            </a:prstGeom>
            <a:solidFill>
              <a:schemeClr val="bg1"/>
            </a:solidFill>
          </p:spPr>
          <p:txBody>
            <a:bodyPr wrap="none" rtlCol="0">
              <a:spAutoFit/>
            </a:bodyPr>
            <a:lstStyle/>
            <a:p>
              <a:pPr algn="ctr">
                <a:lnSpc>
                  <a:spcPct val="120000"/>
                </a:lnSpc>
              </a:pPr>
              <a:r>
                <a:rPr lang="fr-FR" sz="2400" b="1" dirty="0">
                  <a:solidFill>
                    <a:srgbClr val="002060"/>
                  </a:solidFill>
                  <a:latin typeface="Calibri"/>
                  <a:cs typeface="Calibri"/>
                </a:rPr>
                <a:t>@ 12 </a:t>
              </a:r>
              <a:r>
                <a:rPr lang="fr-FR" sz="2400" b="1" dirty="0" err="1">
                  <a:solidFill>
                    <a:srgbClr val="002060"/>
                  </a:solidFill>
                  <a:latin typeface="Calibri"/>
                  <a:cs typeface="Calibri"/>
                </a:rPr>
                <a:t>months</a:t>
              </a:r>
              <a:r>
                <a:rPr lang="fr-FR" sz="2400" b="1" dirty="0">
                  <a:solidFill>
                    <a:srgbClr val="002060"/>
                  </a:solidFill>
                  <a:latin typeface="Calibri"/>
                  <a:cs typeface="Calibri"/>
                </a:rPr>
                <a:t>:</a:t>
              </a:r>
            </a:p>
            <a:p>
              <a:pPr algn="ctr">
                <a:lnSpc>
                  <a:spcPct val="120000"/>
                </a:lnSpc>
              </a:pPr>
              <a:r>
                <a:rPr lang="fr-FR" sz="2400" b="1" dirty="0">
                  <a:solidFill>
                    <a:srgbClr val="002060"/>
                  </a:solidFill>
                  <a:latin typeface="Calibri"/>
                  <a:cs typeface="Calibri"/>
                </a:rPr>
                <a:t>MISAGO</a:t>
              </a:r>
              <a:r>
                <a:rPr lang="fi-FI" altLang="fr-FR" sz="2400" dirty="0">
                  <a:solidFill>
                    <a:srgbClr val="002060"/>
                  </a:solidFill>
                  <a:latin typeface="Calibri"/>
                  <a:cs typeface="Calibri"/>
                </a:rPr>
                <a:t>®</a:t>
              </a:r>
              <a:r>
                <a:rPr lang="fr-FR" altLang="fr-FR" sz="2400" b="1" dirty="0">
                  <a:solidFill>
                    <a:srgbClr val="002060"/>
                  </a:solidFill>
                  <a:latin typeface="Calibri"/>
                  <a:cs typeface="Calibri"/>
                </a:rPr>
                <a:t>: </a:t>
              </a:r>
              <a:r>
                <a:rPr lang="fr-FR" sz="2400" b="1" dirty="0">
                  <a:solidFill>
                    <a:srgbClr val="002060"/>
                  </a:solidFill>
                  <a:latin typeface="Calibri"/>
                  <a:cs typeface="Calibri"/>
                </a:rPr>
                <a:t>85.7%</a:t>
              </a:r>
            </a:p>
            <a:p>
              <a:pPr algn="ctr">
                <a:lnSpc>
                  <a:spcPct val="120000"/>
                </a:lnSpc>
              </a:pPr>
              <a:r>
                <a:rPr lang="fr-FR" sz="2400" b="1" dirty="0">
                  <a:solidFill>
                    <a:srgbClr val="002060"/>
                  </a:solidFill>
                  <a:latin typeface="Calibri"/>
                  <a:cs typeface="Calibri"/>
                </a:rPr>
                <a:t>ZILVER</a:t>
              </a:r>
              <a:r>
                <a:rPr lang="fi-FI" altLang="fr-FR" sz="2400" dirty="0">
                  <a:solidFill>
                    <a:srgbClr val="002060"/>
                  </a:solidFill>
                  <a:latin typeface="Calibri"/>
                  <a:cs typeface="Calibri"/>
                </a:rPr>
                <a:t>®</a:t>
              </a:r>
              <a:r>
                <a:rPr lang="fr-FR" sz="2400" b="1" dirty="0">
                  <a:solidFill>
                    <a:srgbClr val="002060"/>
                  </a:solidFill>
                  <a:latin typeface="Calibri"/>
                  <a:cs typeface="Calibri"/>
                </a:rPr>
                <a:t> PTX</a:t>
              </a:r>
              <a:r>
                <a:rPr lang="fi-FI" altLang="fr-FR" sz="2400" dirty="0">
                  <a:solidFill>
                    <a:srgbClr val="002060"/>
                  </a:solidFill>
                  <a:latin typeface="Calibri"/>
                  <a:cs typeface="Calibri"/>
                </a:rPr>
                <a:t>®:</a:t>
              </a:r>
              <a:r>
                <a:rPr lang="fr-FR" altLang="fr-FR" sz="2400" b="1" dirty="0">
                  <a:solidFill>
                    <a:srgbClr val="002060"/>
                  </a:solidFill>
                  <a:latin typeface="Calibri"/>
                  <a:cs typeface="Calibri"/>
                </a:rPr>
                <a:t> </a:t>
              </a:r>
              <a:r>
                <a:rPr lang="fr-FR" sz="2400" b="1" dirty="0">
                  <a:solidFill>
                    <a:srgbClr val="002060"/>
                  </a:solidFill>
                  <a:latin typeface="Calibri"/>
                  <a:cs typeface="Calibri"/>
                </a:rPr>
                <a:t>90.3%</a:t>
              </a:r>
            </a:p>
            <a:p>
              <a:pPr algn="ctr">
                <a:lnSpc>
                  <a:spcPct val="120000"/>
                </a:lnSpc>
              </a:pPr>
              <a:r>
                <a:rPr lang="fr-FR" sz="2400" b="1" dirty="0">
                  <a:solidFill>
                    <a:srgbClr val="002060"/>
                  </a:solidFill>
                  <a:latin typeface="Calibri"/>
                  <a:cs typeface="Calibri"/>
                </a:rPr>
                <a:t>P=0.36</a:t>
              </a:r>
            </a:p>
          </p:txBody>
        </p:sp>
        <p:pic>
          <p:nvPicPr>
            <p:cNvPr id="8" name="Image 7">
              <a:extLst>
                <a:ext uri="{FF2B5EF4-FFF2-40B4-BE49-F238E27FC236}">
                  <a16:creationId xmlns:a16="http://schemas.microsoft.com/office/drawing/2014/main" id="{3CCBCC0E-14F0-E985-A9CB-D667D70D9AB2}"/>
                </a:ext>
              </a:extLst>
            </p:cNvPr>
            <p:cNvPicPr>
              <a:picLocks noChangeAspect="1"/>
            </p:cNvPicPr>
            <p:nvPr/>
          </p:nvPicPr>
          <p:blipFill>
            <a:blip r:embed="rId2"/>
            <a:stretch>
              <a:fillRect/>
            </a:stretch>
          </p:blipFill>
          <p:spPr>
            <a:xfrm>
              <a:off x="648679" y="1821363"/>
              <a:ext cx="4571393" cy="3833275"/>
            </a:xfrm>
            <a:prstGeom prst="rect">
              <a:avLst/>
            </a:prstGeom>
          </p:spPr>
        </p:pic>
        <p:sp>
          <p:nvSpPr>
            <p:cNvPr id="9" name="ZoneTexte 8">
              <a:extLst>
                <a:ext uri="{FF2B5EF4-FFF2-40B4-BE49-F238E27FC236}">
                  <a16:creationId xmlns:a16="http://schemas.microsoft.com/office/drawing/2014/main" id="{C4E87EA4-C47E-301B-A1E2-D0E9A078BDD6}"/>
                </a:ext>
              </a:extLst>
            </p:cNvPr>
            <p:cNvSpPr txBox="1"/>
            <p:nvPr/>
          </p:nvSpPr>
          <p:spPr>
            <a:xfrm>
              <a:off x="5381456" y="3819071"/>
              <a:ext cx="2814297" cy="1835567"/>
            </a:xfrm>
            <a:prstGeom prst="rect">
              <a:avLst/>
            </a:prstGeom>
            <a:solidFill>
              <a:schemeClr val="bg1"/>
            </a:solidFill>
          </p:spPr>
          <p:txBody>
            <a:bodyPr wrap="none" rtlCol="0">
              <a:spAutoFit/>
            </a:bodyPr>
            <a:lstStyle/>
            <a:p>
              <a:pPr algn="ctr">
                <a:lnSpc>
                  <a:spcPct val="120000"/>
                </a:lnSpc>
              </a:pPr>
              <a:r>
                <a:rPr lang="fr-FR" sz="2400" b="1" dirty="0">
                  <a:solidFill>
                    <a:srgbClr val="002060"/>
                  </a:solidFill>
                  <a:latin typeface="Calibri"/>
                  <a:cs typeface="Calibri"/>
                </a:rPr>
                <a:t>@ 24 </a:t>
              </a:r>
              <a:r>
                <a:rPr lang="fr-FR" sz="2400" b="1" dirty="0" err="1">
                  <a:solidFill>
                    <a:srgbClr val="002060"/>
                  </a:solidFill>
                  <a:latin typeface="Calibri"/>
                  <a:cs typeface="Calibri"/>
                </a:rPr>
                <a:t>months</a:t>
              </a:r>
              <a:r>
                <a:rPr lang="fr-FR" sz="2400" b="1" dirty="0">
                  <a:solidFill>
                    <a:srgbClr val="002060"/>
                  </a:solidFill>
                  <a:latin typeface="Calibri"/>
                  <a:cs typeface="Calibri"/>
                </a:rPr>
                <a:t>:</a:t>
              </a:r>
            </a:p>
            <a:p>
              <a:pPr algn="ctr">
                <a:lnSpc>
                  <a:spcPct val="120000"/>
                </a:lnSpc>
              </a:pPr>
              <a:r>
                <a:rPr lang="fr-FR" sz="2400" b="1" dirty="0">
                  <a:solidFill>
                    <a:srgbClr val="002060"/>
                  </a:solidFill>
                  <a:latin typeface="Calibri"/>
                  <a:cs typeface="Calibri"/>
                </a:rPr>
                <a:t>MISAGO</a:t>
              </a:r>
              <a:r>
                <a:rPr lang="fi-FI" altLang="fr-FR" sz="2400" dirty="0">
                  <a:solidFill>
                    <a:srgbClr val="002060"/>
                  </a:solidFill>
                  <a:latin typeface="Calibri"/>
                  <a:cs typeface="Calibri"/>
                </a:rPr>
                <a:t>®</a:t>
              </a:r>
              <a:r>
                <a:rPr lang="fr-FR" altLang="fr-FR" sz="2400" b="1" dirty="0">
                  <a:solidFill>
                    <a:srgbClr val="002060"/>
                  </a:solidFill>
                  <a:latin typeface="Calibri"/>
                  <a:cs typeface="Calibri"/>
                </a:rPr>
                <a:t>: </a:t>
              </a:r>
              <a:r>
                <a:rPr lang="fr-FR" sz="2400" b="1" dirty="0">
                  <a:solidFill>
                    <a:srgbClr val="002060"/>
                  </a:solidFill>
                  <a:latin typeface="Calibri"/>
                  <a:cs typeface="Calibri"/>
                </a:rPr>
                <a:t>80.9%</a:t>
              </a:r>
            </a:p>
            <a:p>
              <a:pPr algn="ctr">
                <a:lnSpc>
                  <a:spcPct val="120000"/>
                </a:lnSpc>
              </a:pPr>
              <a:r>
                <a:rPr lang="fr-FR" sz="2400" b="1" dirty="0">
                  <a:solidFill>
                    <a:srgbClr val="002060"/>
                  </a:solidFill>
                  <a:latin typeface="Calibri"/>
                  <a:cs typeface="Calibri"/>
                </a:rPr>
                <a:t>ZILVER</a:t>
              </a:r>
              <a:r>
                <a:rPr lang="fi-FI" altLang="fr-FR" sz="2400" dirty="0">
                  <a:solidFill>
                    <a:srgbClr val="002060"/>
                  </a:solidFill>
                  <a:latin typeface="Calibri"/>
                  <a:cs typeface="Calibri"/>
                </a:rPr>
                <a:t>®</a:t>
              </a:r>
              <a:r>
                <a:rPr lang="fr-FR" sz="2400" b="1" dirty="0">
                  <a:solidFill>
                    <a:srgbClr val="002060"/>
                  </a:solidFill>
                  <a:latin typeface="Calibri"/>
                  <a:cs typeface="Calibri"/>
                </a:rPr>
                <a:t> PTX</a:t>
              </a:r>
              <a:r>
                <a:rPr lang="fi-FI" altLang="fr-FR" sz="2400" dirty="0">
                  <a:solidFill>
                    <a:srgbClr val="002060"/>
                  </a:solidFill>
                  <a:latin typeface="Calibri"/>
                  <a:cs typeface="Calibri"/>
                </a:rPr>
                <a:t>®:</a:t>
              </a:r>
              <a:r>
                <a:rPr lang="fr-FR" altLang="fr-FR" sz="2400" b="1" dirty="0">
                  <a:solidFill>
                    <a:srgbClr val="002060"/>
                  </a:solidFill>
                  <a:latin typeface="Calibri"/>
                  <a:cs typeface="Calibri"/>
                </a:rPr>
                <a:t> </a:t>
              </a:r>
              <a:r>
                <a:rPr lang="fr-FR" sz="2400" b="1" dirty="0">
                  <a:solidFill>
                    <a:srgbClr val="002060"/>
                  </a:solidFill>
                  <a:latin typeface="Calibri"/>
                  <a:cs typeface="Calibri"/>
                </a:rPr>
                <a:t>85.8%</a:t>
              </a:r>
            </a:p>
            <a:p>
              <a:pPr algn="ctr">
                <a:lnSpc>
                  <a:spcPct val="120000"/>
                </a:lnSpc>
              </a:pPr>
              <a:r>
                <a:rPr lang="fr-FR" sz="2400" b="1" dirty="0">
                  <a:solidFill>
                    <a:srgbClr val="002060"/>
                  </a:solidFill>
                  <a:latin typeface="Calibri"/>
                  <a:cs typeface="Calibri"/>
                </a:rPr>
                <a:t>P=0.64</a:t>
              </a:r>
            </a:p>
          </p:txBody>
        </p:sp>
      </p:grpSp>
    </p:spTree>
    <p:extLst>
      <p:ext uri="{BB962C8B-B14F-4D97-AF65-F5344CB8AC3E}">
        <p14:creationId xmlns:p14="http://schemas.microsoft.com/office/powerpoint/2010/main" val="24944372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2A54A78A-410E-2F39-F378-B7072C891BCA}"/>
              </a:ext>
            </a:extLst>
          </p:cNvPr>
          <p:cNvSpPr txBox="1"/>
          <p:nvPr/>
        </p:nvSpPr>
        <p:spPr>
          <a:xfrm>
            <a:off x="251520" y="6094457"/>
            <a:ext cx="8712968" cy="669414"/>
          </a:xfrm>
          <a:prstGeom prst="rect">
            <a:avLst/>
          </a:prstGeom>
          <a:noFill/>
        </p:spPr>
        <p:txBody>
          <a:bodyPr wrap="square" rtlCol="0">
            <a:spAutoFit/>
          </a:bodyPr>
          <a:lstStyle/>
          <a:p>
            <a:pPr algn="ctr">
              <a:lnSpc>
                <a:spcPts val="1500"/>
              </a:lnSpc>
            </a:pPr>
            <a:r>
              <a:rPr lang="fr-FR" sz="1400" i="1" dirty="0">
                <a:latin typeface="Calibri"/>
                <a:cs typeface="Calibri"/>
              </a:rPr>
              <a:t>*</a:t>
            </a:r>
            <a:r>
              <a:rPr lang="fr-FR" sz="1200" i="1" dirty="0" err="1">
                <a:latin typeface="Calibri"/>
                <a:cs typeface="Calibri"/>
              </a:rPr>
              <a:t>ITTm</a:t>
            </a:r>
            <a:r>
              <a:rPr lang="fr-FR" sz="1200" i="1" dirty="0">
                <a:latin typeface="Calibri"/>
                <a:cs typeface="Calibri"/>
              </a:rPr>
              <a:t>: </a:t>
            </a:r>
            <a:r>
              <a:rPr lang="fr-FR" sz="1200" i="1" dirty="0" err="1">
                <a:latin typeface="Calibri"/>
                <a:cs typeface="Calibri"/>
              </a:rPr>
              <a:t>modified</a:t>
            </a:r>
            <a:r>
              <a:rPr lang="fr-FR" sz="1200" i="1" dirty="0">
                <a:latin typeface="Calibri"/>
                <a:cs typeface="Calibri"/>
              </a:rPr>
              <a:t> intention-to-</a:t>
            </a:r>
            <a:r>
              <a:rPr lang="fr-FR" sz="1200" i="1" dirty="0" err="1">
                <a:latin typeface="Calibri"/>
                <a:cs typeface="Calibri"/>
              </a:rPr>
              <a:t>treat</a:t>
            </a:r>
            <a:r>
              <a:rPr lang="fr-FR" sz="1200" i="1" dirty="0">
                <a:latin typeface="Calibri"/>
                <a:cs typeface="Calibri"/>
              </a:rPr>
              <a:t> </a:t>
            </a:r>
            <a:r>
              <a:rPr lang="fr-FR" sz="1200" i="1" dirty="0" err="1">
                <a:latin typeface="Calibri"/>
                <a:cs typeface="Calibri"/>
              </a:rPr>
              <a:t>analysis</a:t>
            </a:r>
            <a:r>
              <a:rPr lang="fr-FR" sz="1200" i="1" dirty="0">
                <a:latin typeface="Calibri"/>
                <a:cs typeface="Calibri"/>
              </a:rPr>
              <a:t> on the </a:t>
            </a:r>
            <a:r>
              <a:rPr lang="fr-FR" sz="1200" i="1" dirty="0" err="1">
                <a:latin typeface="Calibri"/>
                <a:cs typeface="Calibri"/>
              </a:rPr>
              <a:t>primary</a:t>
            </a:r>
            <a:r>
              <a:rPr lang="fr-FR" sz="1200" i="1" dirty="0">
                <a:latin typeface="Calibri"/>
                <a:cs typeface="Calibri"/>
              </a:rPr>
              <a:t> </a:t>
            </a:r>
            <a:r>
              <a:rPr lang="fr-FR" sz="1200" i="1" dirty="0" err="1">
                <a:latin typeface="Calibri"/>
                <a:cs typeface="Calibri"/>
              </a:rPr>
              <a:t>endpoint</a:t>
            </a:r>
            <a:r>
              <a:rPr lang="fr-FR" sz="1200" i="1" dirty="0">
                <a:latin typeface="Calibri"/>
                <a:cs typeface="Calibri"/>
              </a:rPr>
              <a:t> </a:t>
            </a:r>
            <a:r>
              <a:rPr lang="fr-FR" sz="1200" i="1" dirty="0" err="1">
                <a:latin typeface="Calibri"/>
                <a:cs typeface="Calibri"/>
              </a:rPr>
              <a:t>was</a:t>
            </a:r>
            <a:r>
              <a:rPr lang="fr-FR" sz="1200" i="1" dirty="0">
                <a:latin typeface="Calibri"/>
                <a:cs typeface="Calibri"/>
              </a:rPr>
              <a:t> </a:t>
            </a:r>
            <a:r>
              <a:rPr lang="fr-FR" sz="1200" i="1" dirty="0" err="1">
                <a:latin typeface="Calibri"/>
                <a:cs typeface="Calibri"/>
              </a:rPr>
              <a:t>performed</a:t>
            </a:r>
            <a:r>
              <a:rPr lang="fr-FR" sz="1200" i="1" dirty="0">
                <a:latin typeface="Calibri"/>
                <a:cs typeface="Calibri"/>
              </a:rPr>
              <a:t> to </a:t>
            </a:r>
            <a:r>
              <a:rPr lang="fr-FR" sz="1200" i="1" dirty="0" err="1">
                <a:latin typeface="Calibri"/>
                <a:cs typeface="Calibri"/>
              </a:rPr>
              <a:t>include</a:t>
            </a:r>
            <a:r>
              <a:rPr lang="fr-FR" sz="1200" i="1" dirty="0">
                <a:latin typeface="Calibri"/>
                <a:cs typeface="Calibri"/>
              </a:rPr>
              <a:t> </a:t>
            </a:r>
            <a:r>
              <a:rPr lang="fr-FR" sz="1200" i="1" dirty="0" err="1">
                <a:latin typeface="Calibri"/>
                <a:cs typeface="Calibri"/>
              </a:rPr>
              <a:t>only</a:t>
            </a:r>
            <a:r>
              <a:rPr lang="fr-FR" sz="1200" i="1" dirty="0">
                <a:latin typeface="Calibri"/>
                <a:cs typeface="Calibri"/>
              </a:rPr>
              <a:t> patients </a:t>
            </a:r>
            <a:r>
              <a:rPr lang="fr-FR" sz="1200" i="1" dirty="0" err="1">
                <a:latin typeface="Calibri"/>
                <a:cs typeface="Calibri"/>
              </a:rPr>
              <a:t>who</a:t>
            </a:r>
            <a:r>
              <a:rPr lang="fr-FR" sz="1200" i="1" dirty="0">
                <a:latin typeface="Calibri"/>
                <a:cs typeface="Calibri"/>
              </a:rPr>
              <a:t> </a:t>
            </a:r>
            <a:r>
              <a:rPr lang="fr-FR" sz="1200" i="1" dirty="0" err="1">
                <a:latin typeface="Calibri"/>
                <a:cs typeface="Calibri"/>
              </a:rPr>
              <a:t>had</a:t>
            </a:r>
            <a:r>
              <a:rPr lang="fr-FR" sz="1200" i="1" dirty="0">
                <a:latin typeface="Calibri"/>
                <a:cs typeface="Calibri"/>
              </a:rPr>
              <a:t> </a:t>
            </a:r>
            <a:r>
              <a:rPr lang="fr-FR" sz="1200" i="1" dirty="0" err="1">
                <a:latin typeface="Calibri"/>
                <a:cs typeface="Calibri"/>
              </a:rPr>
              <a:t>undergone</a:t>
            </a:r>
            <a:r>
              <a:rPr lang="fr-FR" sz="1200" i="1" dirty="0">
                <a:latin typeface="Calibri"/>
                <a:cs typeface="Calibri"/>
              </a:rPr>
              <a:t> </a:t>
            </a:r>
            <a:r>
              <a:rPr lang="fr-FR" sz="1200" i="1" dirty="0" err="1">
                <a:latin typeface="Calibri"/>
                <a:cs typeface="Calibri"/>
              </a:rPr>
              <a:t>randomization</a:t>
            </a:r>
            <a:r>
              <a:rPr lang="fr-FR" sz="1200" i="1" dirty="0">
                <a:latin typeface="Calibri"/>
                <a:cs typeface="Calibri"/>
              </a:rPr>
              <a:t> and met the major inclusion </a:t>
            </a:r>
            <a:r>
              <a:rPr lang="fr-FR" sz="1200" i="1" dirty="0" err="1">
                <a:latin typeface="Calibri"/>
                <a:cs typeface="Calibri"/>
              </a:rPr>
              <a:t>criteria</a:t>
            </a:r>
            <a:r>
              <a:rPr lang="fr-FR" sz="1200" i="1" dirty="0">
                <a:latin typeface="Calibri"/>
                <a:cs typeface="Calibri"/>
              </a:rPr>
              <a:t>.</a:t>
            </a:r>
          </a:p>
          <a:p>
            <a:pPr algn="ctr">
              <a:lnSpc>
                <a:spcPts val="1500"/>
              </a:lnSpc>
            </a:pPr>
            <a:r>
              <a:rPr lang="fr-FR" sz="1200" i="1" dirty="0">
                <a:latin typeface="Calibri"/>
                <a:cs typeface="Calibri"/>
              </a:rPr>
              <a:t>**6 patients </a:t>
            </a:r>
            <a:r>
              <a:rPr lang="fr-FR" sz="1200" i="1" dirty="0" err="1">
                <a:latin typeface="Calibri"/>
                <a:cs typeface="Calibri"/>
              </a:rPr>
              <a:t>were</a:t>
            </a:r>
            <a:r>
              <a:rPr lang="fr-FR" sz="1200" i="1" dirty="0">
                <a:latin typeface="Calibri"/>
                <a:cs typeface="Calibri"/>
              </a:rPr>
              <a:t> </a:t>
            </a:r>
            <a:r>
              <a:rPr lang="fr-FR" sz="1200" i="1" dirty="0" err="1">
                <a:latin typeface="Calibri"/>
                <a:cs typeface="Calibri"/>
              </a:rPr>
              <a:t>lost</a:t>
            </a:r>
            <a:r>
              <a:rPr lang="fr-FR" sz="1200" i="1" dirty="0">
                <a:latin typeface="Calibri"/>
                <a:cs typeface="Calibri"/>
              </a:rPr>
              <a:t> of FU </a:t>
            </a:r>
            <a:r>
              <a:rPr lang="fr-FR" sz="1200" i="1" dirty="0" err="1">
                <a:latin typeface="Calibri"/>
                <a:cs typeface="Calibri"/>
              </a:rPr>
              <a:t>at</a:t>
            </a:r>
            <a:r>
              <a:rPr lang="fr-FR" sz="1200" i="1" dirty="0">
                <a:latin typeface="Calibri"/>
                <a:cs typeface="Calibri"/>
              </a:rPr>
              <a:t> 1-year.</a:t>
            </a:r>
          </a:p>
        </p:txBody>
      </p:sp>
      <p:sp>
        <p:nvSpPr>
          <p:cNvPr id="5" name="ZoneTexte 4">
            <a:extLst>
              <a:ext uri="{FF2B5EF4-FFF2-40B4-BE49-F238E27FC236}">
                <a16:creationId xmlns:a16="http://schemas.microsoft.com/office/drawing/2014/main" id="{A91D8477-30DF-2B0B-46E0-5A51EAD3E2EF}"/>
              </a:ext>
            </a:extLst>
          </p:cNvPr>
          <p:cNvSpPr txBox="1"/>
          <p:nvPr/>
        </p:nvSpPr>
        <p:spPr>
          <a:xfrm>
            <a:off x="2719148" y="182113"/>
            <a:ext cx="3240360" cy="584776"/>
          </a:xfrm>
          <a:prstGeom prst="rect">
            <a:avLst/>
          </a:prstGeom>
          <a:noFill/>
        </p:spPr>
        <p:txBody>
          <a:bodyPr wrap="square" rtlCol="0">
            <a:spAutoFit/>
          </a:bodyPr>
          <a:lstStyle/>
          <a:p>
            <a:pPr algn="ctr"/>
            <a:r>
              <a:rPr lang="fr-FR" sz="3200" b="1" dirty="0">
                <a:latin typeface="Calibri"/>
                <a:cs typeface="Calibri"/>
              </a:rPr>
              <a:t>BATTLE flow </a:t>
            </a:r>
            <a:r>
              <a:rPr lang="fr-FR" sz="3200" b="1" dirty="0" err="1">
                <a:latin typeface="Calibri"/>
                <a:cs typeface="Calibri"/>
              </a:rPr>
              <a:t>chart</a:t>
            </a:r>
            <a:endParaRPr lang="fr-FR" sz="3200" b="1" dirty="0">
              <a:latin typeface="Calibri"/>
              <a:cs typeface="Calibri"/>
            </a:endParaRPr>
          </a:p>
        </p:txBody>
      </p:sp>
      <p:sp>
        <p:nvSpPr>
          <p:cNvPr id="6" name="Rectangle à coins arrondis 1">
            <a:extLst>
              <a:ext uri="{FF2B5EF4-FFF2-40B4-BE49-F238E27FC236}">
                <a16:creationId xmlns:a16="http://schemas.microsoft.com/office/drawing/2014/main" id="{DEDBF767-4927-AAD5-6F6C-1843EFD3CED7}"/>
              </a:ext>
            </a:extLst>
          </p:cNvPr>
          <p:cNvSpPr>
            <a:spLocks noChangeArrowheads="1"/>
          </p:cNvSpPr>
          <p:nvPr/>
        </p:nvSpPr>
        <p:spPr bwMode="auto">
          <a:xfrm>
            <a:off x="2532519" y="947896"/>
            <a:ext cx="4064594" cy="753446"/>
          </a:xfrm>
          <a:prstGeom prst="roundRect">
            <a:avLst>
              <a:gd name="adj" fmla="val 16667"/>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pPr algn="ctr"/>
            <a:r>
              <a:rPr lang="en-US" sz="2000" dirty="0">
                <a:solidFill>
                  <a:schemeClr val="bg1"/>
                </a:solidFill>
                <a:latin typeface="Calibri" charset="0"/>
              </a:rPr>
              <a:t>186 were included</a:t>
            </a:r>
            <a:r>
              <a:rPr lang="nl-NL" altLang="fr-FR" sz="2000" dirty="0">
                <a:solidFill>
                  <a:schemeClr val="bg1"/>
                </a:solidFill>
                <a:latin typeface="Calibri" charset="0"/>
              </a:rPr>
              <a:t> - </a:t>
            </a:r>
            <a:r>
              <a:rPr lang="en-US" sz="2000" dirty="0">
                <a:solidFill>
                  <a:schemeClr val="bg1"/>
                </a:solidFill>
                <a:latin typeface="Calibri" charset="0"/>
              </a:rPr>
              <a:t>5 not randomized</a:t>
            </a:r>
            <a:endParaRPr lang="nl-NL" altLang="fr-FR" sz="2000" dirty="0">
              <a:solidFill>
                <a:schemeClr val="bg1"/>
              </a:solidFill>
              <a:latin typeface="Calibri" charset="0"/>
            </a:endParaRPr>
          </a:p>
          <a:p>
            <a:pPr algn="ctr"/>
            <a:r>
              <a:rPr lang="nl-NL" altLang="fr-FR" sz="1400" dirty="0">
                <a:solidFill>
                  <a:schemeClr val="bg1"/>
                </a:solidFill>
                <a:latin typeface="Calibri" charset="0"/>
              </a:rPr>
              <a:t>(</a:t>
            </a:r>
            <a:r>
              <a:rPr lang="nl-NL" altLang="fr-FR" sz="1400" dirty="0" err="1">
                <a:solidFill>
                  <a:schemeClr val="bg1"/>
                </a:solidFill>
                <a:latin typeface="Calibri" charset="0"/>
              </a:rPr>
              <a:t>from</a:t>
            </a:r>
            <a:r>
              <a:rPr lang="nl-NL" altLang="fr-FR" sz="1400" dirty="0">
                <a:solidFill>
                  <a:schemeClr val="bg1"/>
                </a:solidFill>
                <a:latin typeface="Calibri" charset="0"/>
              </a:rPr>
              <a:t> </a:t>
            </a:r>
            <a:r>
              <a:rPr lang="nl-NL" altLang="fr-FR" sz="1400" dirty="0" err="1">
                <a:solidFill>
                  <a:schemeClr val="bg1"/>
                </a:solidFill>
                <a:latin typeface="Calibri" charset="0"/>
              </a:rPr>
              <a:t>February</a:t>
            </a:r>
            <a:r>
              <a:rPr lang="nl-NL" altLang="fr-FR" sz="1400" dirty="0">
                <a:solidFill>
                  <a:schemeClr val="bg1"/>
                </a:solidFill>
                <a:latin typeface="Calibri" charset="0"/>
              </a:rPr>
              <a:t> 2014 </a:t>
            </a:r>
            <a:r>
              <a:rPr lang="nl-NL" altLang="fr-FR" sz="1400" dirty="0" err="1">
                <a:solidFill>
                  <a:schemeClr val="bg1"/>
                </a:solidFill>
                <a:latin typeface="Calibri" charset="0"/>
              </a:rPr>
              <a:t>to</a:t>
            </a:r>
            <a:r>
              <a:rPr lang="nl-NL" altLang="fr-FR" sz="1400" dirty="0">
                <a:solidFill>
                  <a:schemeClr val="bg1"/>
                </a:solidFill>
                <a:latin typeface="Calibri" charset="0"/>
              </a:rPr>
              <a:t> September 2018)</a:t>
            </a:r>
            <a:endParaRPr lang="en-US" sz="1400" dirty="0">
              <a:solidFill>
                <a:schemeClr val="bg1"/>
              </a:solidFill>
              <a:latin typeface="Calibri" charset="0"/>
            </a:endParaRPr>
          </a:p>
        </p:txBody>
      </p:sp>
      <p:sp>
        <p:nvSpPr>
          <p:cNvPr id="7" name="Rectangle à coins arrondis 5">
            <a:extLst>
              <a:ext uri="{FF2B5EF4-FFF2-40B4-BE49-F238E27FC236}">
                <a16:creationId xmlns:a16="http://schemas.microsoft.com/office/drawing/2014/main" id="{F76776EB-FD2F-666A-9B5F-BB6018FD66AB}"/>
              </a:ext>
            </a:extLst>
          </p:cNvPr>
          <p:cNvSpPr>
            <a:spLocks noChangeArrowheads="1"/>
          </p:cNvSpPr>
          <p:nvPr/>
        </p:nvSpPr>
        <p:spPr bwMode="auto">
          <a:xfrm>
            <a:off x="2523701" y="2038981"/>
            <a:ext cx="4067503" cy="583699"/>
          </a:xfrm>
          <a:prstGeom prst="roundRect">
            <a:avLst>
              <a:gd name="adj" fmla="val 16667"/>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pPr algn="ctr"/>
            <a:r>
              <a:rPr lang="en-US" sz="2000" dirty="0">
                <a:solidFill>
                  <a:schemeClr val="bg1"/>
                </a:solidFill>
                <a:latin typeface="Calibri" charset="0"/>
              </a:rPr>
              <a:t>181 underwent randomization</a:t>
            </a:r>
          </a:p>
        </p:txBody>
      </p:sp>
      <p:sp>
        <p:nvSpPr>
          <p:cNvPr id="8" name="Rectangle à coins arrondis 7">
            <a:extLst>
              <a:ext uri="{FF2B5EF4-FFF2-40B4-BE49-F238E27FC236}">
                <a16:creationId xmlns:a16="http://schemas.microsoft.com/office/drawing/2014/main" id="{7AB8E21D-E57B-5FFD-1807-872571449E2E}"/>
              </a:ext>
            </a:extLst>
          </p:cNvPr>
          <p:cNvSpPr>
            <a:spLocks noChangeArrowheads="1"/>
          </p:cNvSpPr>
          <p:nvPr/>
        </p:nvSpPr>
        <p:spPr bwMode="auto">
          <a:xfrm>
            <a:off x="4717475" y="3067469"/>
            <a:ext cx="3613619" cy="702372"/>
          </a:xfrm>
          <a:prstGeom prst="roundRect">
            <a:avLst>
              <a:gd name="adj" fmla="val 16667"/>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pPr algn="ctr"/>
            <a:r>
              <a:rPr lang="en-US" sz="2000" dirty="0">
                <a:solidFill>
                  <a:schemeClr val="bg1"/>
                </a:solidFill>
                <a:latin typeface="Calibri" charset="0"/>
              </a:rPr>
              <a:t>ZILVER PTX </a:t>
            </a:r>
            <a:r>
              <a:rPr lang="en-US" sz="2000" b="0" i="1" dirty="0">
                <a:solidFill>
                  <a:schemeClr val="bg1"/>
                </a:solidFill>
                <a:latin typeface="Calibri" charset="0"/>
              </a:rPr>
              <a:t>(90)</a:t>
            </a:r>
            <a:endParaRPr lang="en-US" sz="2000" dirty="0">
              <a:solidFill>
                <a:schemeClr val="bg1"/>
              </a:solidFill>
              <a:latin typeface="Calibri" charset="0"/>
            </a:endParaRPr>
          </a:p>
          <a:p>
            <a:pPr algn="ctr"/>
            <a:r>
              <a:rPr lang="en-US" sz="1400" dirty="0">
                <a:solidFill>
                  <a:schemeClr val="bg1"/>
                </a:solidFill>
                <a:latin typeface="Calibri" charset="0"/>
              </a:rPr>
              <a:t>85 </a:t>
            </a:r>
            <a:r>
              <a:rPr lang="en-US" sz="1400" b="0" dirty="0">
                <a:solidFill>
                  <a:schemeClr val="bg1"/>
                </a:solidFill>
                <a:latin typeface="Calibri" charset="0"/>
              </a:rPr>
              <a:t>underwent assigned intervention  </a:t>
            </a:r>
          </a:p>
          <a:p>
            <a:pPr algn="ctr"/>
            <a:endParaRPr lang="en-US" sz="2400" dirty="0">
              <a:solidFill>
                <a:schemeClr val="bg1"/>
              </a:solidFill>
              <a:latin typeface="Calibri" charset="0"/>
            </a:endParaRPr>
          </a:p>
        </p:txBody>
      </p:sp>
      <p:sp>
        <p:nvSpPr>
          <p:cNvPr id="9" name="Rectangle à coins arrondis 8">
            <a:extLst>
              <a:ext uri="{FF2B5EF4-FFF2-40B4-BE49-F238E27FC236}">
                <a16:creationId xmlns:a16="http://schemas.microsoft.com/office/drawing/2014/main" id="{FD5365E5-CB83-09C1-D58D-C52074542B4F}"/>
              </a:ext>
            </a:extLst>
          </p:cNvPr>
          <p:cNvSpPr>
            <a:spLocks noChangeArrowheads="1"/>
          </p:cNvSpPr>
          <p:nvPr/>
        </p:nvSpPr>
        <p:spPr bwMode="auto">
          <a:xfrm>
            <a:off x="766352" y="3072384"/>
            <a:ext cx="3613619" cy="702372"/>
          </a:xfrm>
          <a:prstGeom prst="roundRect">
            <a:avLst>
              <a:gd name="adj" fmla="val 16667"/>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pPr algn="ctr"/>
            <a:r>
              <a:rPr lang="en-US" sz="2000" dirty="0">
                <a:solidFill>
                  <a:schemeClr val="bg1"/>
                </a:solidFill>
                <a:latin typeface="Calibri" charset="0"/>
              </a:rPr>
              <a:t>MISAGO </a:t>
            </a:r>
            <a:r>
              <a:rPr lang="en-US" sz="2000" b="0" i="1" dirty="0">
                <a:solidFill>
                  <a:schemeClr val="bg1"/>
                </a:solidFill>
                <a:latin typeface="Calibri" charset="0"/>
              </a:rPr>
              <a:t>(91)</a:t>
            </a:r>
            <a:endParaRPr lang="en-US" sz="2000" dirty="0">
              <a:solidFill>
                <a:schemeClr val="bg1"/>
              </a:solidFill>
              <a:latin typeface="Calibri" charset="0"/>
            </a:endParaRPr>
          </a:p>
          <a:p>
            <a:pPr algn="ctr"/>
            <a:r>
              <a:rPr lang="en-US" sz="1400" dirty="0">
                <a:solidFill>
                  <a:schemeClr val="bg1"/>
                </a:solidFill>
                <a:latin typeface="Calibri" charset="0"/>
              </a:rPr>
              <a:t>84 </a:t>
            </a:r>
            <a:r>
              <a:rPr lang="en-US" sz="1400" b="0" dirty="0">
                <a:solidFill>
                  <a:schemeClr val="bg1"/>
                </a:solidFill>
                <a:latin typeface="Calibri" charset="0"/>
              </a:rPr>
              <a:t>underwent assigned  intervention</a:t>
            </a:r>
          </a:p>
          <a:p>
            <a:pPr algn="ctr"/>
            <a:r>
              <a:rPr lang="en-US" sz="2400" dirty="0">
                <a:solidFill>
                  <a:schemeClr val="bg1"/>
                </a:solidFill>
                <a:latin typeface="Calibri" charset="0"/>
              </a:rPr>
              <a:t> </a:t>
            </a:r>
          </a:p>
          <a:p>
            <a:pPr algn="ctr"/>
            <a:endParaRPr lang="en-US" sz="2400" dirty="0">
              <a:solidFill>
                <a:schemeClr val="bg1"/>
              </a:solidFill>
              <a:latin typeface="Calibri" charset="0"/>
            </a:endParaRPr>
          </a:p>
        </p:txBody>
      </p:sp>
      <p:sp>
        <p:nvSpPr>
          <p:cNvPr id="10" name="Rectangle à coins arrondis 9">
            <a:extLst>
              <a:ext uri="{FF2B5EF4-FFF2-40B4-BE49-F238E27FC236}">
                <a16:creationId xmlns:a16="http://schemas.microsoft.com/office/drawing/2014/main" id="{6DEC3F03-ECC3-0AAB-043A-0D5BCDD7ECC8}"/>
              </a:ext>
            </a:extLst>
          </p:cNvPr>
          <p:cNvSpPr>
            <a:spLocks noChangeArrowheads="1"/>
          </p:cNvSpPr>
          <p:nvPr/>
        </p:nvSpPr>
        <p:spPr bwMode="auto">
          <a:xfrm>
            <a:off x="4717474" y="4052433"/>
            <a:ext cx="3613619" cy="817296"/>
          </a:xfrm>
          <a:prstGeom prst="roundRect">
            <a:avLst>
              <a:gd name="adj" fmla="val 16667"/>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pPr algn="ctr"/>
            <a:r>
              <a:rPr lang="en-US" sz="2000" dirty="0">
                <a:solidFill>
                  <a:schemeClr val="bg1"/>
                </a:solidFill>
                <a:latin typeface="Calibri" charset="0"/>
              </a:rPr>
              <a:t>83 completed </a:t>
            </a:r>
          </a:p>
          <a:p>
            <a:pPr algn="ctr"/>
            <a:r>
              <a:rPr lang="en-US" sz="2000" dirty="0">
                <a:solidFill>
                  <a:schemeClr val="bg1"/>
                </a:solidFill>
                <a:latin typeface="Calibri" charset="0"/>
              </a:rPr>
              <a:t>12-month follow-up</a:t>
            </a:r>
          </a:p>
          <a:p>
            <a:pPr algn="ctr"/>
            <a:endParaRPr lang="en-US" sz="2400" dirty="0">
              <a:solidFill>
                <a:schemeClr val="bg1"/>
              </a:solidFill>
              <a:latin typeface="Calibri" charset="0"/>
            </a:endParaRPr>
          </a:p>
        </p:txBody>
      </p:sp>
      <p:sp>
        <p:nvSpPr>
          <p:cNvPr id="11" name="Rectangle à coins arrondis 10">
            <a:extLst>
              <a:ext uri="{FF2B5EF4-FFF2-40B4-BE49-F238E27FC236}">
                <a16:creationId xmlns:a16="http://schemas.microsoft.com/office/drawing/2014/main" id="{92BF9C76-6DB7-FFC1-1809-2EF46D672174}"/>
              </a:ext>
            </a:extLst>
          </p:cNvPr>
          <p:cNvSpPr>
            <a:spLocks noChangeArrowheads="1"/>
          </p:cNvSpPr>
          <p:nvPr/>
        </p:nvSpPr>
        <p:spPr bwMode="auto">
          <a:xfrm>
            <a:off x="725709" y="4054288"/>
            <a:ext cx="3613619" cy="817295"/>
          </a:xfrm>
          <a:prstGeom prst="roundRect">
            <a:avLst>
              <a:gd name="adj" fmla="val 16667"/>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pPr algn="ctr"/>
            <a:r>
              <a:rPr lang="en-US" sz="2000" dirty="0">
                <a:solidFill>
                  <a:schemeClr val="bg1"/>
                </a:solidFill>
                <a:latin typeface="Calibri" charset="0"/>
              </a:rPr>
              <a:t>80 completed</a:t>
            </a:r>
          </a:p>
          <a:p>
            <a:pPr algn="ctr"/>
            <a:r>
              <a:rPr lang="en-US" sz="2000" dirty="0">
                <a:solidFill>
                  <a:schemeClr val="bg1"/>
                </a:solidFill>
                <a:latin typeface="Calibri" charset="0"/>
              </a:rPr>
              <a:t> 12-month follow-up</a:t>
            </a:r>
          </a:p>
          <a:p>
            <a:pPr algn="ctr"/>
            <a:r>
              <a:rPr lang="en-US" sz="2400" dirty="0">
                <a:solidFill>
                  <a:schemeClr val="bg1"/>
                </a:solidFill>
                <a:latin typeface="Calibri" charset="0"/>
              </a:rPr>
              <a:t> </a:t>
            </a:r>
          </a:p>
          <a:p>
            <a:pPr algn="ctr"/>
            <a:endParaRPr lang="en-US" sz="2400" dirty="0">
              <a:solidFill>
                <a:schemeClr val="bg1"/>
              </a:solidFill>
              <a:latin typeface="Calibri" charset="0"/>
            </a:endParaRPr>
          </a:p>
        </p:txBody>
      </p:sp>
      <p:cxnSp>
        <p:nvCxnSpPr>
          <p:cNvPr id="12" name="Connecteur droit 27">
            <a:extLst>
              <a:ext uri="{FF2B5EF4-FFF2-40B4-BE49-F238E27FC236}">
                <a16:creationId xmlns:a16="http://schemas.microsoft.com/office/drawing/2014/main" id="{1CCBA572-D4BA-5859-3B72-40DAD4F661C1}"/>
              </a:ext>
            </a:extLst>
          </p:cNvPr>
          <p:cNvCxnSpPr>
            <a:cxnSpLocks noChangeShapeType="1"/>
          </p:cNvCxnSpPr>
          <p:nvPr/>
        </p:nvCxnSpPr>
        <p:spPr bwMode="auto">
          <a:xfrm>
            <a:off x="2597894" y="2799113"/>
            <a:ext cx="0" cy="26318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cxnSp>
      <p:cxnSp>
        <p:nvCxnSpPr>
          <p:cNvPr id="13" name="Connecteur droit 48">
            <a:extLst>
              <a:ext uri="{FF2B5EF4-FFF2-40B4-BE49-F238E27FC236}">
                <a16:creationId xmlns:a16="http://schemas.microsoft.com/office/drawing/2014/main" id="{BA24A488-5D2D-569D-F28D-BAAF77707A7F}"/>
              </a:ext>
            </a:extLst>
          </p:cNvPr>
          <p:cNvCxnSpPr>
            <a:cxnSpLocks noChangeShapeType="1"/>
          </p:cNvCxnSpPr>
          <p:nvPr/>
        </p:nvCxnSpPr>
        <p:spPr bwMode="auto">
          <a:xfrm>
            <a:off x="6524285" y="2796172"/>
            <a:ext cx="0" cy="26465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cxnSp>
      <p:grpSp>
        <p:nvGrpSpPr>
          <p:cNvPr id="14" name="Grouper 52">
            <a:extLst>
              <a:ext uri="{FF2B5EF4-FFF2-40B4-BE49-F238E27FC236}">
                <a16:creationId xmlns:a16="http://schemas.microsoft.com/office/drawing/2014/main" id="{7554F714-E26A-0E33-323F-FD52560D3708}"/>
              </a:ext>
            </a:extLst>
          </p:cNvPr>
          <p:cNvGrpSpPr>
            <a:grpSpLocks/>
          </p:cNvGrpSpPr>
          <p:nvPr/>
        </p:nvGrpSpPr>
        <p:grpSpPr bwMode="auto">
          <a:xfrm>
            <a:off x="2565889" y="1716990"/>
            <a:ext cx="3987491" cy="2324914"/>
            <a:chOff x="2398812" y="1797544"/>
            <a:chExt cx="4350786" cy="2509893"/>
          </a:xfrm>
        </p:grpSpPr>
        <p:grpSp>
          <p:nvGrpSpPr>
            <p:cNvPr id="15" name="Grouper 42">
              <a:extLst>
                <a:ext uri="{FF2B5EF4-FFF2-40B4-BE49-F238E27FC236}">
                  <a16:creationId xmlns:a16="http://schemas.microsoft.com/office/drawing/2014/main" id="{85441936-89D8-FB69-11A4-94AB5B76C63A}"/>
                </a:ext>
              </a:extLst>
            </p:cNvPr>
            <p:cNvGrpSpPr>
              <a:grpSpLocks/>
            </p:cNvGrpSpPr>
            <p:nvPr/>
          </p:nvGrpSpPr>
          <p:grpSpPr bwMode="auto">
            <a:xfrm>
              <a:off x="2398812" y="1797544"/>
              <a:ext cx="4350786" cy="1190643"/>
              <a:chOff x="2398812" y="1797544"/>
              <a:chExt cx="4350786" cy="1190643"/>
            </a:xfrm>
          </p:grpSpPr>
          <p:cxnSp>
            <p:nvCxnSpPr>
              <p:cNvPr id="17" name="Connecteur droit 12">
                <a:extLst>
                  <a:ext uri="{FF2B5EF4-FFF2-40B4-BE49-F238E27FC236}">
                    <a16:creationId xmlns:a16="http://schemas.microsoft.com/office/drawing/2014/main" id="{C774153A-F266-BF0E-BBFA-E5BF58A2C4CF}"/>
                  </a:ext>
                </a:extLst>
              </p:cNvPr>
              <p:cNvCxnSpPr>
                <a:cxnSpLocks noChangeShapeType="1"/>
              </p:cNvCxnSpPr>
              <p:nvPr/>
            </p:nvCxnSpPr>
            <p:spPr bwMode="auto">
              <a:xfrm>
                <a:off x="4572000" y="1797544"/>
                <a:ext cx="0" cy="347787"/>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cxnSp>
          <p:cxnSp>
            <p:nvCxnSpPr>
              <p:cNvPr id="18" name="Connecteur droit 16">
                <a:extLst>
                  <a:ext uri="{FF2B5EF4-FFF2-40B4-BE49-F238E27FC236}">
                    <a16:creationId xmlns:a16="http://schemas.microsoft.com/office/drawing/2014/main" id="{29DDDDBC-E994-F0BB-8B0F-4861C22F7D3A}"/>
                  </a:ext>
                </a:extLst>
              </p:cNvPr>
              <p:cNvCxnSpPr>
                <a:cxnSpLocks noChangeShapeType="1"/>
              </p:cNvCxnSpPr>
              <p:nvPr/>
            </p:nvCxnSpPr>
            <p:spPr bwMode="auto">
              <a:xfrm>
                <a:off x="4572000" y="2767300"/>
                <a:ext cx="0" cy="20331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cxnSp>
          <p:cxnSp>
            <p:nvCxnSpPr>
              <p:cNvPr id="19" name="Connecteur droit 18">
                <a:extLst>
                  <a:ext uri="{FF2B5EF4-FFF2-40B4-BE49-F238E27FC236}">
                    <a16:creationId xmlns:a16="http://schemas.microsoft.com/office/drawing/2014/main" id="{718F43B1-F17F-5562-F4C3-0F21A5505186}"/>
                  </a:ext>
                </a:extLst>
              </p:cNvPr>
              <p:cNvCxnSpPr>
                <a:cxnSpLocks noChangeShapeType="1"/>
              </p:cNvCxnSpPr>
              <p:nvPr/>
            </p:nvCxnSpPr>
            <p:spPr bwMode="auto">
              <a:xfrm flipH="1">
                <a:off x="2398812" y="2988187"/>
                <a:ext cx="4350786" cy="0"/>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cxnSp>
        </p:grpSp>
        <p:cxnSp>
          <p:nvCxnSpPr>
            <p:cNvPr id="16" name="Connecteur droit 51">
              <a:extLst>
                <a:ext uri="{FF2B5EF4-FFF2-40B4-BE49-F238E27FC236}">
                  <a16:creationId xmlns:a16="http://schemas.microsoft.com/office/drawing/2014/main" id="{30A49AB1-F7E7-3DE8-2604-66BC46F95DB5}"/>
                </a:ext>
              </a:extLst>
            </p:cNvPr>
            <p:cNvCxnSpPr>
              <a:cxnSpLocks noChangeShapeType="1"/>
            </p:cNvCxnSpPr>
            <p:nvPr/>
          </p:nvCxnSpPr>
          <p:spPr bwMode="auto">
            <a:xfrm>
              <a:off x="6717851" y="4022452"/>
              <a:ext cx="0" cy="284985"/>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cxnSp>
      </p:grpSp>
      <p:cxnSp>
        <p:nvCxnSpPr>
          <p:cNvPr id="20" name="Connecteur droit 51">
            <a:extLst>
              <a:ext uri="{FF2B5EF4-FFF2-40B4-BE49-F238E27FC236}">
                <a16:creationId xmlns:a16="http://schemas.microsoft.com/office/drawing/2014/main" id="{AA13B41A-931F-9491-7473-7D7B0C4F3B76}"/>
              </a:ext>
            </a:extLst>
          </p:cNvPr>
          <p:cNvCxnSpPr>
            <a:cxnSpLocks noChangeShapeType="1"/>
          </p:cNvCxnSpPr>
          <p:nvPr/>
        </p:nvCxnSpPr>
        <p:spPr bwMode="auto">
          <a:xfrm>
            <a:off x="2573161" y="3777923"/>
            <a:ext cx="0" cy="263982"/>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cxnSp>
      <p:cxnSp>
        <p:nvCxnSpPr>
          <p:cNvPr id="21" name="Connecteur droit 51">
            <a:extLst>
              <a:ext uri="{FF2B5EF4-FFF2-40B4-BE49-F238E27FC236}">
                <a16:creationId xmlns:a16="http://schemas.microsoft.com/office/drawing/2014/main" id="{9E93455A-CB4D-F442-21A3-A6CB8BC1A88D}"/>
              </a:ext>
            </a:extLst>
          </p:cNvPr>
          <p:cNvCxnSpPr>
            <a:cxnSpLocks noChangeShapeType="1"/>
          </p:cNvCxnSpPr>
          <p:nvPr/>
        </p:nvCxnSpPr>
        <p:spPr bwMode="auto">
          <a:xfrm>
            <a:off x="6524284" y="4869729"/>
            <a:ext cx="0" cy="263982"/>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cxnSp>
      <p:cxnSp>
        <p:nvCxnSpPr>
          <p:cNvPr id="22" name="Connecteur droit 51">
            <a:extLst>
              <a:ext uri="{FF2B5EF4-FFF2-40B4-BE49-F238E27FC236}">
                <a16:creationId xmlns:a16="http://schemas.microsoft.com/office/drawing/2014/main" id="{E331D9D4-3FA9-B009-8339-47DE404D4F5D}"/>
              </a:ext>
            </a:extLst>
          </p:cNvPr>
          <p:cNvCxnSpPr>
            <a:cxnSpLocks noChangeShapeType="1"/>
          </p:cNvCxnSpPr>
          <p:nvPr/>
        </p:nvCxnSpPr>
        <p:spPr bwMode="auto">
          <a:xfrm>
            <a:off x="2523701" y="4869729"/>
            <a:ext cx="0" cy="263982"/>
          </a:xfrm>
          <a:prstGeom prst="line">
            <a:avLst/>
          </a:prstGeom>
          <a:noFill/>
          <a:ln w="63500">
            <a:solidFill>
              <a:srgbClr val="FF0000"/>
            </a:solidFill>
            <a:round/>
            <a:headEnd/>
            <a:tailEnd/>
          </a:ln>
          <a:extLst>
            <a:ext uri="{909E8E84-426E-40DD-AFC4-6F175D3DCCD1}">
              <a14:hiddenFill xmlns:a14="http://schemas.microsoft.com/office/drawing/2010/main">
                <a:noFill/>
              </a14:hiddenFill>
            </a:ext>
          </a:extLst>
        </p:spPr>
      </p:cxnSp>
      <p:sp>
        <p:nvSpPr>
          <p:cNvPr id="23" name="Rectangle à coins arrondis 9">
            <a:extLst>
              <a:ext uri="{FF2B5EF4-FFF2-40B4-BE49-F238E27FC236}">
                <a16:creationId xmlns:a16="http://schemas.microsoft.com/office/drawing/2014/main" id="{C1CC4A53-38F1-3AA4-3604-D48ECD3B9C63}"/>
              </a:ext>
            </a:extLst>
          </p:cNvPr>
          <p:cNvSpPr>
            <a:spLocks noChangeArrowheads="1"/>
          </p:cNvSpPr>
          <p:nvPr/>
        </p:nvSpPr>
        <p:spPr bwMode="auto">
          <a:xfrm>
            <a:off x="4708656" y="5119013"/>
            <a:ext cx="3613619" cy="817296"/>
          </a:xfrm>
          <a:prstGeom prst="roundRect">
            <a:avLst>
              <a:gd name="adj" fmla="val 16667"/>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pPr algn="ctr"/>
            <a:r>
              <a:rPr lang="en-US" sz="2000" dirty="0">
                <a:solidFill>
                  <a:schemeClr val="bg1"/>
                </a:solidFill>
                <a:latin typeface="Calibri" charset="0"/>
              </a:rPr>
              <a:t>76 completed </a:t>
            </a:r>
          </a:p>
          <a:p>
            <a:pPr algn="ctr"/>
            <a:r>
              <a:rPr lang="en-US" sz="2000" dirty="0">
                <a:solidFill>
                  <a:schemeClr val="bg1"/>
                </a:solidFill>
                <a:latin typeface="Calibri" charset="0"/>
              </a:rPr>
              <a:t>24-month follow-up</a:t>
            </a:r>
          </a:p>
          <a:p>
            <a:pPr algn="ctr"/>
            <a:endParaRPr lang="en-US" sz="2400" dirty="0">
              <a:solidFill>
                <a:schemeClr val="bg1"/>
              </a:solidFill>
              <a:latin typeface="Calibri" charset="0"/>
            </a:endParaRPr>
          </a:p>
        </p:txBody>
      </p:sp>
      <p:sp>
        <p:nvSpPr>
          <p:cNvPr id="24" name="Rectangle à coins arrondis 10">
            <a:extLst>
              <a:ext uri="{FF2B5EF4-FFF2-40B4-BE49-F238E27FC236}">
                <a16:creationId xmlns:a16="http://schemas.microsoft.com/office/drawing/2014/main" id="{D967F2F8-85A0-406D-F88C-2E69A22BD58F}"/>
              </a:ext>
            </a:extLst>
          </p:cNvPr>
          <p:cNvSpPr>
            <a:spLocks noChangeArrowheads="1"/>
          </p:cNvSpPr>
          <p:nvPr/>
        </p:nvSpPr>
        <p:spPr bwMode="auto">
          <a:xfrm>
            <a:off x="716891" y="5120868"/>
            <a:ext cx="3613619" cy="817295"/>
          </a:xfrm>
          <a:prstGeom prst="roundRect">
            <a:avLst>
              <a:gd name="adj" fmla="val 16667"/>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wrap="none"/>
          <a:lstStyle/>
          <a:p>
            <a:pPr algn="ctr"/>
            <a:r>
              <a:rPr lang="en-US" sz="2000" dirty="0">
                <a:solidFill>
                  <a:schemeClr val="bg1"/>
                </a:solidFill>
                <a:latin typeface="Calibri" charset="0"/>
              </a:rPr>
              <a:t>68 completed</a:t>
            </a:r>
          </a:p>
          <a:p>
            <a:pPr algn="ctr"/>
            <a:r>
              <a:rPr lang="en-US" sz="2000" dirty="0">
                <a:solidFill>
                  <a:schemeClr val="bg1"/>
                </a:solidFill>
                <a:latin typeface="Calibri" charset="0"/>
              </a:rPr>
              <a:t> 24-month follow-up</a:t>
            </a:r>
          </a:p>
          <a:p>
            <a:pPr algn="ctr"/>
            <a:r>
              <a:rPr lang="en-US" sz="2400" dirty="0">
                <a:solidFill>
                  <a:schemeClr val="bg1"/>
                </a:solidFill>
                <a:latin typeface="Calibri" charset="0"/>
              </a:rPr>
              <a:t> </a:t>
            </a:r>
          </a:p>
          <a:p>
            <a:pPr algn="ctr"/>
            <a:endParaRPr lang="en-US" sz="2400" dirty="0">
              <a:solidFill>
                <a:schemeClr val="bg1"/>
              </a:solidFill>
              <a:latin typeface="Calibri" charset="0"/>
            </a:endParaRPr>
          </a:p>
        </p:txBody>
      </p:sp>
    </p:spTree>
    <p:extLst>
      <p:ext uri="{BB962C8B-B14F-4D97-AF65-F5344CB8AC3E}">
        <p14:creationId xmlns:p14="http://schemas.microsoft.com/office/powerpoint/2010/main" val="10905280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944A4C-5346-836A-B1DA-A72AB23A952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AE2F724-05F4-5AD2-E70D-D9E60E9DFFA8}"/>
              </a:ext>
            </a:extLst>
          </p:cNvPr>
          <p:cNvSpPr>
            <a:spLocks noGrp="1"/>
          </p:cNvSpPr>
          <p:nvPr>
            <p:ph idx="1"/>
          </p:nvPr>
        </p:nvSpPr>
        <p:spPr/>
        <p:txBody>
          <a:bodyPr/>
          <a:lstStyle/>
          <a:p>
            <a:endParaRPr lang="fr-FR"/>
          </a:p>
        </p:txBody>
      </p:sp>
      <p:sp>
        <p:nvSpPr>
          <p:cNvPr id="4" name="Title 1">
            <a:extLst>
              <a:ext uri="{FF2B5EF4-FFF2-40B4-BE49-F238E27FC236}">
                <a16:creationId xmlns:a16="http://schemas.microsoft.com/office/drawing/2014/main" id="{159027A1-453D-F3C9-5CAC-9D988FCC9BAE}"/>
              </a:ext>
            </a:extLst>
          </p:cNvPr>
          <p:cNvSpPr txBox="1">
            <a:spLocks/>
          </p:cNvSpPr>
          <p:nvPr/>
        </p:nvSpPr>
        <p:spPr>
          <a:xfrm>
            <a:off x="889761" y="-36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000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n-lt"/>
                <a:ea typeface="+mj-ea"/>
                <a:cs typeface="+mj-cs"/>
              </a:rPr>
              <a:t>EMINENT Effectiveness │ Primary Patency </a:t>
            </a:r>
            <a:br>
              <a:rPr kumimoji="0" lang="en-US" sz="3200" b="1" i="0" u="none" strike="noStrike" kern="1200" cap="none" spc="0" normalizeH="0" baseline="0" noProof="0" dirty="0">
                <a:ln>
                  <a:noFill/>
                </a:ln>
                <a:solidFill>
                  <a:srgbClr val="FF0000"/>
                </a:solidFill>
                <a:effectLst/>
                <a:uLnTx/>
                <a:uFillTx/>
                <a:latin typeface="+mn-lt"/>
                <a:ea typeface="+mj-ea"/>
                <a:cs typeface="+mj-cs"/>
              </a:rPr>
            </a:br>
            <a:r>
              <a:rPr kumimoji="0" lang="en-US" sz="2000" b="0" i="1" u="none" strike="noStrike" kern="1200" cap="none" spc="0" normalizeH="0" baseline="0" noProof="0" dirty="0">
                <a:ln>
                  <a:noFill/>
                </a:ln>
                <a:solidFill>
                  <a:srgbClr val="FF0000"/>
                </a:solidFill>
                <a:effectLst/>
                <a:uLnTx/>
                <a:uFillTx/>
                <a:latin typeface="+mn-lt"/>
                <a:ea typeface="+mj-ea"/>
                <a:cs typeface="+mj-cs"/>
              </a:rPr>
              <a:t>Primary Endpoint</a:t>
            </a:r>
          </a:p>
        </p:txBody>
      </p:sp>
      <p:sp>
        <p:nvSpPr>
          <p:cNvPr id="5" name="Text Placeholder 8">
            <a:extLst>
              <a:ext uri="{FF2B5EF4-FFF2-40B4-BE49-F238E27FC236}">
                <a16:creationId xmlns:a16="http://schemas.microsoft.com/office/drawing/2014/main" id="{7F336B38-30D9-0F5C-3193-FB6C86B0CB0C}"/>
              </a:ext>
            </a:extLst>
          </p:cNvPr>
          <p:cNvSpPr txBox="1">
            <a:spLocks/>
          </p:cNvSpPr>
          <p:nvPr/>
        </p:nvSpPr>
        <p:spPr>
          <a:xfrm>
            <a:off x="793667" y="5678261"/>
            <a:ext cx="10604664" cy="431071"/>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mj-lt"/>
              <a:buNone/>
              <a:defRPr sz="1200" kern="1200">
                <a:solidFill>
                  <a:srgbClr val="000000"/>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rgbClr val="000000"/>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rgbClr val="000000"/>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rgbClr val="000000"/>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mj-lt"/>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Intention to treat. Primary patency defined as core-lab assessed duplex ultrasound peak systolic velocity ratio (PSVR) ≤ 2.4 at 12 months in the absence of clinically-driven TLR or bypass of the target lesion. </a:t>
            </a:r>
          </a:p>
        </p:txBody>
      </p:sp>
      <p:grpSp>
        <p:nvGrpSpPr>
          <p:cNvPr id="6" name="Groupe 5">
            <a:extLst>
              <a:ext uri="{FF2B5EF4-FFF2-40B4-BE49-F238E27FC236}">
                <a16:creationId xmlns:a16="http://schemas.microsoft.com/office/drawing/2014/main" id="{69121CCD-FAE7-1D32-0A37-85CF795C42D4}"/>
              </a:ext>
            </a:extLst>
          </p:cNvPr>
          <p:cNvGrpSpPr/>
          <p:nvPr/>
        </p:nvGrpSpPr>
        <p:grpSpPr>
          <a:xfrm>
            <a:off x="2566062" y="2375167"/>
            <a:ext cx="6389933" cy="3166764"/>
            <a:chOff x="2427793" y="2925540"/>
            <a:chExt cx="5715311" cy="2490197"/>
          </a:xfrm>
        </p:grpSpPr>
        <p:grpSp>
          <p:nvGrpSpPr>
            <p:cNvPr id="7" name="Group 4">
              <a:extLst>
                <a:ext uri="{FF2B5EF4-FFF2-40B4-BE49-F238E27FC236}">
                  <a16:creationId xmlns:a16="http://schemas.microsoft.com/office/drawing/2014/main" id="{62EACD4B-5966-7212-0B96-5A16614B36FE}"/>
                </a:ext>
              </a:extLst>
            </p:cNvPr>
            <p:cNvGrpSpPr/>
            <p:nvPr/>
          </p:nvGrpSpPr>
          <p:grpSpPr>
            <a:xfrm>
              <a:off x="2427793" y="2925540"/>
              <a:ext cx="4292214" cy="2490197"/>
              <a:chOff x="568544" y="1996658"/>
              <a:chExt cx="4292214" cy="2490197"/>
            </a:xfrm>
          </p:grpSpPr>
          <p:grpSp>
            <p:nvGrpSpPr>
              <p:cNvPr id="9" name="Group 3">
                <a:extLst>
                  <a:ext uri="{FF2B5EF4-FFF2-40B4-BE49-F238E27FC236}">
                    <a16:creationId xmlns:a16="http://schemas.microsoft.com/office/drawing/2014/main" id="{D80DFFF6-DC5F-4A61-5F1A-12598F98DB2B}"/>
                  </a:ext>
                </a:extLst>
              </p:cNvPr>
              <p:cNvGrpSpPr/>
              <p:nvPr/>
            </p:nvGrpSpPr>
            <p:grpSpPr>
              <a:xfrm>
                <a:off x="568544" y="1996658"/>
                <a:ext cx="4292214" cy="2490197"/>
                <a:chOff x="568544" y="1996658"/>
                <a:chExt cx="4292214" cy="2490197"/>
              </a:xfrm>
            </p:grpSpPr>
            <p:graphicFrame>
              <p:nvGraphicFramePr>
                <p:cNvPr id="11" name="Chart 21">
                  <a:extLst>
                    <a:ext uri="{FF2B5EF4-FFF2-40B4-BE49-F238E27FC236}">
                      <a16:creationId xmlns:a16="http://schemas.microsoft.com/office/drawing/2014/main" id="{CD134857-288C-870C-738D-40E71EC7F48D}"/>
                    </a:ext>
                  </a:extLst>
                </p:cNvPr>
                <p:cNvGraphicFramePr/>
                <p:nvPr/>
              </p:nvGraphicFramePr>
              <p:xfrm>
                <a:off x="568544" y="1996658"/>
                <a:ext cx="4292214" cy="2490197"/>
              </p:xfrm>
              <a:graphic>
                <a:graphicData uri="http://schemas.openxmlformats.org/drawingml/2006/chart">
                  <c:chart xmlns:c="http://schemas.openxmlformats.org/drawingml/2006/chart" xmlns:r="http://schemas.openxmlformats.org/officeDocument/2006/relationships" r:id="rId2"/>
                </a:graphicData>
              </a:graphic>
            </p:graphicFrame>
            <p:cxnSp>
              <p:nvCxnSpPr>
                <p:cNvPr id="12" name="Straight Connector 23">
                  <a:extLst>
                    <a:ext uri="{FF2B5EF4-FFF2-40B4-BE49-F238E27FC236}">
                      <a16:creationId xmlns:a16="http://schemas.microsoft.com/office/drawing/2014/main" id="{AB8597F1-21C2-5A1B-0B3D-8E6B30B4AECD}"/>
                    </a:ext>
                  </a:extLst>
                </p:cNvPr>
                <p:cNvCxnSpPr/>
                <p:nvPr/>
              </p:nvCxnSpPr>
              <p:spPr>
                <a:xfrm>
                  <a:off x="2765037" y="2750770"/>
                  <a:ext cx="1097280" cy="0"/>
                </a:xfrm>
                <a:prstGeom prst="line">
                  <a:avLst/>
                </a:prstGeom>
                <a:noFill/>
                <a:ln w="6350" cap="flat" cmpd="sng" algn="ctr">
                  <a:solidFill>
                    <a:srgbClr val="000000"/>
                  </a:solidFill>
                  <a:prstDash val="dash"/>
                  <a:miter lim="800000"/>
                </a:ln>
                <a:effectLst/>
              </p:spPr>
            </p:cxnSp>
            <p:sp>
              <p:nvSpPr>
                <p:cNvPr id="13" name="TextBox 25">
                  <a:extLst>
                    <a:ext uri="{FF2B5EF4-FFF2-40B4-BE49-F238E27FC236}">
                      <a16:creationId xmlns:a16="http://schemas.microsoft.com/office/drawing/2014/main" id="{03AFB9E6-57DE-BA83-59CD-07A37ECDDD6E}"/>
                    </a:ext>
                  </a:extLst>
                </p:cNvPr>
                <p:cNvSpPr txBox="1"/>
                <p:nvPr/>
              </p:nvSpPr>
              <p:spPr>
                <a:xfrm>
                  <a:off x="2478115" y="2397778"/>
                  <a:ext cx="1396301" cy="338554"/>
                </a:xfrm>
                <a:prstGeom prst="rect">
                  <a:avLst/>
                </a:prstGeom>
                <a:solidFill>
                  <a:sysClr val="window" lastClr="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Arial"/>
                    </a:rPr>
                    <a:t>p=0.0077</a:t>
                  </a:r>
                </a:p>
              </p:txBody>
            </p:sp>
          </p:grpSp>
          <p:sp>
            <p:nvSpPr>
              <p:cNvPr id="10" name="Right Brace 26">
                <a:extLst>
                  <a:ext uri="{FF2B5EF4-FFF2-40B4-BE49-F238E27FC236}">
                    <a16:creationId xmlns:a16="http://schemas.microsoft.com/office/drawing/2014/main" id="{AE6A8BC4-53A8-AA99-172E-AEADF04DF2A1}"/>
                  </a:ext>
                </a:extLst>
              </p:cNvPr>
              <p:cNvSpPr/>
              <p:nvPr/>
            </p:nvSpPr>
            <p:spPr>
              <a:xfrm>
                <a:off x="3937329" y="2717786"/>
                <a:ext cx="274320" cy="365760"/>
              </a:xfrm>
              <a:prstGeom prst="rightBrace">
                <a:avLst/>
              </a:prstGeom>
              <a:noFill/>
              <a:ln w="63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A3B8E"/>
                  </a:solidFill>
                  <a:effectLst/>
                  <a:uLnTx/>
                  <a:uFillTx/>
                  <a:latin typeface="Arial"/>
                  <a:ea typeface="+mn-ea"/>
                  <a:cs typeface="+mn-cs"/>
                </a:endParaRPr>
              </a:p>
            </p:txBody>
          </p:sp>
        </p:grpSp>
        <p:sp>
          <p:nvSpPr>
            <p:cNvPr id="8" name="TextBox 24">
              <a:extLst>
                <a:ext uri="{FF2B5EF4-FFF2-40B4-BE49-F238E27FC236}">
                  <a16:creationId xmlns:a16="http://schemas.microsoft.com/office/drawing/2014/main" id="{0E2B4248-5AA1-4667-118D-C4C855B5019A}"/>
                </a:ext>
              </a:extLst>
            </p:cNvPr>
            <p:cNvSpPr txBox="1"/>
            <p:nvPr/>
          </p:nvSpPr>
          <p:spPr>
            <a:xfrm>
              <a:off x="6062854" y="3464380"/>
              <a:ext cx="2080250" cy="484042"/>
            </a:xfrm>
            <a:prstGeom prst="rect">
              <a:avLst/>
            </a:prstGeom>
            <a:solidFill>
              <a:sysClr val="window" lastClr="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a:rPr>
                <a:t>8.9%</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a:rPr>
                <a:t>(95%CI 2.1%, 15.7%)</a:t>
              </a:r>
            </a:p>
          </p:txBody>
        </p:sp>
      </p:grpSp>
      <p:sp>
        <p:nvSpPr>
          <p:cNvPr id="14" name="Rectangle 13">
            <a:extLst>
              <a:ext uri="{FF2B5EF4-FFF2-40B4-BE49-F238E27FC236}">
                <a16:creationId xmlns:a16="http://schemas.microsoft.com/office/drawing/2014/main" id="{6A0B6BB5-5FA9-645B-6619-BB2F98B0843A}"/>
              </a:ext>
            </a:extLst>
          </p:cNvPr>
          <p:cNvSpPr/>
          <p:nvPr/>
        </p:nvSpPr>
        <p:spPr>
          <a:xfrm>
            <a:off x="889761" y="1220929"/>
            <a:ext cx="10412477" cy="830997"/>
          </a:xfrm>
          <a:prstGeom prst="rect">
            <a:avLst/>
          </a:prstGeom>
        </p:spPr>
        <p:txBody>
          <a:bodyPr wrap="square">
            <a:spAutoFit/>
          </a:bodyPr>
          <a:lstStyle/>
          <a:p>
            <a:pPr algn="ctr"/>
            <a:r>
              <a:rPr lang="en-US" sz="2400" b="1" dirty="0">
                <a:solidFill>
                  <a:srgbClr val="000000"/>
                </a:solidFill>
                <a:latin typeface="Calibri" panose="020F0502020204030204" pitchFamily="34" charset="0"/>
                <a:cs typeface="Calibri" panose="020F0502020204030204" pitchFamily="34" charset="0"/>
              </a:rPr>
              <a:t>Statistically significantly greater primary patency in patients treated with Eluvia DES vs BMS 83.2% [337/405] vs 74.3% [165/222]; p=0.0077 </a:t>
            </a:r>
          </a:p>
        </p:txBody>
      </p:sp>
      <p:sp>
        <p:nvSpPr>
          <p:cNvPr id="15" name="ZoneTexte 14">
            <a:extLst>
              <a:ext uri="{FF2B5EF4-FFF2-40B4-BE49-F238E27FC236}">
                <a16:creationId xmlns:a16="http://schemas.microsoft.com/office/drawing/2014/main" id="{E1A4F0F4-CF33-0A63-5AEF-9BEB985733BD}"/>
              </a:ext>
            </a:extLst>
          </p:cNvPr>
          <p:cNvSpPr txBox="1"/>
          <p:nvPr/>
        </p:nvSpPr>
        <p:spPr>
          <a:xfrm rot="16200000">
            <a:off x="3872122" y="4415878"/>
            <a:ext cx="1463040" cy="369332"/>
          </a:xfrm>
          <a:prstGeom prst="rect">
            <a:avLst/>
          </a:prstGeom>
          <a:noFill/>
        </p:spPr>
        <p:txBody>
          <a:bodyPr wrap="square" rtlCol="0">
            <a:spAutoFit/>
          </a:bodyPr>
          <a:lstStyle/>
          <a:p>
            <a:r>
              <a:rPr lang="fr-FR" b="1" dirty="0">
                <a:solidFill>
                  <a:prstClr val="white"/>
                </a:solidFill>
                <a:latin typeface="Arial"/>
              </a:rPr>
              <a:t>Eluvia DES</a:t>
            </a:r>
          </a:p>
        </p:txBody>
      </p:sp>
      <p:sp>
        <p:nvSpPr>
          <p:cNvPr id="16" name="ZoneTexte 15">
            <a:extLst>
              <a:ext uri="{FF2B5EF4-FFF2-40B4-BE49-F238E27FC236}">
                <a16:creationId xmlns:a16="http://schemas.microsoft.com/office/drawing/2014/main" id="{E1253148-6E58-7F72-461B-10EFBE215DE8}"/>
              </a:ext>
            </a:extLst>
          </p:cNvPr>
          <p:cNvSpPr txBox="1"/>
          <p:nvPr/>
        </p:nvSpPr>
        <p:spPr>
          <a:xfrm rot="16200000">
            <a:off x="5046150" y="4415878"/>
            <a:ext cx="1463040" cy="369332"/>
          </a:xfrm>
          <a:prstGeom prst="rect">
            <a:avLst/>
          </a:prstGeom>
          <a:noFill/>
        </p:spPr>
        <p:txBody>
          <a:bodyPr wrap="square" rtlCol="0">
            <a:spAutoFit/>
          </a:bodyPr>
          <a:lstStyle/>
          <a:p>
            <a:r>
              <a:rPr lang="fr-FR" b="1" dirty="0">
                <a:solidFill>
                  <a:prstClr val="white"/>
                </a:solidFill>
                <a:latin typeface="Arial"/>
              </a:rPr>
              <a:t>BMS</a:t>
            </a:r>
          </a:p>
        </p:txBody>
      </p:sp>
      <p:sp>
        <p:nvSpPr>
          <p:cNvPr id="17" name="TextBox 46">
            <a:extLst>
              <a:ext uri="{FF2B5EF4-FFF2-40B4-BE49-F238E27FC236}">
                <a16:creationId xmlns:a16="http://schemas.microsoft.com/office/drawing/2014/main" id="{D6FC99ED-1F0E-DC43-9C75-7E6A6CF4106B}"/>
              </a:ext>
            </a:extLst>
          </p:cNvPr>
          <p:cNvSpPr txBox="1"/>
          <p:nvPr/>
        </p:nvSpPr>
        <p:spPr>
          <a:xfrm>
            <a:off x="6884228" y="3910374"/>
            <a:ext cx="4366448" cy="1104245"/>
          </a:xfrm>
          <a:prstGeom prst="doubleWave">
            <a:avLst/>
          </a:prstGeom>
          <a:gradFill rotWithShape="1">
            <a:gsLst>
              <a:gs pos="0">
                <a:srgbClr val="297FD5">
                  <a:satMod val="103000"/>
                  <a:lumMod val="102000"/>
                  <a:tint val="94000"/>
                </a:srgbClr>
              </a:gs>
              <a:gs pos="50000">
                <a:srgbClr val="297FD5">
                  <a:satMod val="110000"/>
                  <a:lumMod val="100000"/>
                  <a:shade val="100000"/>
                </a:srgbClr>
              </a:gs>
              <a:gs pos="100000">
                <a:srgbClr val="297FD5">
                  <a:lumMod val="99000"/>
                  <a:satMod val="120000"/>
                  <a:shade val="78000"/>
                </a:srgbClr>
              </a:gs>
            </a:gsLst>
            <a:lin ang="5400000" scaled="0"/>
          </a:gradFill>
          <a:ln w="6350" cap="flat" cmpd="sng" algn="ctr">
            <a:solidFill>
              <a:srgbClr val="297FD5"/>
            </a:solidFill>
            <a:prstDash val="solid"/>
            <a:miter lim="800000"/>
          </a:ln>
          <a:effectLst>
            <a:outerShdw blurRad="50800" dist="38100" dir="2700000" algn="tl" rotWithShape="0">
              <a:prstClr val="black">
                <a:alpha val="40000"/>
              </a:prst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Arial"/>
                <a:ea typeface="+mn-ea"/>
                <a:cs typeface="+mn-cs"/>
              </a:rPr>
              <a:t>Superior primary patency for Eluvia DES vs BMS</a:t>
            </a:r>
          </a:p>
        </p:txBody>
      </p:sp>
    </p:spTree>
    <p:extLst>
      <p:ext uri="{BB962C8B-B14F-4D97-AF65-F5344CB8AC3E}">
        <p14:creationId xmlns:p14="http://schemas.microsoft.com/office/powerpoint/2010/main" val="182630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1E200374-2665-DA40-97AB-5F3E4C8493AE}"/>
              </a:ext>
            </a:extLst>
          </p:cNvPr>
          <p:cNvSpPr>
            <a:spLocks noGrp="1"/>
          </p:cNvSpPr>
          <p:nvPr>
            <p:ph type="title"/>
          </p:nvPr>
        </p:nvSpPr>
        <p:spPr bwMode="auto">
          <a:xfrm>
            <a:off x="3163094" y="498703"/>
            <a:ext cx="5865813" cy="73819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lgn="ctr" eaLnBrk="1" hangingPunct="1"/>
            <a:r>
              <a:rPr lang="fr-FR" altLang="fr-FR" sz="3200" b="1" dirty="0" err="1">
                <a:solidFill>
                  <a:srgbClr val="FF0000"/>
                </a:solidFill>
                <a:latin typeface="Calibri" panose="020F0502020204030204" pitchFamily="34" charset="0"/>
              </a:rPr>
              <a:t>Zilver</a:t>
            </a:r>
            <a:r>
              <a:rPr lang="fr-FR" altLang="fr-FR" sz="3200" b="1" dirty="0">
                <a:solidFill>
                  <a:srgbClr val="FF0000"/>
                </a:solidFill>
                <a:latin typeface="Calibri" panose="020F0502020204030204" pitchFamily="34" charset="0"/>
              </a:rPr>
              <a:t> PTX  RCT</a:t>
            </a:r>
          </a:p>
        </p:txBody>
      </p:sp>
      <p:sp>
        <p:nvSpPr>
          <p:cNvPr id="22531" name="Rectangle 1">
            <a:extLst>
              <a:ext uri="{FF2B5EF4-FFF2-40B4-BE49-F238E27FC236}">
                <a16:creationId xmlns:a16="http://schemas.microsoft.com/office/drawing/2014/main" id="{91161E08-8495-B046-86B2-82AAE79CD8E7}"/>
              </a:ext>
            </a:extLst>
          </p:cNvPr>
          <p:cNvSpPr>
            <a:spLocks noChangeArrowheads="1"/>
          </p:cNvSpPr>
          <p:nvPr/>
        </p:nvSpPr>
        <p:spPr bwMode="auto">
          <a:xfrm>
            <a:off x="2006036" y="1285472"/>
            <a:ext cx="81799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chemeClr val="tx1"/>
                </a:solidFill>
                <a:latin typeface="Arial" panose="020B0604020202020204" pitchFamily="34" charset="0"/>
                <a:ea typeface="ＭＳ Ｐゴシック" panose="020B0600070205080204" pitchFamily="34" charset="-128"/>
              </a:defRPr>
            </a:lvl1pPr>
            <a:lvl2pPr marL="742950" indent="-285750">
              <a:defRPr sz="2000" b="1">
                <a:solidFill>
                  <a:schemeClr val="tx1"/>
                </a:solidFill>
                <a:latin typeface="Arial" panose="020B0604020202020204" pitchFamily="34" charset="0"/>
                <a:ea typeface="ＭＳ Ｐゴシック" panose="020B0600070205080204" pitchFamily="34" charset="-128"/>
              </a:defRPr>
            </a:lvl2pPr>
            <a:lvl3pPr marL="1143000" indent="-228600">
              <a:defRPr sz="2000" b="1">
                <a:solidFill>
                  <a:schemeClr val="tx1"/>
                </a:solidFill>
                <a:latin typeface="Arial" panose="020B0604020202020204" pitchFamily="34" charset="0"/>
                <a:ea typeface="ＭＳ Ｐゴシック" panose="020B0600070205080204" pitchFamily="34" charset="-128"/>
              </a:defRPr>
            </a:lvl3pPr>
            <a:lvl4pPr marL="1600200" indent="-228600">
              <a:defRPr sz="2000" b="1">
                <a:solidFill>
                  <a:schemeClr val="tx1"/>
                </a:solidFill>
                <a:latin typeface="Arial" panose="020B0604020202020204" pitchFamily="34" charset="0"/>
                <a:ea typeface="ＭＳ Ｐゴシック" panose="020B0600070205080204" pitchFamily="34" charset="-128"/>
              </a:defRPr>
            </a:lvl4pPr>
            <a:lvl5pPr marL="2057400" indent="-228600">
              <a:defRPr sz="20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fr-FR" dirty="0">
                <a:solidFill>
                  <a:srgbClr val="00467F"/>
                </a:solidFill>
              </a:rPr>
              <a:t> </a:t>
            </a:r>
            <a:r>
              <a:rPr lang="en-US" altLang="fr-FR" dirty="0" err="1">
                <a:latin typeface="Calibri" panose="020F0502020204030204" pitchFamily="34" charset="0"/>
              </a:rPr>
              <a:t>Zilver</a:t>
            </a:r>
            <a:r>
              <a:rPr lang="en-US" altLang="fr-FR" dirty="0">
                <a:latin typeface="Calibri" panose="020F0502020204030204" pitchFamily="34" charset="0"/>
              </a:rPr>
              <a:t> PTX vs POBA for TASC A/B femoropopliteal lesions</a:t>
            </a:r>
          </a:p>
          <a:p>
            <a:pPr algn="ctr"/>
            <a:r>
              <a:rPr lang="en-US" altLang="fr-FR" dirty="0">
                <a:latin typeface="Calibri" panose="020F0502020204030204" pitchFamily="34" charset="0"/>
              </a:rPr>
              <a:t>At 5 years, sustained clinical, morphological and hemodynamic outcomes</a:t>
            </a:r>
          </a:p>
        </p:txBody>
      </p:sp>
      <p:pic>
        <p:nvPicPr>
          <p:cNvPr id="22534" name="Picture 2">
            <a:extLst>
              <a:ext uri="{FF2B5EF4-FFF2-40B4-BE49-F238E27FC236}">
                <a16:creationId xmlns:a16="http://schemas.microsoft.com/office/drawing/2014/main" id="{63330621-1DC1-5347-A2CF-EEA14040923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3930"/>
          <a:stretch>
            <a:fillRect/>
          </a:stretch>
        </p:blipFill>
        <p:spPr bwMode="auto">
          <a:xfrm>
            <a:off x="3266630" y="2297297"/>
            <a:ext cx="7666570" cy="367315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535" name="Rectangle 9">
            <a:extLst>
              <a:ext uri="{FF2B5EF4-FFF2-40B4-BE49-F238E27FC236}">
                <a16:creationId xmlns:a16="http://schemas.microsoft.com/office/drawing/2014/main" id="{E4E68ABD-FC79-7A42-B4D0-A5FC6DDFAF45}"/>
              </a:ext>
            </a:extLst>
          </p:cNvPr>
          <p:cNvSpPr>
            <a:spLocks noChangeArrowheads="1"/>
          </p:cNvSpPr>
          <p:nvPr/>
        </p:nvSpPr>
        <p:spPr bwMode="auto">
          <a:xfrm>
            <a:off x="5624976" y="7388677"/>
            <a:ext cx="18689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tx1"/>
                </a:solidFill>
                <a:latin typeface="Arial" panose="020B0604020202020204" pitchFamily="34" charset="0"/>
                <a:ea typeface="ＭＳ Ｐゴシック" panose="020B0600070205080204" pitchFamily="34" charset="-128"/>
              </a:defRPr>
            </a:lvl1pPr>
            <a:lvl2pPr marL="742950" indent="-285750">
              <a:defRPr sz="2000" b="1">
                <a:solidFill>
                  <a:schemeClr val="tx1"/>
                </a:solidFill>
                <a:latin typeface="Arial" panose="020B0604020202020204" pitchFamily="34" charset="0"/>
                <a:ea typeface="ＭＳ Ｐゴシック" panose="020B0600070205080204" pitchFamily="34" charset="-128"/>
              </a:defRPr>
            </a:lvl2pPr>
            <a:lvl3pPr marL="1143000" indent="-228600">
              <a:defRPr sz="2000" b="1">
                <a:solidFill>
                  <a:schemeClr val="tx1"/>
                </a:solidFill>
                <a:latin typeface="Arial" panose="020B0604020202020204" pitchFamily="34" charset="0"/>
                <a:ea typeface="ＭＳ Ｐゴシック" panose="020B0600070205080204" pitchFamily="34" charset="-128"/>
              </a:defRPr>
            </a:lvl3pPr>
            <a:lvl4pPr marL="1600200" indent="-228600">
              <a:defRPr sz="2000" b="1">
                <a:solidFill>
                  <a:schemeClr val="tx1"/>
                </a:solidFill>
                <a:latin typeface="Arial" panose="020B0604020202020204" pitchFamily="34" charset="0"/>
                <a:ea typeface="ＭＳ Ｐゴシック" panose="020B0600070205080204" pitchFamily="34" charset="-128"/>
              </a:defRPr>
            </a:lvl4pPr>
            <a:lvl5pPr marL="2057400" indent="-228600">
              <a:defRPr sz="20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9pPr>
          </a:lstStyle>
          <a:p>
            <a:pPr algn="ctr"/>
            <a:r>
              <a:rPr lang="pt-BR" altLang="fr-FR" sz="1400" b="0" dirty="0">
                <a:latin typeface="Calibri" panose="020F0502020204030204" pitchFamily="34" charset="0"/>
              </a:rPr>
              <a:t>Dake, Circulation, 2016</a:t>
            </a:r>
            <a:endParaRPr lang="fr-FR" altLang="fr-FR" sz="1400" b="0" dirty="0">
              <a:latin typeface="Calibri" panose="020F0502020204030204" pitchFamily="34" charset="0"/>
            </a:endParaRPr>
          </a:p>
        </p:txBody>
      </p:sp>
      <p:sp>
        <p:nvSpPr>
          <p:cNvPr id="2" name="Rectangle 9">
            <a:extLst>
              <a:ext uri="{FF2B5EF4-FFF2-40B4-BE49-F238E27FC236}">
                <a16:creationId xmlns:a16="http://schemas.microsoft.com/office/drawing/2014/main" id="{4667F5BB-72DE-C2D9-D48F-1761986B6699}"/>
              </a:ext>
            </a:extLst>
          </p:cNvPr>
          <p:cNvSpPr>
            <a:spLocks noChangeArrowheads="1"/>
          </p:cNvSpPr>
          <p:nvPr/>
        </p:nvSpPr>
        <p:spPr bwMode="auto">
          <a:xfrm>
            <a:off x="5777376" y="7541077"/>
            <a:ext cx="18689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tx1"/>
                </a:solidFill>
                <a:latin typeface="Arial" panose="020B0604020202020204" pitchFamily="34" charset="0"/>
                <a:ea typeface="ＭＳ Ｐゴシック" panose="020B0600070205080204" pitchFamily="34" charset="-128"/>
              </a:defRPr>
            </a:lvl1pPr>
            <a:lvl2pPr marL="742950" indent="-285750">
              <a:defRPr sz="2000" b="1">
                <a:solidFill>
                  <a:schemeClr val="tx1"/>
                </a:solidFill>
                <a:latin typeface="Arial" panose="020B0604020202020204" pitchFamily="34" charset="0"/>
                <a:ea typeface="ＭＳ Ｐゴシック" panose="020B0600070205080204" pitchFamily="34" charset="-128"/>
              </a:defRPr>
            </a:lvl2pPr>
            <a:lvl3pPr marL="1143000" indent="-228600">
              <a:defRPr sz="2000" b="1">
                <a:solidFill>
                  <a:schemeClr val="tx1"/>
                </a:solidFill>
                <a:latin typeface="Arial" panose="020B0604020202020204" pitchFamily="34" charset="0"/>
                <a:ea typeface="ＭＳ Ｐゴシック" panose="020B0600070205080204" pitchFamily="34" charset="-128"/>
              </a:defRPr>
            </a:lvl3pPr>
            <a:lvl4pPr marL="1600200" indent="-228600">
              <a:defRPr sz="2000" b="1">
                <a:solidFill>
                  <a:schemeClr val="tx1"/>
                </a:solidFill>
                <a:latin typeface="Arial" panose="020B0604020202020204" pitchFamily="34" charset="0"/>
                <a:ea typeface="ＭＳ Ｐゴシック" panose="020B0600070205080204" pitchFamily="34" charset="-128"/>
              </a:defRPr>
            </a:lvl4pPr>
            <a:lvl5pPr marL="2057400" indent="-228600">
              <a:defRPr sz="20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b="1">
                <a:solidFill>
                  <a:schemeClr val="tx1"/>
                </a:solidFill>
                <a:latin typeface="Arial" panose="020B0604020202020204" pitchFamily="34" charset="0"/>
                <a:ea typeface="ＭＳ Ｐゴシック" panose="020B0600070205080204" pitchFamily="34" charset="-128"/>
              </a:defRPr>
            </a:lvl9pPr>
          </a:lstStyle>
          <a:p>
            <a:pPr algn="ctr"/>
            <a:r>
              <a:rPr lang="pt-BR" altLang="fr-FR" sz="1400" b="0" dirty="0">
                <a:latin typeface="Calibri" panose="020F0502020204030204" pitchFamily="34" charset="0"/>
              </a:rPr>
              <a:t>Dake, Circulation, 2016</a:t>
            </a:r>
            <a:endParaRPr lang="fr-FR" altLang="fr-FR" sz="1400" b="0" dirty="0">
              <a:latin typeface="Calibri" panose="020F0502020204030204" pitchFamily="34" charset="0"/>
            </a:endParaRPr>
          </a:p>
        </p:txBody>
      </p:sp>
    </p:spTree>
    <p:extLst>
      <p:ext uri="{BB962C8B-B14F-4D97-AF65-F5344CB8AC3E}">
        <p14:creationId xmlns:p14="http://schemas.microsoft.com/office/powerpoint/2010/main" val="28696321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A1233-3168-F0E9-7990-F5F6AACBEA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13397B-830B-DCEC-7A24-513C3A19F398}"/>
              </a:ext>
            </a:extLst>
          </p:cNvPr>
          <p:cNvSpPr>
            <a:spLocks noGrp="1"/>
          </p:cNvSpPr>
          <p:nvPr>
            <p:ph type="title"/>
          </p:nvPr>
        </p:nvSpPr>
        <p:spPr>
          <a:xfrm>
            <a:off x="614441" y="279016"/>
            <a:ext cx="10515600" cy="1325563"/>
          </a:xfrm>
        </p:spPr>
        <p:txBody>
          <a:bodyPr>
            <a:normAutofit/>
          </a:bodyPr>
          <a:lstStyle/>
          <a:p>
            <a:r>
              <a:rPr lang="fr-FR" sz="3200" b="1" dirty="0">
                <a:solidFill>
                  <a:srgbClr val="FF0000"/>
                </a:solidFill>
                <a:latin typeface="Calibri" panose="020F0502020204030204" pitchFamily="34" charset="0"/>
                <a:cs typeface="Calibri" panose="020F0502020204030204" pitchFamily="34" charset="0"/>
              </a:rPr>
              <a:t>Drug </a:t>
            </a:r>
            <a:r>
              <a:rPr lang="fr-FR" sz="3200" b="1" dirty="0" err="1">
                <a:solidFill>
                  <a:srgbClr val="FF0000"/>
                </a:solidFill>
                <a:latin typeface="Calibri" panose="020F0502020204030204" pitchFamily="34" charset="0"/>
                <a:cs typeface="Calibri" panose="020F0502020204030204" pitchFamily="34" charset="0"/>
              </a:rPr>
              <a:t>Eluting</a:t>
            </a:r>
            <a:r>
              <a:rPr lang="fr-FR" sz="3200" b="1" dirty="0">
                <a:solidFill>
                  <a:srgbClr val="FF0000"/>
                </a:solidFill>
                <a:latin typeface="Calibri" panose="020F0502020204030204" pitchFamily="34" charset="0"/>
                <a:cs typeface="Calibri" panose="020F0502020204030204" pitchFamily="34" charset="0"/>
              </a:rPr>
              <a:t> </a:t>
            </a:r>
            <a:r>
              <a:rPr lang="fr-FR" sz="3200" b="1" dirty="0" err="1">
                <a:solidFill>
                  <a:srgbClr val="FF0000"/>
                </a:solidFill>
                <a:latin typeface="Calibri" panose="020F0502020204030204" pitchFamily="34" charset="0"/>
                <a:cs typeface="Calibri" panose="020F0502020204030204" pitchFamily="34" charset="0"/>
              </a:rPr>
              <a:t>Devices</a:t>
            </a:r>
            <a:br>
              <a:rPr lang="fr-FR" sz="3200" b="1" dirty="0">
                <a:solidFill>
                  <a:srgbClr val="FF0000"/>
                </a:solidFill>
                <a:latin typeface="Calibri" panose="020F0502020204030204" pitchFamily="34" charset="0"/>
                <a:cs typeface="Calibri" panose="020F0502020204030204" pitchFamily="34" charset="0"/>
              </a:rPr>
            </a:br>
            <a:r>
              <a:rPr lang="fr-FR" sz="2000" i="1" dirty="0">
                <a:solidFill>
                  <a:srgbClr val="FF0000"/>
                </a:solidFill>
                <a:latin typeface="Calibri" panose="020F0502020204030204" pitchFamily="34" charset="0"/>
                <a:cs typeface="Calibri" panose="020F0502020204030204" pitchFamily="34" charset="0"/>
              </a:rPr>
              <a:t>Drug </a:t>
            </a:r>
            <a:r>
              <a:rPr lang="fr-FR" sz="2000" i="1" dirty="0" err="1">
                <a:solidFill>
                  <a:srgbClr val="FF0000"/>
                </a:solidFill>
                <a:latin typeface="Calibri" panose="020F0502020204030204" pitchFamily="34" charset="0"/>
                <a:cs typeface="Calibri" panose="020F0502020204030204" pitchFamily="34" charset="0"/>
              </a:rPr>
              <a:t>coated</a:t>
            </a:r>
            <a:r>
              <a:rPr lang="fr-FR" sz="2000" i="1" dirty="0">
                <a:solidFill>
                  <a:srgbClr val="FF0000"/>
                </a:solidFill>
                <a:latin typeface="Calibri" panose="020F0502020204030204" pitchFamily="34" charset="0"/>
                <a:cs typeface="Calibri" panose="020F0502020204030204" pitchFamily="34" charset="0"/>
              </a:rPr>
              <a:t> stents – Drug </a:t>
            </a:r>
            <a:r>
              <a:rPr lang="fr-FR" sz="2000" i="1" dirty="0" err="1">
                <a:solidFill>
                  <a:srgbClr val="FF0000"/>
                </a:solidFill>
                <a:latin typeface="Calibri" panose="020F0502020204030204" pitchFamily="34" charset="0"/>
                <a:cs typeface="Calibri" panose="020F0502020204030204" pitchFamily="34" charset="0"/>
              </a:rPr>
              <a:t>coated</a:t>
            </a:r>
            <a:r>
              <a:rPr lang="fr-FR" sz="2000" i="1" dirty="0">
                <a:solidFill>
                  <a:srgbClr val="FF0000"/>
                </a:solidFill>
                <a:latin typeface="Calibri" panose="020F0502020204030204" pitchFamily="34" charset="0"/>
                <a:cs typeface="Calibri" panose="020F0502020204030204" pitchFamily="34" charset="0"/>
              </a:rPr>
              <a:t> </a:t>
            </a:r>
            <a:r>
              <a:rPr lang="fr-FR" sz="2000" i="1" dirty="0" err="1">
                <a:solidFill>
                  <a:srgbClr val="FF0000"/>
                </a:solidFill>
                <a:latin typeface="Calibri" panose="020F0502020204030204" pitchFamily="34" charset="0"/>
                <a:cs typeface="Calibri" panose="020F0502020204030204" pitchFamily="34" charset="0"/>
              </a:rPr>
              <a:t>balloons</a:t>
            </a:r>
            <a:endParaRPr lang="fr-FR" sz="2000" i="1" dirty="0">
              <a:solidFill>
                <a:srgbClr val="FF0000"/>
              </a:solidFill>
              <a:latin typeface="Calibri" panose="020F0502020204030204" pitchFamily="34" charset="0"/>
              <a:cs typeface="Calibri" panose="020F0502020204030204" pitchFamily="34" charset="0"/>
            </a:endParaRPr>
          </a:p>
        </p:txBody>
      </p:sp>
      <p:sp>
        <p:nvSpPr>
          <p:cNvPr id="17" name="AutoShape 3">
            <a:extLst>
              <a:ext uri="{FF2B5EF4-FFF2-40B4-BE49-F238E27FC236}">
                <a16:creationId xmlns:a16="http://schemas.microsoft.com/office/drawing/2014/main" id="{282D6665-4AC8-D33A-51E1-55B2CF6E3F75}"/>
              </a:ext>
            </a:extLst>
          </p:cNvPr>
          <p:cNvSpPr>
            <a:spLocks noChangeArrowheads="1"/>
          </p:cNvSpPr>
          <p:nvPr/>
        </p:nvSpPr>
        <p:spPr bwMode="auto">
          <a:xfrm>
            <a:off x="923194" y="1782561"/>
            <a:ext cx="2627312" cy="938212"/>
          </a:xfrm>
          <a:prstGeom prst="chevron">
            <a:avLst>
              <a:gd name="adj" fmla="val 37390"/>
            </a:avLst>
          </a:prstGeom>
          <a:solidFill>
            <a:srgbClr val="6699FF">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rtl="1"/>
            <a:r>
              <a:rPr lang="it-IT" altLang="fr-FR" sz="1800" b="1" dirty="0">
                <a:solidFill>
                  <a:prstClr val="white"/>
                </a:solidFill>
              </a:rPr>
              <a:t>PLATFORM</a:t>
            </a:r>
            <a:endParaRPr lang="en-US" altLang="fr-FR" sz="1800" b="1" dirty="0">
              <a:solidFill>
                <a:prstClr val="white"/>
              </a:solidFill>
            </a:endParaRPr>
          </a:p>
        </p:txBody>
      </p:sp>
      <p:sp>
        <p:nvSpPr>
          <p:cNvPr id="18" name="AutoShape 4">
            <a:extLst>
              <a:ext uri="{FF2B5EF4-FFF2-40B4-BE49-F238E27FC236}">
                <a16:creationId xmlns:a16="http://schemas.microsoft.com/office/drawing/2014/main" id="{9AF905B9-CCFC-6E08-4F40-D7B6165E55AF}"/>
              </a:ext>
            </a:extLst>
          </p:cNvPr>
          <p:cNvSpPr>
            <a:spLocks noChangeArrowheads="1"/>
          </p:cNvSpPr>
          <p:nvPr/>
        </p:nvSpPr>
        <p:spPr bwMode="auto">
          <a:xfrm>
            <a:off x="6915366" y="1782561"/>
            <a:ext cx="2627312" cy="938213"/>
          </a:xfrm>
          <a:prstGeom prst="chevron">
            <a:avLst>
              <a:gd name="adj" fmla="val 37558"/>
            </a:avLst>
          </a:prstGeom>
          <a:solidFill>
            <a:srgbClr val="FF6600">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rtl="1"/>
            <a:r>
              <a:rPr lang="it-IT" altLang="fr-FR" sz="1800" b="1" dirty="0">
                <a:solidFill>
                  <a:srgbClr val="FFFFFF"/>
                </a:solidFill>
              </a:rPr>
              <a:t>DRUG</a:t>
            </a:r>
            <a:endParaRPr lang="en-US" altLang="fr-FR" sz="1800" b="1" dirty="0">
              <a:solidFill>
                <a:srgbClr val="FFFFFF"/>
              </a:solidFill>
            </a:endParaRPr>
          </a:p>
        </p:txBody>
      </p:sp>
      <p:sp>
        <p:nvSpPr>
          <p:cNvPr id="19" name="AutoShape 5">
            <a:extLst>
              <a:ext uri="{FF2B5EF4-FFF2-40B4-BE49-F238E27FC236}">
                <a16:creationId xmlns:a16="http://schemas.microsoft.com/office/drawing/2014/main" id="{A00B8641-D4CE-E546-E6D1-2C1ED9113A67}"/>
              </a:ext>
            </a:extLst>
          </p:cNvPr>
          <p:cNvSpPr>
            <a:spLocks noChangeArrowheads="1"/>
          </p:cNvSpPr>
          <p:nvPr/>
        </p:nvSpPr>
        <p:spPr bwMode="auto">
          <a:xfrm>
            <a:off x="3919280" y="1782561"/>
            <a:ext cx="2627312" cy="938212"/>
          </a:xfrm>
          <a:prstGeom prst="chevron">
            <a:avLst>
              <a:gd name="adj" fmla="val 37390"/>
            </a:avLst>
          </a:prstGeom>
          <a:solidFill>
            <a:srgbClr val="00CC99">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rtl="1"/>
            <a:r>
              <a:rPr lang="en-US" altLang="fr-FR" sz="1800" b="1" dirty="0">
                <a:solidFill>
                  <a:srgbClr val="FFFFFF"/>
                </a:solidFill>
              </a:rPr>
              <a:t>Drug carrier</a:t>
            </a:r>
          </a:p>
        </p:txBody>
      </p:sp>
      <p:pic>
        <p:nvPicPr>
          <p:cNvPr id="25" name="Image 24">
            <a:extLst>
              <a:ext uri="{FF2B5EF4-FFF2-40B4-BE49-F238E27FC236}">
                <a16:creationId xmlns:a16="http://schemas.microsoft.com/office/drawing/2014/main" id="{B8C49907-B5BA-2749-D808-1AF5C5EA840A}"/>
              </a:ext>
            </a:extLst>
          </p:cNvPr>
          <p:cNvPicPr>
            <a:picLocks noChangeAspect="1"/>
          </p:cNvPicPr>
          <p:nvPr/>
        </p:nvPicPr>
        <p:blipFill>
          <a:blip r:embed="rId2"/>
          <a:stretch>
            <a:fillRect/>
          </a:stretch>
        </p:blipFill>
        <p:spPr>
          <a:xfrm>
            <a:off x="6353831" y="3009509"/>
            <a:ext cx="3422910" cy="2720774"/>
          </a:xfrm>
          <a:prstGeom prst="rect">
            <a:avLst/>
          </a:prstGeom>
        </p:spPr>
      </p:pic>
      <p:sp>
        <p:nvSpPr>
          <p:cNvPr id="27" name="ZoneTexte 26">
            <a:extLst>
              <a:ext uri="{FF2B5EF4-FFF2-40B4-BE49-F238E27FC236}">
                <a16:creationId xmlns:a16="http://schemas.microsoft.com/office/drawing/2014/main" id="{03675EF8-BA4E-2F69-110A-F26FDDFBBA80}"/>
              </a:ext>
            </a:extLst>
          </p:cNvPr>
          <p:cNvSpPr txBox="1"/>
          <p:nvPr/>
        </p:nvSpPr>
        <p:spPr>
          <a:xfrm rot="16200000">
            <a:off x="159322" y="3220661"/>
            <a:ext cx="1069391" cy="584775"/>
          </a:xfrm>
          <a:prstGeom prst="rect">
            <a:avLst/>
          </a:prstGeom>
          <a:noFill/>
        </p:spPr>
        <p:txBody>
          <a:bodyPr wrap="square">
            <a:spAutoFit/>
          </a:bodyPr>
          <a:lstStyle/>
          <a:p>
            <a:pPr algn="ctr"/>
            <a:r>
              <a:rPr lang="fr-FR" sz="3200" b="1" dirty="0">
                <a:solidFill>
                  <a:srgbClr val="FF0000"/>
                </a:solidFill>
                <a:latin typeface="Calibri" panose="020F0502020204030204" pitchFamily="34" charset="0"/>
                <a:cs typeface="Calibri" panose="020F0502020204030204" pitchFamily="34" charset="0"/>
              </a:rPr>
              <a:t>DES</a:t>
            </a:r>
            <a:endParaRPr lang="fr-FR" sz="3200" dirty="0">
              <a:solidFill>
                <a:prstClr val="black"/>
              </a:solidFill>
              <a:latin typeface="Aptos" panose="02110004020202020204"/>
            </a:endParaRPr>
          </a:p>
        </p:txBody>
      </p:sp>
      <p:pic>
        <p:nvPicPr>
          <p:cNvPr id="3" name="Picture 5">
            <a:extLst>
              <a:ext uri="{FF2B5EF4-FFF2-40B4-BE49-F238E27FC236}">
                <a16:creationId xmlns:a16="http://schemas.microsoft.com/office/drawing/2014/main" id="{C3731056-1E7A-2A64-A97C-41AA9DE5DE1B}"/>
              </a:ext>
            </a:extLst>
          </p:cNvPr>
          <p:cNvPicPr>
            <a:picLocks noChangeAspect="1"/>
          </p:cNvPicPr>
          <p:nvPr/>
        </p:nvPicPr>
        <p:blipFill rotWithShape="1">
          <a:blip r:embed="rId3">
            <a:extLst>
              <a:ext uri="{28A0092B-C50C-407E-A947-70E740481C1C}">
                <a14:useLocalDpi xmlns:a14="http://schemas.microsoft.com/office/drawing/2010/main" val="0"/>
              </a:ext>
            </a:extLst>
          </a:blip>
          <a:srcRect b="53836"/>
          <a:stretch/>
        </p:blipFill>
        <p:spPr>
          <a:xfrm>
            <a:off x="1120231" y="4670017"/>
            <a:ext cx="2233236" cy="938212"/>
          </a:xfrm>
          <a:prstGeom prst="rect">
            <a:avLst/>
          </a:prstGeom>
        </p:spPr>
      </p:pic>
      <p:pic>
        <p:nvPicPr>
          <p:cNvPr id="4" name="Picture 8" descr="S:\PI Image Library\Stents &amp; Drug Eluting\Innova\PNG\Innova S-Curve.png">
            <a:extLst>
              <a:ext uri="{FF2B5EF4-FFF2-40B4-BE49-F238E27FC236}">
                <a16:creationId xmlns:a16="http://schemas.microsoft.com/office/drawing/2014/main" id="{8652FE0E-D9CD-A73A-AB53-72539B788B5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0148"/>
          <a:stretch/>
        </p:blipFill>
        <p:spPr bwMode="auto">
          <a:xfrm>
            <a:off x="1609848" y="2845603"/>
            <a:ext cx="1254003" cy="1401263"/>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5">
            <a:extLst>
              <a:ext uri="{FF2B5EF4-FFF2-40B4-BE49-F238E27FC236}">
                <a16:creationId xmlns:a16="http://schemas.microsoft.com/office/drawing/2014/main" id="{33912540-17CA-A113-512D-E5B79B437C75}"/>
              </a:ext>
            </a:extLst>
          </p:cNvPr>
          <p:cNvPicPr>
            <a:picLocks noChangeAspect="1"/>
          </p:cNvPicPr>
          <p:nvPr/>
        </p:nvPicPr>
        <p:blipFill rotWithShape="1">
          <a:blip r:embed="rId5" cstate="print"/>
          <a:srcRect t="3907" b="2840"/>
          <a:stretch/>
        </p:blipFill>
        <p:spPr>
          <a:xfrm>
            <a:off x="4205894" y="4767169"/>
            <a:ext cx="2241790" cy="743909"/>
          </a:xfrm>
          <a:prstGeom prst="rect">
            <a:avLst/>
          </a:prstGeom>
          <a:ln w="12700">
            <a:solidFill>
              <a:schemeClr val="tx1"/>
            </a:solidFill>
          </a:ln>
          <a:effectLst>
            <a:outerShdw blurRad="50800" dist="38100" dir="2700000" algn="tl" rotWithShape="0">
              <a:prstClr val="black">
                <a:alpha val="40000"/>
              </a:prstClr>
            </a:outerShdw>
          </a:effectLst>
        </p:spPr>
      </p:pic>
      <p:pic>
        <p:nvPicPr>
          <p:cNvPr id="6" name="Image 5">
            <a:extLst>
              <a:ext uri="{FF2B5EF4-FFF2-40B4-BE49-F238E27FC236}">
                <a16:creationId xmlns:a16="http://schemas.microsoft.com/office/drawing/2014/main" id="{9D4CBB6F-0509-74ED-665B-9FA90E19AEC9}"/>
              </a:ext>
            </a:extLst>
          </p:cNvPr>
          <p:cNvPicPr>
            <a:picLocks noChangeAspect="1"/>
          </p:cNvPicPr>
          <p:nvPr/>
        </p:nvPicPr>
        <p:blipFill>
          <a:blip r:embed="rId6"/>
          <a:stretch>
            <a:fillRect/>
          </a:stretch>
        </p:blipFill>
        <p:spPr>
          <a:xfrm>
            <a:off x="4112041" y="3009509"/>
            <a:ext cx="2241790" cy="991635"/>
          </a:xfrm>
          <a:prstGeom prst="rect">
            <a:avLst/>
          </a:prstGeom>
        </p:spPr>
      </p:pic>
      <p:sp>
        <p:nvSpPr>
          <p:cNvPr id="28" name="ZoneTexte 27">
            <a:extLst>
              <a:ext uri="{FF2B5EF4-FFF2-40B4-BE49-F238E27FC236}">
                <a16:creationId xmlns:a16="http://schemas.microsoft.com/office/drawing/2014/main" id="{1E3DD410-56BC-EADF-143B-7E8BB9D3C9FD}"/>
              </a:ext>
            </a:extLst>
          </p:cNvPr>
          <p:cNvSpPr txBox="1"/>
          <p:nvPr/>
        </p:nvSpPr>
        <p:spPr>
          <a:xfrm rot="16200000">
            <a:off x="66300" y="4838074"/>
            <a:ext cx="1255435" cy="584775"/>
          </a:xfrm>
          <a:prstGeom prst="rect">
            <a:avLst/>
          </a:prstGeom>
          <a:noFill/>
        </p:spPr>
        <p:txBody>
          <a:bodyPr wrap="square">
            <a:spAutoFit/>
          </a:bodyPr>
          <a:lstStyle/>
          <a:p>
            <a:pPr algn="ctr"/>
            <a:r>
              <a:rPr lang="fr-FR" sz="3200" b="1" dirty="0">
                <a:solidFill>
                  <a:srgbClr val="FF0000"/>
                </a:solidFill>
                <a:latin typeface="Calibri" panose="020F0502020204030204" pitchFamily="34" charset="0"/>
                <a:cs typeface="Calibri" panose="020F0502020204030204" pitchFamily="34" charset="0"/>
              </a:rPr>
              <a:t>DCB</a:t>
            </a:r>
            <a:endParaRPr lang="fr-FR" sz="3200" dirty="0">
              <a:solidFill>
                <a:prstClr val="black"/>
              </a:solidFill>
              <a:latin typeface="Aptos" panose="02110004020202020204"/>
            </a:endParaRPr>
          </a:p>
        </p:txBody>
      </p:sp>
    </p:spTree>
    <p:extLst>
      <p:ext uri="{BB962C8B-B14F-4D97-AF65-F5344CB8AC3E}">
        <p14:creationId xmlns:p14="http://schemas.microsoft.com/office/powerpoint/2010/main" val="15200135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C21632-471D-5E12-DE31-F007D6543C54}"/>
              </a:ext>
            </a:extLst>
          </p:cNvPr>
          <p:cNvSpPr>
            <a:spLocks noGrp="1"/>
          </p:cNvSpPr>
          <p:nvPr>
            <p:ph type="title"/>
          </p:nvPr>
        </p:nvSpPr>
        <p:spPr>
          <a:xfrm>
            <a:off x="838199" y="1694655"/>
            <a:ext cx="10515600" cy="1325563"/>
          </a:xfrm>
        </p:spPr>
        <p:txBody>
          <a:bodyPr>
            <a:normAutofit/>
          </a:bodyPr>
          <a:lstStyle/>
          <a:p>
            <a:pPr algn="ctr"/>
            <a:r>
              <a:rPr lang="fr-FR" sz="2400" b="1" dirty="0" err="1">
                <a:latin typeface="Calibri" panose="020F0502020204030204" pitchFamily="34" charset="0"/>
                <a:cs typeface="Calibri" panose="020F0502020204030204" pitchFamily="34" charset="0"/>
              </a:rPr>
              <a:t>Clinical</a:t>
            </a:r>
            <a:r>
              <a:rPr lang="fr-FR" sz="2400" b="1" dirty="0">
                <a:latin typeface="Calibri" panose="020F0502020204030204" pitchFamily="34" charset="0"/>
                <a:cs typeface="Calibri" panose="020F0502020204030204" pitchFamily="34" charset="0"/>
              </a:rPr>
              <a:t> </a:t>
            </a:r>
            <a:r>
              <a:rPr lang="fr-FR" sz="2400" b="1" dirty="0" err="1">
                <a:latin typeface="Calibri" panose="020F0502020204030204" pitchFamily="34" charset="0"/>
                <a:cs typeface="Calibri" panose="020F0502020204030204" pitchFamily="34" charset="0"/>
              </a:rPr>
              <a:t>Benefit</a:t>
            </a:r>
            <a:r>
              <a:rPr lang="fr-FR" sz="2400" b="1" dirty="0">
                <a:latin typeface="Calibri" panose="020F0502020204030204" pitchFamily="34" charset="0"/>
                <a:cs typeface="Calibri" panose="020F0502020204030204" pitchFamily="34" charset="0"/>
              </a:rPr>
              <a:t> – Major Amputation – </a:t>
            </a:r>
            <a:r>
              <a:rPr lang="fr-FR" sz="2400" b="1" dirty="0" err="1">
                <a:latin typeface="Calibri" panose="020F0502020204030204" pitchFamily="34" charset="0"/>
                <a:cs typeface="Calibri" panose="020F0502020204030204" pitchFamily="34" charset="0"/>
              </a:rPr>
              <a:t>Reintervention</a:t>
            </a:r>
            <a:r>
              <a:rPr lang="fr-FR" sz="2400" b="1" dirty="0">
                <a:latin typeface="Calibri" panose="020F0502020204030204" pitchFamily="34" charset="0"/>
                <a:cs typeface="Calibri" panose="020F0502020204030204" pitchFamily="34" charset="0"/>
              </a:rPr>
              <a:t> </a:t>
            </a:r>
          </a:p>
        </p:txBody>
      </p:sp>
      <p:sp>
        <p:nvSpPr>
          <p:cNvPr id="7" name="Text Box 6">
            <a:extLst>
              <a:ext uri="{FF2B5EF4-FFF2-40B4-BE49-F238E27FC236}">
                <a16:creationId xmlns:a16="http://schemas.microsoft.com/office/drawing/2014/main" id="{C85D973B-18C4-4008-791C-FBC604BCB3D2}"/>
              </a:ext>
            </a:extLst>
          </p:cNvPr>
          <p:cNvSpPr txBox="1">
            <a:spLocks noChangeArrowheads="1"/>
          </p:cNvSpPr>
          <p:nvPr/>
        </p:nvSpPr>
        <p:spPr bwMode="auto">
          <a:xfrm>
            <a:off x="4914106" y="6311900"/>
            <a:ext cx="2154757"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fr-FR" altLang="fr-FR" sz="1600" dirty="0" err="1">
                <a:latin typeface="+mn-lt"/>
              </a:rPr>
              <a:t>Bittl</a:t>
            </a:r>
            <a:r>
              <a:rPr lang="fr-FR" altLang="fr-FR" sz="1600" dirty="0">
                <a:latin typeface="+mn-lt"/>
              </a:rPr>
              <a:t>. N </a:t>
            </a:r>
            <a:r>
              <a:rPr lang="fr-FR" altLang="fr-FR" sz="1600" dirty="0" err="1">
                <a:latin typeface="+mn-lt"/>
              </a:rPr>
              <a:t>Engl</a:t>
            </a:r>
            <a:r>
              <a:rPr lang="fr-FR" altLang="fr-FR" sz="1600" dirty="0">
                <a:latin typeface="+mn-lt"/>
              </a:rPr>
              <a:t> J Med 1996</a:t>
            </a:r>
          </a:p>
        </p:txBody>
      </p:sp>
      <p:grpSp>
        <p:nvGrpSpPr>
          <p:cNvPr id="14" name="Groupe 13">
            <a:extLst>
              <a:ext uri="{FF2B5EF4-FFF2-40B4-BE49-F238E27FC236}">
                <a16:creationId xmlns:a16="http://schemas.microsoft.com/office/drawing/2014/main" id="{12FCB958-8CD4-8A20-67C3-2E2849A05AF1}"/>
              </a:ext>
            </a:extLst>
          </p:cNvPr>
          <p:cNvGrpSpPr/>
          <p:nvPr/>
        </p:nvGrpSpPr>
        <p:grpSpPr>
          <a:xfrm>
            <a:off x="4016374" y="2872582"/>
            <a:ext cx="4159251" cy="3013075"/>
            <a:chOff x="4016374" y="2872582"/>
            <a:chExt cx="4159251" cy="3013075"/>
          </a:xfrm>
        </p:grpSpPr>
        <p:graphicFrame>
          <p:nvGraphicFramePr>
            <p:cNvPr id="8" name="Object 2">
              <a:extLst>
                <a:ext uri="{FF2B5EF4-FFF2-40B4-BE49-F238E27FC236}">
                  <a16:creationId xmlns:a16="http://schemas.microsoft.com/office/drawing/2014/main" id="{8C110DD9-F8AA-2A73-0059-B9E0D2ABC154}"/>
                </a:ext>
              </a:extLst>
            </p:cNvPr>
            <p:cNvGraphicFramePr>
              <a:graphicFrameLocks noChangeAspect="1"/>
            </p:cNvGraphicFramePr>
            <p:nvPr/>
          </p:nvGraphicFramePr>
          <p:xfrm>
            <a:off x="4016374" y="2872582"/>
            <a:ext cx="4159250" cy="3013075"/>
          </p:xfrm>
          <a:graphic>
            <a:graphicData uri="http://schemas.openxmlformats.org/presentationml/2006/ole">
              <mc:AlternateContent xmlns:mc="http://schemas.openxmlformats.org/markup-compatibility/2006">
                <mc:Choice xmlns:v="urn:schemas-microsoft-com:vml" Requires="v">
                  <p:oleObj name="Image" r:id="rId2" imgW="2851150" imgH="2127250" progId="Photoshop.Image.6">
                    <p:embed/>
                  </p:oleObj>
                </mc:Choice>
                <mc:Fallback>
                  <p:oleObj name="Image" r:id="rId2" imgW="2851150" imgH="2127250" progId="Photoshop.Image.6">
                    <p:embed/>
                    <p:pic>
                      <p:nvPicPr>
                        <p:cNvPr id="8" name="Object 2">
                          <a:extLst>
                            <a:ext uri="{FF2B5EF4-FFF2-40B4-BE49-F238E27FC236}">
                              <a16:creationId xmlns:a16="http://schemas.microsoft.com/office/drawing/2014/main" id="{8C110DD9-F8AA-2A73-0059-B9E0D2ABC1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6374" y="2872582"/>
                          <a:ext cx="4159250"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3">
              <a:extLst>
                <a:ext uri="{FF2B5EF4-FFF2-40B4-BE49-F238E27FC236}">
                  <a16:creationId xmlns:a16="http://schemas.microsoft.com/office/drawing/2014/main" id="{8F87A8DE-48E9-31E3-3E49-F1FF4FD45461}"/>
                </a:ext>
              </a:extLst>
            </p:cNvPr>
            <p:cNvGraphicFramePr>
              <a:graphicFrameLocks noChangeAspect="1"/>
            </p:cNvGraphicFramePr>
            <p:nvPr/>
          </p:nvGraphicFramePr>
          <p:xfrm>
            <a:off x="5284922" y="4500563"/>
            <a:ext cx="2890703" cy="1385094"/>
          </p:xfrm>
          <a:graphic>
            <a:graphicData uri="http://schemas.openxmlformats.org/presentationml/2006/ole">
              <mc:AlternateContent xmlns:mc="http://schemas.openxmlformats.org/markup-compatibility/2006">
                <mc:Choice xmlns:v="urn:schemas-microsoft-com:vml" Requires="v">
                  <p:oleObj name="Image" r:id="rId4" imgW="1936750" imgH="1085850" progId="Photoshop.Image.6">
                    <p:embed/>
                  </p:oleObj>
                </mc:Choice>
                <mc:Fallback>
                  <p:oleObj name="Image" r:id="rId4" imgW="1936750" imgH="1085850" progId="Photoshop.Image.6">
                    <p:embed/>
                    <p:pic>
                      <p:nvPicPr>
                        <p:cNvPr id="9" name="Object 3">
                          <a:extLst>
                            <a:ext uri="{FF2B5EF4-FFF2-40B4-BE49-F238E27FC236}">
                              <a16:creationId xmlns:a16="http://schemas.microsoft.com/office/drawing/2014/main" id="{8F87A8DE-48E9-31E3-3E49-F1FF4FD454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4922" y="4500563"/>
                          <a:ext cx="2890703" cy="1385094"/>
                        </a:xfrm>
                        <a:prstGeom prst="rect">
                          <a:avLst/>
                        </a:prstGeom>
                        <a:noFill/>
                        <a:ln>
                          <a:noFill/>
                        </a:ln>
                        <a:effectLst/>
                      </p:spPr>
                    </p:pic>
                  </p:oleObj>
                </mc:Fallback>
              </mc:AlternateContent>
            </a:graphicData>
          </a:graphic>
        </p:graphicFrame>
      </p:grpSp>
      <p:sp>
        <p:nvSpPr>
          <p:cNvPr id="13" name="Rectangle 3">
            <a:extLst>
              <a:ext uri="{FF2B5EF4-FFF2-40B4-BE49-F238E27FC236}">
                <a16:creationId xmlns:a16="http://schemas.microsoft.com/office/drawing/2014/main" id="{CFC05962-9249-6672-29A3-77DCD1426A5B}"/>
              </a:ext>
            </a:extLst>
          </p:cNvPr>
          <p:cNvSpPr txBox="1">
            <a:spLocks noChangeArrowheads="1"/>
          </p:cNvSpPr>
          <p:nvPr/>
        </p:nvSpPr>
        <p:spPr bwMode="auto">
          <a:xfrm>
            <a:off x="1767681" y="481239"/>
            <a:ext cx="8656637" cy="1184162"/>
          </a:xfrm>
          <a:prstGeom prst="rect">
            <a:avLst/>
          </a:prstGeom>
          <a:noFill/>
          <a:ln>
            <a:miter lim="800000"/>
            <a:headEnd/>
            <a:tailEnd/>
          </a:ln>
        </p:spPr>
        <p:txBody>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20000"/>
              </a:spcBef>
            </a:pPr>
            <a:r>
              <a:rPr lang="fr-FR" altLang="fr-FR" sz="3200" b="1" dirty="0" err="1">
                <a:solidFill>
                  <a:srgbClr val="FF0000"/>
                </a:solidFill>
                <a:latin typeface="Calibri" panose="020F0502020204030204" pitchFamily="34" charset="0"/>
                <a:cs typeface="Calibri" panose="020F0502020204030204" pitchFamily="34" charset="0"/>
              </a:rPr>
              <a:t>Restenosis</a:t>
            </a:r>
            <a:endParaRPr lang="fr-FR" altLang="fr-FR" sz="3200" b="1" dirty="0">
              <a:solidFill>
                <a:srgbClr val="FF0000"/>
              </a:solidFill>
              <a:latin typeface="Calibri" panose="020F0502020204030204" pitchFamily="34" charset="0"/>
              <a:cs typeface="Calibri" panose="020F0502020204030204" pitchFamily="34" charset="0"/>
            </a:endParaRPr>
          </a:p>
          <a:p>
            <a:pPr algn="ctr" eaLnBrk="1" hangingPunct="1">
              <a:spcBef>
                <a:spcPct val="20000"/>
              </a:spcBef>
            </a:pPr>
            <a:r>
              <a:rPr lang="fr-FR" altLang="fr-FR" i="1" dirty="0" err="1">
                <a:solidFill>
                  <a:srgbClr val="FF0000"/>
                </a:solidFill>
                <a:latin typeface="Calibri" panose="020F0502020204030204" pitchFamily="34" charset="0"/>
                <a:cs typeface="Calibri" panose="020F0502020204030204" pitchFamily="34" charset="0"/>
              </a:rPr>
              <a:t>Recoil</a:t>
            </a:r>
            <a:r>
              <a:rPr lang="fr-FR" altLang="fr-FR" i="1" dirty="0">
                <a:solidFill>
                  <a:srgbClr val="FF0000"/>
                </a:solidFill>
                <a:latin typeface="Calibri" panose="020F0502020204030204" pitchFamily="34" charset="0"/>
                <a:cs typeface="Calibri" panose="020F0502020204030204" pitchFamily="34" charset="0"/>
              </a:rPr>
              <a:t>- </a:t>
            </a:r>
            <a:r>
              <a:rPr lang="fr-FR" altLang="fr-FR" i="1" dirty="0" err="1">
                <a:solidFill>
                  <a:srgbClr val="FF0000"/>
                </a:solidFill>
                <a:latin typeface="Calibri" panose="020F0502020204030204" pitchFamily="34" charset="0"/>
                <a:cs typeface="Calibri" panose="020F0502020204030204" pitchFamily="34" charset="0"/>
              </a:rPr>
              <a:t>Intimal</a:t>
            </a:r>
            <a:r>
              <a:rPr lang="fr-FR" altLang="fr-FR" i="1" dirty="0">
                <a:solidFill>
                  <a:srgbClr val="FF0000"/>
                </a:solidFill>
                <a:latin typeface="Calibri" panose="020F0502020204030204" pitchFamily="34" charset="0"/>
                <a:cs typeface="Calibri" panose="020F0502020204030204" pitchFamily="34" charset="0"/>
              </a:rPr>
              <a:t> hyperplasia- Constrictive </a:t>
            </a:r>
            <a:r>
              <a:rPr lang="fr-FR" altLang="fr-FR" i="1" dirty="0" err="1">
                <a:solidFill>
                  <a:srgbClr val="FF0000"/>
                </a:solidFill>
                <a:latin typeface="Calibri" panose="020F0502020204030204" pitchFamily="34" charset="0"/>
                <a:cs typeface="Calibri" panose="020F0502020204030204" pitchFamily="34" charset="0"/>
              </a:rPr>
              <a:t>remodeling</a:t>
            </a:r>
            <a:endParaRPr lang="en-US" altLang="fr-FR" i="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83652192"/>
      </p:ext>
    </p:extLst>
  </p:cSld>
  <p:clrMapOvr>
    <a:masterClrMapping/>
  </p:clrMapOvr>
  <mc:AlternateContent xmlns:mc="http://schemas.openxmlformats.org/markup-compatibility/2006" xmlns:p14="http://schemas.microsoft.com/office/powerpoint/2010/main">
    <mc:Choice Requires="p14">
      <p:transition spd="med" p14:dur="700" advTm="26918">
        <p:fade/>
      </p:transition>
    </mc:Choice>
    <mc:Fallback xmlns="">
      <p:transition spd="med" advTm="26918">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3691F1A4-8F73-ADFD-8ABF-42C93805CBF7}"/>
              </a:ext>
            </a:extLst>
          </p:cNvPr>
          <p:cNvSpPr>
            <a:spLocks noGrp="1"/>
          </p:cNvSpPr>
          <p:nvPr>
            <p:ph type="title"/>
          </p:nvPr>
        </p:nvSpPr>
        <p:spPr>
          <a:xfrm>
            <a:off x="838200" y="60779"/>
            <a:ext cx="10515600" cy="1325563"/>
          </a:xfrm>
        </p:spPr>
        <p:txBody>
          <a:bodyPr/>
          <a:lstStyle/>
          <a:p>
            <a:pPr algn="ctr"/>
            <a:r>
              <a:rPr lang="fr-FR" sz="3200" b="1" dirty="0">
                <a:solidFill>
                  <a:srgbClr val="FF0000"/>
                </a:solidFill>
                <a:latin typeface="Calibri" panose="020F0502020204030204" pitchFamily="34" charset="0"/>
                <a:cs typeface="Calibri" panose="020F0502020204030204" pitchFamily="34" charset="0"/>
              </a:rPr>
              <a:t>No Class </a:t>
            </a:r>
            <a:r>
              <a:rPr lang="fr-FR" sz="3200" b="1" dirty="0" err="1">
                <a:solidFill>
                  <a:srgbClr val="FF0000"/>
                </a:solidFill>
                <a:latin typeface="Calibri" panose="020F0502020204030204" pitchFamily="34" charset="0"/>
                <a:cs typeface="Calibri" panose="020F0502020204030204" pitchFamily="34" charset="0"/>
              </a:rPr>
              <a:t>effect</a:t>
            </a:r>
            <a:r>
              <a:rPr lang="fr-FR" sz="3200" b="1" dirty="0">
                <a:solidFill>
                  <a:srgbClr val="FF0000"/>
                </a:solidFill>
                <a:latin typeface="Calibri" panose="020F0502020204030204" pitchFamily="34" charset="0"/>
                <a:cs typeface="Calibri" panose="020F0502020204030204" pitchFamily="34" charset="0"/>
              </a:rPr>
              <a:t> </a:t>
            </a:r>
            <a:r>
              <a:rPr lang="fr-FR" sz="3200" b="1" dirty="0" err="1">
                <a:solidFill>
                  <a:srgbClr val="FF0000"/>
                </a:solidFill>
                <a:latin typeface="Calibri" panose="020F0502020204030204" pitchFamily="34" charset="0"/>
                <a:cs typeface="Calibri" panose="020F0502020204030204" pitchFamily="34" charset="0"/>
              </a:rPr>
              <a:t>Between</a:t>
            </a:r>
            <a:r>
              <a:rPr lang="fr-FR" sz="3200" b="1" dirty="0">
                <a:solidFill>
                  <a:srgbClr val="FF0000"/>
                </a:solidFill>
                <a:latin typeface="Calibri" panose="020F0502020204030204" pitchFamily="34" charset="0"/>
                <a:cs typeface="Calibri" panose="020F0502020204030204" pitchFamily="34" charset="0"/>
              </a:rPr>
              <a:t> DES and DCB</a:t>
            </a:r>
          </a:p>
        </p:txBody>
      </p:sp>
      <p:sp>
        <p:nvSpPr>
          <p:cNvPr id="7" name="ZoneTexte 6">
            <a:extLst>
              <a:ext uri="{FF2B5EF4-FFF2-40B4-BE49-F238E27FC236}">
                <a16:creationId xmlns:a16="http://schemas.microsoft.com/office/drawing/2014/main" id="{196A2A87-7DD4-B5AE-568D-F9A4D411BA12}"/>
              </a:ext>
            </a:extLst>
          </p:cNvPr>
          <p:cNvSpPr txBox="1"/>
          <p:nvPr/>
        </p:nvSpPr>
        <p:spPr>
          <a:xfrm>
            <a:off x="7345816" y="3526790"/>
            <a:ext cx="184731" cy="369332"/>
          </a:xfrm>
          <a:prstGeom prst="rect">
            <a:avLst/>
          </a:prstGeom>
          <a:noFill/>
        </p:spPr>
        <p:txBody>
          <a:bodyPr wrap="none" rtlCol="0">
            <a:spAutoFit/>
          </a:bodyPr>
          <a:lstStyle/>
          <a:p>
            <a:endParaRPr lang="fr-FR" dirty="0"/>
          </a:p>
        </p:txBody>
      </p:sp>
      <p:sp>
        <p:nvSpPr>
          <p:cNvPr id="8" name="Textfeld 19">
            <a:extLst>
              <a:ext uri="{FF2B5EF4-FFF2-40B4-BE49-F238E27FC236}">
                <a16:creationId xmlns:a16="http://schemas.microsoft.com/office/drawing/2014/main" id="{78239449-4AEF-B845-4DC4-5400A03782F0}"/>
              </a:ext>
            </a:extLst>
          </p:cNvPr>
          <p:cNvSpPr txBox="1"/>
          <p:nvPr/>
        </p:nvSpPr>
        <p:spPr>
          <a:xfrm>
            <a:off x="838200" y="5358264"/>
            <a:ext cx="4181591" cy="338554"/>
          </a:xfrm>
          <a:prstGeom prst="rect">
            <a:avLst/>
          </a:prstGeom>
          <a:noFill/>
        </p:spPr>
        <p:txBody>
          <a:bodyPr wrap="square" rtlCol="0">
            <a:spAutoFit/>
          </a:bodyPr>
          <a:lstStyle/>
          <a:p>
            <a:r>
              <a:rPr lang="de-DE" sz="800" dirty="0" err="1"/>
              <a:t>Calculated</a:t>
            </a:r>
            <a:r>
              <a:rPr lang="de-DE" sz="800" dirty="0"/>
              <a:t> </a:t>
            </a:r>
            <a:r>
              <a:rPr lang="de-DE" sz="800" dirty="0" err="1"/>
              <a:t>by</a:t>
            </a:r>
            <a:r>
              <a:rPr lang="de-DE" sz="800" dirty="0"/>
              <a:t> Kaplan-Meier </a:t>
            </a:r>
            <a:r>
              <a:rPr lang="de-DE" sz="800" dirty="0" err="1"/>
              <a:t>curve</a:t>
            </a:r>
            <a:r>
              <a:rPr lang="de-DE" sz="800" dirty="0"/>
              <a:t> t</a:t>
            </a:r>
            <a:r>
              <a:rPr lang="en-US" sz="800" dirty="0" err="1"/>
              <a:t>ime</a:t>
            </a:r>
            <a:r>
              <a:rPr lang="en-US" sz="800" dirty="0"/>
              <a:t> to loss of primary patency defined as ultrasound-derived peak systolic velocity </a:t>
            </a:r>
            <a:r>
              <a:rPr lang="de-DE" sz="800" dirty="0" err="1"/>
              <a:t>ratio</a:t>
            </a:r>
            <a:r>
              <a:rPr lang="de-DE" sz="800" dirty="0"/>
              <a:t> </a:t>
            </a:r>
            <a:r>
              <a:rPr lang="de-DE" sz="800" dirty="0" err="1"/>
              <a:t>of</a:t>
            </a:r>
            <a:r>
              <a:rPr lang="de-DE" sz="800" dirty="0"/>
              <a:t> &lt;2.4 </a:t>
            </a:r>
            <a:r>
              <a:rPr lang="de-DE" sz="800" dirty="0" err="1"/>
              <a:t>or</a:t>
            </a:r>
            <a:r>
              <a:rPr lang="de-DE" sz="800" dirty="0"/>
              <a:t> TLR</a:t>
            </a:r>
          </a:p>
        </p:txBody>
      </p:sp>
      <p:sp>
        <p:nvSpPr>
          <p:cNvPr id="9" name="Rechteck 20">
            <a:extLst>
              <a:ext uri="{FF2B5EF4-FFF2-40B4-BE49-F238E27FC236}">
                <a16:creationId xmlns:a16="http://schemas.microsoft.com/office/drawing/2014/main" id="{5D764C13-3949-27C3-D98D-C935C8A7A201}"/>
              </a:ext>
            </a:extLst>
          </p:cNvPr>
          <p:cNvSpPr/>
          <p:nvPr/>
        </p:nvSpPr>
        <p:spPr>
          <a:xfrm>
            <a:off x="123754" y="6581777"/>
            <a:ext cx="2300630" cy="215444"/>
          </a:xfrm>
          <a:prstGeom prst="rect">
            <a:avLst/>
          </a:prstGeom>
        </p:spPr>
        <p:txBody>
          <a:bodyPr wrap="none">
            <a:spAutoFit/>
          </a:bodyPr>
          <a:lstStyle/>
          <a:p>
            <a:r>
              <a:rPr lang="en-US" sz="800" dirty="0"/>
              <a:t>¶ Log-rank test for difference of treatment groups.</a:t>
            </a:r>
            <a:endParaRPr lang="de-DE" sz="800" dirty="0"/>
          </a:p>
        </p:txBody>
      </p:sp>
      <p:sp>
        <p:nvSpPr>
          <p:cNvPr id="10" name="Espace réservé du pied de page 3">
            <a:extLst>
              <a:ext uri="{FF2B5EF4-FFF2-40B4-BE49-F238E27FC236}">
                <a16:creationId xmlns:a16="http://schemas.microsoft.com/office/drawing/2014/main" id="{E999A564-9260-7F69-8A0B-CEE250B7AE31}"/>
              </a:ext>
            </a:extLst>
          </p:cNvPr>
          <p:cNvSpPr>
            <a:spLocks noGrp="1"/>
          </p:cNvSpPr>
          <p:nvPr>
            <p:ph type="ftr" sz="quarter" idx="11"/>
          </p:nvPr>
        </p:nvSpPr>
        <p:spPr>
          <a:xfrm>
            <a:off x="4038600" y="6397012"/>
            <a:ext cx="411480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dirty="0" err="1">
                <a:solidFill>
                  <a:schemeClr val="tx1"/>
                </a:solidFill>
                <a:latin typeface="Calibri" panose="020F0502020204030204" pitchFamily="34" charset="0"/>
                <a:cs typeface="Calibri" panose="020F0502020204030204" pitchFamily="34" charset="0"/>
              </a:rPr>
              <a:t>Tepe</a:t>
            </a:r>
            <a:r>
              <a:rPr lang="fr-FR" sz="1400" dirty="0">
                <a:solidFill>
                  <a:schemeClr val="tx1"/>
                </a:solidFill>
                <a:latin typeface="Calibri" panose="020F0502020204030204" pitchFamily="34" charset="0"/>
                <a:cs typeface="Calibri" panose="020F0502020204030204" pitchFamily="34" charset="0"/>
              </a:rPr>
              <a:t>, CX, 2025</a:t>
            </a:r>
          </a:p>
        </p:txBody>
      </p:sp>
      <p:pic>
        <p:nvPicPr>
          <p:cNvPr id="12" name="Grafik 1">
            <a:extLst>
              <a:ext uri="{FF2B5EF4-FFF2-40B4-BE49-F238E27FC236}">
                <a16:creationId xmlns:a16="http://schemas.microsoft.com/office/drawing/2014/main" id="{51081799-5CBE-ED4A-9E67-52BDA40BCD46}"/>
              </a:ext>
            </a:extLst>
          </p:cNvPr>
          <p:cNvPicPr>
            <a:picLocks noChangeAspect="1"/>
          </p:cNvPicPr>
          <p:nvPr/>
        </p:nvPicPr>
        <p:blipFill>
          <a:blip r:embed="rId2"/>
          <a:stretch>
            <a:fillRect/>
          </a:stretch>
        </p:blipFill>
        <p:spPr>
          <a:xfrm>
            <a:off x="6814292" y="1824950"/>
            <a:ext cx="4534740" cy="3403680"/>
          </a:xfrm>
          <a:prstGeom prst="rect">
            <a:avLst/>
          </a:prstGeom>
          <a:effectLst>
            <a:outerShdw blurRad="50800" dist="38100" dir="2700000" algn="tl" rotWithShape="0">
              <a:prstClr val="black">
                <a:alpha val="40000"/>
              </a:prstClr>
            </a:outerShdw>
          </a:effectLst>
        </p:spPr>
      </p:pic>
      <p:sp>
        <p:nvSpPr>
          <p:cNvPr id="13" name="Textfeld 8">
            <a:extLst>
              <a:ext uri="{FF2B5EF4-FFF2-40B4-BE49-F238E27FC236}">
                <a16:creationId xmlns:a16="http://schemas.microsoft.com/office/drawing/2014/main" id="{A0010069-AE12-4966-4093-6B1B7BCE39FE}"/>
              </a:ext>
            </a:extLst>
          </p:cNvPr>
          <p:cNvSpPr txBox="1"/>
          <p:nvPr/>
        </p:nvSpPr>
        <p:spPr>
          <a:xfrm>
            <a:off x="6814291" y="5358264"/>
            <a:ext cx="4628821" cy="338554"/>
          </a:xfrm>
          <a:prstGeom prst="rect">
            <a:avLst/>
          </a:prstGeom>
          <a:noFill/>
        </p:spPr>
        <p:txBody>
          <a:bodyPr wrap="square" rtlCol="0">
            <a:spAutoFit/>
          </a:bodyPr>
          <a:lstStyle/>
          <a:p>
            <a:r>
              <a:rPr lang="en-US" sz="800" dirty="0"/>
              <a:t>Calculated by Kaplan Meier curve. Patients with non-CD-TLR are refrained from analysis after TLR but without counting for </a:t>
            </a:r>
            <a:r>
              <a:rPr lang="de-DE" sz="800" dirty="0"/>
              <a:t>CD-TLR</a:t>
            </a:r>
          </a:p>
        </p:txBody>
      </p:sp>
      <p:sp>
        <p:nvSpPr>
          <p:cNvPr id="14" name="ZoneTexte 13">
            <a:extLst>
              <a:ext uri="{FF2B5EF4-FFF2-40B4-BE49-F238E27FC236}">
                <a16:creationId xmlns:a16="http://schemas.microsoft.com/office/drawing/2014/main" id="{52B183AD-6438-7715-8BDC-54B44D6D2E8B}"/>
              </a:ext>
            </a:extLst>
          </p:cNvPr>
          <p:cNvSpPr txBox="1"/>
          <p:nvPr/>
        </p:nvSpPr>
        <p:spPr>
          <a:xfrm>
            <a:off x="5246764" y="3193534"/>
            <a:ext cx="861255" cy="369332"/>
          </a:xfrm>
          <a:prstGeom prst="rect">
            <a:avLst/>
          </a:prstGeom>
          <a:noFill/>
        </p:spPr>
        <p:txBody>
          <a:bodyPr wrap="square">
            <a:spAutoFit/>
          </a:bodyPr>
          <a:lstStyle/>
          <a:p>
            <a:pPr algn="ctr"/>
            <a:r>
              <a:rPr lang="en-US" sz="1800" dirty="0">
                <a:solidFill>
                  <a:schemeClr val="tx2">
                    <a:lumMod val="90000"/>
                    <a:lumOff val="10000"/>
                  </a:schemeClr>
                </a:solidFill>
              </a:rPr>
              <a:t>BNS</a:t>
            </a:r>
            <a:endParaRPr lang="fr-FR" dirty="0">
              <a:solidFill>
                <a:schemeClr val="tx2">
                  <a:lumMod val="90000"/>
                  <a:lumOff val="10000"/>
                </a:schemeClr>
              </a:solidFill>
            </a:endParaRPr>
          </a:p>
        </p:txBody>
      </p:sp>
      <p:sp>
        <p:nvSpPr>
          <p:cNvPr id="15" name="ZoneTexte 14">
            <a:extLst>
              <a:ext uri="{FF2B5EF4-FFF2-40B4-BE49-F238E27FC236}">
                <a16:creationId xmlns:a16="http://schemas.microsoft.com/office/drawing/2014/main" id="{90FFDFC7-D77B-0E81-FA0B-E4950A4AEAB9}"/>
              </a:ext>
            </a:extLst>
          </p:cNvPr>
          <p:cNvSpPr txBox="1"/>
          <p:nvPr/>
        </p:nvSpPr>
        <p:spPr>
          <a:xfrm>
            <a:off x="5190172" y="2888720"/>
            <a:ext cx="952388" cy="369332"/>
          </a:xfrm>
          <a:prstGeom prst="rect">
            <a:avLst/>
          </a:prstGeom>
          <a:noFill/>
        </p:spPr>
        <p:txBody>
          <a:bodyPr wrap="square">
            <a:spAutoFit/>
          </a:bodyPr>
          <a:lstStyle/>
          <a:p>
            <a:pPr algn="ctr"/>
            <a:r>
              <a:rPr lang="en-US" sz="1800" dirty="0">
                <a:solidFill>
                  <a:srgbClr val="FF0000"/>
                </a:solidFill>
              </a:rPr>
              <a:t>PCB</a:t>
            </a:r>
            <a:endParaRPr lang="fr-FR" dirty="0">
              <a:solidFill>
                <a:srgbClr val="FF0000"/>
              </a:solidFill>
            </a:endParaRPr>
          </a:p>
        </p:txBody>
      </p:sp>
      <p:sp>
        <p:nvSpPr>
          <p:cNvPr id="16" name="ZoneTexte 15">
            <a:extLst>
              <a:ext uri="{FF2B5EF4-FFF2-40B4-BE49-F238E27FC236}">
                <a16:creationId xmlns:a16="http://schemas.microsoft.com/office/drawing/2014/main" id="{3EF188F1-2B63-72AD-CBE7-46BCD23ADD2A}"/>
              </a:ext>
            </a:extLst>
          </p:cNvPr>
          <p:cNvSpPr txBox="1"/>
          <p:nvPr/>
        </p:nvSpPr>
        <p:spPr>
          <a:xfrm>
            <a:off x="5186474" y="2488416"/>
            <a:ext cx="952388" cy="369332"/>
          </a:xfrm>
          <a:prstGeom prst="rect">
            <a:avLst/>
          </a:prstGeom>
          <a:noFill/>
        </p:spPr>
        <p:txBody>
          <a:bodyPr wrap="square">
            <a:spAutoFit/>
          </a:bodyPr>
          <a:lstStyle/>
          <a:p>
            <a:pPr algn="ctr"/>
            <a:r>
              <a:rPr lang="en-US" dirty="0">
                <a:solidFill>
                  <a:schemeClr val="accent4">
                    <a:lumMod val="60000"/>
                    <a:lumOff val="40000"/>
                  </a:schemeClr>
                </a:solidFill>
              </a:rPr>
              <a:t>P</a:t>
            </a:r>
            <a:r>
              <a:rPr lang="en-US" sz="1800" dirty="0">
                <a:solidFill>
                  <a:schemeClr val="accent4">
                    <a:lumMod val="60000"/>
                    <a:lumOff val="40000"/>
                  </a:schemeClr>
                </a:solidFill>
              </a:rPr>
              <a:t>ES</a:t>
            </a:r>
            <a:endParaRPr lang="fr-FR" dirty="0">
              <a:solidFill>
                <a:schemeClr val="accent4">
                  <a:lumMod val="60000"/>
                  <a:lumOff val="40000"/>
                </a:schemeClr>
              </a:solidFill>
            </a:endParaRPr>
          </a:p>
        </p:txBody>
      </p:sp>
      <p:sp>
        <p:nvSpPr>
          <p:cNvPr id="17" name="ZoneTexte 16">
            <a:extLst>
              <a:ext uri="{FF2B5EF4-FFF2-40B4-BE49-F238E27FC236}">
                <a16:creationId xmlns:a16="http://schemas.microsoft.com/office/drawing/2014/main" id="{E2042176-1FD1-C9C4-A79D-3EFA4FC75FD6}"/>
              </a:ext>
            </a:extLst>
          </p:cNvPr>
          <p:cNvSpPr txBox="1"/>
          <p:nvPr/>
        </p:nvSpPr>
        <p:spPr>
          <a:xfrm>
            <a:off x="11234383" y="2771498"/>
            <a:ext cx="861255" cy="369332"/>
          </a:xfrm>
          <a:prstGeom prst="rect">
            <a:avLst/>
          </a:prstGeom>
          <a:noFill/>
        </p:spPr>
        <p:txBody>
          <a:bodyPr wrap="square">
            <a:spAutoFit/>
          </a:bodyPr>
          <a:lstStyle/>
          <a:p>
            <a:pPr algn="ctr"/>
            <a:r>
              <a:rPr lang="en-US" sz="1800" dirty="0">
                <a:solidFill>
                  <a:schemeClr val="tx2">
                    <a:lumMod val="90000"/>
                    <a:lumOff val="10000"/>
                  </a:schemeClr>
                </a:solidFill>
              </a:rPr>
              <a:t>BNS</a:t>
            </a:r>
            <a:endParaRPr lang="fr-FR" dirty="0">
              <a:solidFill>
                <a:schemeClr val="tx2">
                  <a:lumMod val="90000"/>
                  <a:lumOff val="10000"/>
                </a:schemeClr>
              </a:solidFill>
            </a:endParaRPr>
          </a:p>
        </p:txBody>
      </p:sp>
      <p:sp>
        <p:nvSpPr>
          <p:cNvPr id="18" name="ZoneTexte 17">
            <a:extLst>
              <a:ext uri="{FF2B5EF4-FFF2-40B4-BE49-F238E27FC236}">
                <a16:creationId xmlns:a16="http://schemas.microsoft.com/office/drawing/2014/main" id="{F78C3EC2-66F0-CDB5-FD0D-D60876336173}"/>
              </a:ext>
            </a:extLst>
          </p:cNvPr>
          <p:cNvSpPr txBox="1"/>
          <p:nvPr/>
        </p:nvSpPr>
        <p:spPr>
          <a:xfrm>
            <a:off x="11188817" y="2499178"/>
            <a:ext cx="952388" cy="369332"/>
          </a:xfrm>
          <a:prstGeom prst="rect">
            <a:avLst/>
          </a:prstGeom>
          <a:noFill/>
        </p:spPr>
        <p:txBody>
          <a:bodyPr wrap="square">
            <a:spAutoFit/>
          </a:bodyPr>
          <a:lstStyle/>
          <a:p>
            <a:pPr algn="ctr"/>
            <a:r>
              <a:rPr lang="en-US" sz="1800" dirty="0">
                <a:solidFill>
                  <a:srgbClr val="FF0000"/>
                </a:solidFill>
              </a:rPr>
              <a:t>PCB</a:t>
            </a:r>
            <a:endParaRPr lang="fr-FR" dirty="0">
              <a:solidFill>
                <a:srgbClr val="FF0000"/>
              </a:solidFill>
            </a:endParaRPr>
          </a:p>
        </p:txBody>
      </p:sp>
      <p:sp>
        <p:nvSpPr>
          <p:cNvPr id="19" name="ZoneTexte 18">
            <a:extLst>
              <a:ext uri="{FF2B5EF4-FFF2-40B4-BE49-F238E27FC236}">
                <a16:creationId xmlns:a16="http://schemas.microsoft.com/office/drawing/2014/main" id="{5F13953B-C8CD-7FB6-CD2B-AF39E592F4B9}"/>
              </a:ext>
            </a:extLst>
          </p:cNvPr>
          <p:cNvSpPr txBox="1"/>
          <p:nvPr/>
        </p:nvSpPr>
        <p:spPr>
          <a:xfrm>
            <a:off x="11152780" y="2227535"/>
            <a:ext cx="952388" cy="369332"/>
          </a:xfrm>
          <a:prstGeom prst="rect">
            <a:avLst/>
          </a:prstGeom>
          <a:noFill/>
        </p:spPr>
        <p:txBody>
          <a:bodyPr wrap="square">
            <a:spAutoFit/>
          </a:bodyPr>
          <a:lstStyle/>
          <a:p>
            <a:pPr algn="ctr"/>
            <a:r>
              <a:rPr lang="en-US" dirty="0">
                <a:solidFill>
                  <a:schemeClr val="accent4">
                    <a:lumMod val="60000"/>
                    <a:lumOff val="40000"/>
                  </a:schemeClr>
                </a:solidFill>
              </a:rPr>
              <a:t>P</a:t>
            </a:r>
            <a:r>
              <a:rPr lang="en-US" sz="1800" dirty="0">
                <a:solidFill>
                  <a:schemeClr val="accent4">
                    <a:lumMod val="60000"/>
                    <a:lumOff val="40000"/>
                  </a:schemeClr>
                </a:solidFill>
              </a:rPr>
              <a:t>ES</a:t>
            </a:r>
            <a:endParaRPr lang="fr-FR" dirty="0">
              <a:solidFill>
                <a:schemeClr val="accent4">
                  <a:lumMod val="60000"/>
                  <a:lumOff val="40000"/>
                </a:schemeClr>
              </a:solidFill>
            </a:endParaRPr>
          </a:p>
        </p:txBody>
      </p:sp>
      <p:pic>
        <p:nvPicPr>
          <p:cNvPr id="2" name="Image 1">
            <a:extLst>
              <a:ext uri="{FF2B5EF4-FFF2-40B4-BE49-F238E27FC236}">
                <a16:creationId xmlns:a16="http://schemas.microsoft.com/office/drawing/2014/main" id="{01FFAECF-B131-6462-BED9-9B9A94D407AA}"/>
              </a:ext>
            </a:extLst>
          </p:cNvPr>
          <p:cNvPicPr>
            <a:picLocks noChangeAspect="1"/>
          </p:cNvPicPr>
          <p:nvPr/>
        </p:nvPicPr>
        <p:blipFill>
          <a:blip r:embed="rId3"/>
          <a:stretch>
            <a:fillRect/>
          </a:stretch>
        </p:blipFill>
        <p:spPr>
          <a:xfrm>
            <a:off x="-145906" y="-2416789"/>
            <a:ext cx="4752975" cy="1847850"/>
          </a:xfrm>
          <a:prstGeom prst="rect">
            <a:avLst/>
          </a:prstGeom>
        </p:spPr>
      </p:pic>
      <p:sp>
        <p:nvSpPr>
          <p:cNvPr id="11" name="Titre 1">
            <a:extLst>
              <a:ext uri="{FF2B5EF4-FFF2-40B4-BE49-F238E27FC236}">
                <a16:creationId xmlns:a16="http://schemas.microsoft.com/office/drawing/2014/main" id="{27814C3B-6E00-1D52-1366-6130B5424273}"/>
              </a:ext>
            </a:extLst>
          </p:cNvPr>
          <p:cNvSpPr txBox="1">
            <a:spLocks/>
          </p:cNvSpPr>
          <p:nvPr/>
        </p:nvSpPr>
        <p:spPr>
          <a:xfrm>
            <a:off x="6814291" y="1560699"/>
            <a:ext cx="4534741" cy="5351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000" dirty="0">
                <a:solidFill>
                  <a:srgbClr val="FF0000"/>
                </a:solidFill>
                <a:latin typeface="Calibri" panose="020F0502020204030204" pitchFamily="34" charset="0"/>
                <a:cs typeface="Calibri" panose="020F0502020204030204" pitchFamily="34" charset="0"/>
              </a:rPr>
              <a:t>Freedom </a:t>
            </a:r>
            <a:r>
              <a:rPr lang="fr-FR" sz="2000" dirty="0" err="1">
                <a:solidFill>
                  <a:srgbClr val="FF0000"/>
                </a:solidFill>
                <a:latin typeface="Calibri" panose="020F0502020204030204" pitchFamily="34" charset="0"/>
                <a:cs typeface="Calibri" panose="020F0502020204030204" pitchFamily="34" charset="0"/>
              </a:rPr>
              <a:t>from</a:t>
            </a:r>
            <a:r>
              <a:rPr lang="fr-FR" sz="2000" dirty="0">
                <a:solidFill>
                  <a:srgbClr val="FF0000"/>
                </a:solidFill>
                <a:latin typeface="Calibri" panose="020F0502020204030204" pitchFamily="34" charset="0"/>
                <a:cs typeface="Calibri" panose="020F0502020204030204" pitchFamily="34" charset="0"/>
              </a:rPr>
              <a:t> CD-TLR @ 2 </a:t>
            </a:r>
            <a:r>
              <a:rPr lang="fr-FR" sz="2000" dirty="0" err="1">
                <a:solidFill>
                  <a:srgbClr val="FF0000"/>
                </a:solidFill>
                <a:latin typeface="Calibri" panose="020F0502020204030204" pitchFamily="34" charset="0"/>
                <a:cs typeface="Calibri" panose="020F0502020204030204" pitchFamily="34" charset="0"/>
              </a:rPr>
              <a:t>years</a:t>
            </a:r>
            <a:endParaRPr lang="fr-FR" sz="2000" dirty="0">
              <a:solidFill>
                <a:srgbClr val="FF0000"/>
              </a:solidFill>
              <a:latin typeface="Calibri" panose="020F0502020204030204" pitchFamily="34" charset="0"/>
              <a:cs typeface="Calibri" panose="020F0502020204030204" pitchFamily="34" charset="0"/>
            </a:endParaRPr>
          </a:p>
        </p:txBody>
      </p:sp>
      <p:grpSp>
        <p:nvGrpSpPr>
          <p:cNvPr id="3" name="Groupe 2">
            <a:extLst>
              <a:ext uri="{FF2B5EF4-FFF2-40B4-BE49-F238E27FC236}">
                <a16:creationId xmlns:a16="http://schemas.microsoft.com/office/drawing/2014/main" id="{9459D094-0E3B-D00D-57D2-3592728A5C5F}"/>
              </a:ext>
            </a:extLst>
          </p:cNvPr>
          <p:cNvGrpSpPr/>
          <p:nvPr/>
        </p:nvGrpSpPr>
        <p:grpSpPr>
          <a:xfrm>
            <a:off x="838200" y="1634296"/>
            <a:ext cx="4620026" cy="3617195"/>
            <a:chOff x="838200" y="1634296"/>
            <a:chExt cx="4620026" cy="3617195"/>
          </a:xfrm>
        </p:grpSpPr>
        <p:pic>
          <p:nvPicPr>
            <p:cNvPr id="6" name="Grafik 1">
              <a:extLst>
                <a:ext uri="{FF2B5EF4-FFF2-40B4-BE49-F238E27FC236}">
                  <a16:creationId xmlns:a16="http://schemas.microsoft.com/office/drawing/2014/main" id="{C164B1C3-B588-031B-CD22-B74E4B070842}"/>
                </a:ext>
              </a:extLst>
            </p:cNvPr>
            <p:cNvPicPr>
              <a:picLocks noChangeAspect="1"/>
            </p:cNvPicPr>
            <p:nvPr/>
          </p:nvPicPr>
          <p:blipFill>
            <a:blip r:embed="rId4"/>
            <a:stretch>
              <a:fillRect/>
            </a:stretch>
          </p:blipFill>
          <p:spPr>
            <a:xfrm>
              <a:off x="838200" y="1847810"/>
              <a:ext cx="4534740" cy="3403681"/>
            </a:xfrm>
            <a:prstGeom prst="rect">
              <a:avLst/>
            </a:prstGeom>
          </p:spPr>
        </p:pic>
        <p:sp>
          <p:nvSpPr>
            <p:cNvPr id="5" name="Titre 1">
              <a:extLst>
                <a:ext uri="{FF2B5EF4-FFF2-40B4-BE49-F238E27FC236}">
                  <a16:creationId xmlns:a16="http://schemas.microsoft.com/office/drawing/2014/main" id="{CED3845C-C30E-B6FB-04F0-5B31BA6E0ABA}"/>
                </a:ext>
              </a:extLst>
            </p:cNvPr>
            <p:cNvSpPr txBox="1">
              <a:spLocks/>
            </p:cNvSpPr>
            <p:nvPr/>
          </p:nvSpPr>
          <p:spPr>
            <a:xfrm>
              <a:off x="923486" y="1634296"/>
              <a:ext cx="4534740" cy="38176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000" dirty="0" err="1">
                  <a:solidFill>
                    <a:srgbClr val="FF0000"/>
                  </a:solidFill>
                  <a:latin typeface="Calibri" panose="020F0502020204030204" pitchFamily="34" charset="0"/>
                  <a:cs typeface="Calibri" panose="020F0502020204030204" pitchFamily="34" charset="0"/>
                </a:rPr>
                <a:t>Primary</a:t>
              </a:r>
              <a:r>
                <a:rPr lang="fr-FR" sz="2000" dirty="0">
                  <a:solidFill>
                    <a:srgbClr val="FF0000"/>
                  </a:solidFill>
                  <a:latin typeface="Calibri" panose="020F0502020204030204" pitchFamily="34" charset="0"/>
                  <a:cs typeface="Calibri" panose="020F0502020204030204" pitchFamily="34" charset="0"/>
                </a:rPr>
                <a:t> </a:t>
              </a:r>
              <a:r>
                <a:rPr lang="fr-FR" sz="2000" dirty="0" err="1">
                  <a:solidFill>
                    <a:srgbClr val="FF0000"/>
                  </a:solidFill>
                  <a:latin typeface="Calibri" panose="020F0502020204030204" pitchFamily="34" charset="0"/>
                  <a:cs typeface="Calibri" panose="020F0502020204030204" pitchFamily="34" charset="0"/>
                </a:rPr>
                <a:t>Patency</a:t>
              </a:r>
              <a:r>
                <a:rPr lang="fr-FR" sz="2000" dirty="0">
                  <a:solidFill>
                    <a:srgbClr val="FF0000"/>
                  </a:solidFill>
                  <a:latin typeface="Calibri" panose="020F0502020204030204" pitchFamily="34" charset="0"/>
                  <a:cs typeface="Calibri" panose="020F0502020204030204" pitchFamily="34" charset="0"/>
                </a:rPr>
                <a:t> @ 2 </a:t>
              </a:r>
              <a:r>
                <a:rPr lang="fr-FR" sz="2000" dirty="0" err="1">
                  <a:solidFill>
                    <a:srgbClr val="FF0000"/>
                  </a:solidFill>
                  <a:latin typeface="Calibri" panose="020F0502020204030204" pitchFamily="34" charset="0"/>
                  <a:cs typeface="Calibri" panose="020F0502020204030204" pitchFamily="34" charset="0"/>
                </a:rPr>
                <a:t>years</a:t>
              </a:r>
              <a:endParaRPr lang="fr-FR" sz="2000" dirty="0">
                <a:solidFill>
                  <a:srgbClr val="FF0000"/>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4333175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p:cNvGraphicFramePr>
            <a:graphicFrameLocks noChangeAspect="1"/>
          </p:cNvGraphicFramePr>
          <p:nvPr/>
        </p:nvGraphicFramePr>
        <p:xfrm>
          <a:off x="10841201" y="6217920"/>
          <a:ext cx="1270519" cy="472299"/>
        </p:xfrm>
        <a:graphic>
          <a:graphicData uri="http://schemas.openxmlformats.org/presentationml/2006/ole">
            <mc:AlternateContent xmlns:mc="http://schemas.openxmlformats.org/markup-compatibility/2006">
              <mc:Choice xmlns:v="urn:schemas-microsoft-com:vml" Requires="v">
                <p:oleObj name="Photo Editor-Foto" r:id="rId2" imgW="20795978" imgH="7744906" progId="MSPhotoEd.3">
                  <p:embed/>
                </p:oleObj>
              </mc:Choice>
              <mc:Fallback>
                <p:oleObj name="Photo Editor-Foto" r:id="rId2" imgW="20795978" imgH="7744906" progId="MSPhotoEd.3">
                  <p:embed/>
                  <p:pic>
                    <p:nvPicPr>
                      <p:cNvPr id="4" name="Objek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1201" y="6217920"/>
                        <a:ext cx="1270519" cy="472299"/>
                      </a:xfrm>
                      <a:prstGeom prst="rect">
                        <a:avLst/>
                      </a:prstGeom>
                      <a:noFill/>
                      <a:ln>
                        <a:noFill/>
                      </a:ln>
                      <a:effectLst/>
                    </p:spPr>
                  </p:pic>
                </p:oleObj>
              </mc:Fallback>
            </mc:AlternateContent>
          </a:graphicData>
        </a:graphic>
      </p:graphicFrame>
      <p:sp>
        <p:nvSpPr>
          <p:cNvPr id="6" name="Rectangle 4"/>
          <p:cNvSpPr txBox="1">
            <a:spLocks noChangeArrowheads="1"/>
          </p:cNvSpPr>
          <p:nvPr/>
        </p:nvSpPr>
        <p:spPr>
          <a:xfrm>
            <a:off x="3446779" y="-71862"/>
            <a:ext cx="5298443" cy="755651"/>
          </a:xfrm>
          <a:prstGeom prst="rect">
            <a:avLst/>
          </a:prstGeom>
        </p:spPr>
        <p:txBody>
          <a:bodyPr vert="horz" lIns="121920" tIns="60960" rIns="121920" bIns="6096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77"/>
            <a:r>
              <a:rPr lang="en-US" sz="3200" dirty="0">
                <a:solidFill>
                  <a:srgbClr val="C6D1EB"/>
                </a:solidFill>
                <a:ea typeface="ヒラギノ角ゴ Pro W3" pitchFamily="122" charset="-128"/>
                <a:cs typeface="Calibri" panose="020F0502020204030204" pitchFamily="34" charset="0"/>
              </a:rPr>
              <a:t>Lesion baseline characteristics</a:t>
            </a:r>
          </a:p>
        </p:txBody>
      </p:sp>
      <mc:AlternateContent xmlns:mc="http://schemas.openxmlformats.org/markup-compatibility/2006" xmlns:a14="http://schemas.microsoft.com/office/drawing/2010/main">
        <mc:Choice Requires="a14">
          <p:graphicFrame>
            <p:nvGraphicFramePr>
              <p:cNvPr id="7" name="Group 4"/>
              <p:cNvGraphicFramePr>
                <a:graphicFrameLocks noGrp="1"/>
              </p:cNvGraphicFramePr>
              <p:nvPr>
                <p:extLst>
                  <p:ext uri="{D42A27DB-BD31-4B8C-83A1-F6EECF244321}">
                    <p14:modId xmlns:p14="http://schemas.microsoft.com/office/powerpoint/2010/main" val="1299567975"/>
                  </p:ext>
                </p:extLst>
              </p:nvPr>
            </p:nvGraphicFramePr>
            <p:xfrm>
              <a:off x="157597" y="773437"/>
              <a:ext cx="11541761" cy="5501717"/>
            </p:xfrm>
            <a:graphic>
              <a:graphicData uri="http://schemas.openxmlformats.org/drawingml/2006/table">
                <a:tbl>
                  <a:tblPr>
                    <a:tableStyleId>{2D5ABB26-0587-4C30-8999-92F81FD0307C}</a:tableStyleId>
                  </a:tblPr>
                  <a:tblGrid>
                    <a:gridCol w="4279933">
                      <a:extLst>
                        <a:ext uri="{9D8B030D-6E8A-4147-A177-3AD203B41FA5}">
                          <a16:colId xmlns:a16="http://schemas.microsoft.com/office/drawing/2014/main" val="20000"/>
                        </a:ext>
                      </a:extLst>
                    </a:gridCol>
                    <a:gridCol w="2306312">
                      <a:extLst>
                        <a:ext uri="{9D8B030D-6E8A-4147-A177-3AD203B41FA5}">
                          <a16:colId xmlns:a16="http://schemas.microsoft.com/office/drawing/2014/main" val="20001"/>
                        </a:ext>
                      </a:extLst>
                    </a:gridCol>
                    <a:gridCol w="1789053">
                      <a:extLst>
                        <a:ext uri="{9D8B030D-6E8A-4147-A177-3AD203B41FA5}">
                          <a16:colId xmlns:a16="http://schemas.microsoft.com/office/drawing/2014/main" val="20002"/>
                        </a:ext>
                      </a:extLst>
                    </a:gridCol>
                    <a:gridCol w="1973372">
                      <a:extLst>
                        <a:ext uri="{9D8B030D-6E8A-4147-A177-3AD203B41FA5}">
                          <a16:colId xmlns:a16="http://schemas.microsoft.com/office/drawing/2014/main" val="20003"/>
                        </a:ext>
                      </a:extLst>
                    </a:gridCol>
                    <a:gridCol w="1193091">
                      <a:extLst>
                        <a:ext uri="{9D8B030D-6E8A-4147-A177-3AD203B41FA5}">
                          <a16:colId xmlns:a16="http://schemas.microsoft.com/office/drawing/2014/main" val="20004"/>
                        </a:ext>
                      </a:extLst>
                    </a:gridCol>
                  </a:tblGrid>
                  <a:tr h="583059">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pPr>
                          <a:endParaRPr kumimoji="0" lang="en-US" sz="1600" b="1"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PCB </a:t>
                          </a:r>
                          <a:br>
                            <a:rPr kumimoji="0" lang="en-US" sz="1600" u="none" strike="noStrike" cap="none" normalizeH="0" baseline="0" dirty="0">
                              <a:ln>
                                <a:noFill/>
                              </a:ln>
                              <a:solidFill>
                                <a:schemeClr val="tx1"/>
                              </a:solidFill>
                              <a:effectLst/>
                            </a:rPr>
                          </a:br>
                          <a:r>
                            <a:rPr kumimoji="0" lang="en-US" sz="1600" u="none" strike="noStrike" cap="none" normalizeH="0" baseline="0" dirty="0">
                              <a:ln>
                                <a:noFill/>
                              </a:ln>
                              <a:solidFill>
                                <a:schemeClr val="tx1"/>
                              </a:solidFill>
                              <a:effectLst/>
                            </a:rPr>
                            <a:t>n = 74 </a:t>
                          </a:r>
                          <a:endParaRPr kumimoji="0" lang="en-US" sz="1600" b="1"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PES</a:t>
                          </a:r>
                          <a:br>
                            <a:rPr kumimoji="0" lang="en-US" sz="1600" u="none" strike="noStrike" cap="none" normalizeH="0" baseline="0" dirty="0">
                              <a:ln>
                                <a:noFill/>
                              </a:ln>
                              <a:solidFill>
                                <a:schemeClr val="tx1"/>
                              </a:solidFill>
                              <a:effectLst/>
                            </a:rPr>
                          </a:br>
                          <a:r>
                            <a:rPr kumimoji="0" lang="en-US" sz="1600" u="none" strike="noStrike" cap="none" normalizeH="0" baseline="0" dirty="0">
                              <a:ln>
                                <a:noFill/>
                              </a:ln>
                              <a:solidFill>
                                <a:schemeClr val="tx1"/>
                              </a:solidFill>
                              <a:effectLst/>
                            </a:rPr>
                            <a:t>n = 74</a:t>
                          </a:r>
                          <a:endParaRPr kumimoji="0" lang="en-US" sz="1600" b="1"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BNS</a:t>
                          </a:r>
                          <a:br>
                            <a:rPr kumimoji="0" lang="en-US" sz="1600" u="none" strike="noStrike" cap="none" normalizeH="0" baseline="0" dirty="0">
                              <a:ln>
                                <a:noFill/>
                              </a:ln>
                              <a:solidFill>
                                <a:schemeClr val="tx1"/>
                              </a:solidFill>
                              <a:effectLst/>
                            </a:rPr>
                          </a:br>
                          <a:r>
                            <a:rPr kumimoji="0" lang="en-US" sz="1600" u="none" strike="noStrike" cap="none" normalizeH="0" baseline="0" dirty="0">
                              <a:ln>
                                <a:noFill/>
                              </a:ln>
                              <a:solidFill>
                                <a:schemeClr val="tx1"/>
                              </a:solidFill>
                              <a:effectLst/>
                            </a:rPr>
                            <a:t>n = 76</a:t>
                          </a:r>
                          <a:endParaRPr kumimoji="0" lang="en-US" sz="1600" b="1"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P value</a:t>
                          </a:r>
                          <a:endParaRPr kumimoji="0" lang="en-US" sz="1600" b="1"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488193">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defRPr/>
                          </a:pPr>
                          <a:r>
                            <a:rPr lang="en-GB" sz="1600" kern="1200" dirty="0">
                              <a:solidFill>
                                <a:schemeClr val="tx1"/>
                              </a:solidFill>
                              <a:effectLst/>
                            </a:rPr>
                            <a:t>Lesion length, mm, mean ± SD</a:t>
                          </a:r>
                          <a14:m>
                            <m:oMath xmlns:m="http://schemas.openxmlformats.org/officeDocument/2006/math">
                              <m:r>
                                <a:rPr lang="en-GB" sz="1600" i="1" kern="1200" baseline="30000" dirty="0" smtClean="0">
                                  <a:solidFill>
                                    <a:schemeClr val="tx1"/>
                                  </a:solidFill>
                                  <a:effectLst/>
                                  <a:latin typeface="Cambria Math" panose="02040503050406030204" pitchFamily="18" charset="0"/>
                                </a:rPr>
                                <m:t>1</m:t>
                              </m:r>
                            </m:oMath>
                          </a14:m>
                          <a:endParaRPr kumimoji="0" lang="en-US" sz="1600" b="0" i="0" u="none" strike="noStrike" cap="none" normalizeH="0" baseline="3000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kern="1200" dirty="0">
                              <a:solidFill>
                                <a:schemeClr val="tx1"/>
                              </a:solidFill>
                              <a:effectLst/>
                            </a:rPr>
                            <a:t>221 </a:t>
                          </a:r>
                          <a:r>
                            <a:rPr lang="de-DE" sz="1600" kern="1200" dirty="0">
                              <a:solidFill>
                                <a:schemeClr val="tx1"/>
                              </a:solidFill>
                              <a:effectLst/>
                            </a:rPr>
                            <a:t>± </a:t>
                          </a:r>
                          <a:r>
                            <a:rPr lang="en-GB" sz="1600" kern="1200" dirty="0">
                              <a:solidFill>
                                <a:schemeClr val="tx1"/>
                              </a:solidFill>
                              <a:effectLst/>
                            </a:rPr>
                            <a:t>87 (</a:t>
                          </a:r>
                          <a:r>
                            <a:rPr kumimoji="0" lang="en-GB" sz="1600" u="none" strike="noStrike" kern="1200" cap="none" normalizeH="0" baseline="0" dirty="0">
                              <a:ln>
                                <a:noFill/>
                              </a:ln>
                              <a:solidFill>
                                <a:schemeClr val="tx1"/>
                              </a:solidFill>
                              <a:effectLst/>
                            </a:rPr>
                            <a:t>n=73)</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kern="1200" dirty="0">
                              <a:solidFill>
                                <a:schemeClr val="tx1"/>
                              </a:solidFill>
                              <a:effectLst/>
                            </a:rPr>
                            <a:t>235 </a:t>
                          </a:r>
                          <a:r>
                            <a:rPr lang="de-DE" sz="1600" kern="1200" dirty="0">
                              <a:solidFill>
                                <a:schemeClr val="tx1"/>
                              </a:solidFill>
                              <a:effectLst/>
                            </a:rPr>
                            <a:t>± </a:t>
                          </a:r>
                          <a:r>
                            <a:rPr lang="en-GB" sz="1600" kern="1200" dirty="0">
                              <a:solidFill>
                                <a:schemeClr val="tx1"/>
                              </a:solidFill>
                              <a:effectLst/>
                            </a:rPr>
                            <a:t>78 (</a:t>
                          </a:r>
                          <a:r>
                            <a:rPr kumimoji="0" lang="en-GB" sz="1600" u="none" strike="noStrike" kern="1200" cap="none" normalizeH="0" baseline="0" dirty="0">
                              <a:ln>
                                <a:noFill/>
                              </a:ln>
                              <a:solidFill>
                                <a:schemeClr val="tx1"/>
                              </a:solidFill>
                              <a:effectLst/>
                            </a:rPr>
                            <a:t>n=73)</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kern="1200" dirty="0">
                              <a:solidFill>
                                <a:schemeClr val="tx1"/>
                              </a:solidFill>
                              <a:effectLst/>
                            </a:rPr>
                            <a:t>227 </a:t>
                          </a:r>
                          <a:r>
                            <a:rPr lang="de-DE" sz="1600" kern="1200" dirty="0">
                              <a:solidFill>
                                <a:schemeClr val="tx1"/>
                              </a:solidFill>
                              <a:effectLst/>
                            </a:rPr>
                            <a:t>± </a:t>
                          </a:r>
                          <a:r>
                            <a:rPr lang="en-GB" sz="1600" kern="1200" dirty="0">
                              <a:solidFill>
                                <a:schemeClr val="tx1"/>
                              </a:solidFill>
                              <a:effectLst/>
                            </a:rPr>
                            <a:t>78 (</a:t>
                          </a:r>
                          <a:r>
                            <a:rPr kumimoji="0" lang="en-GB" sz="1600" u="none" strike="noStrike" kern="1200" cap="none" normalizeH="0" baseline="0" dirty="0">
                              <a:ln>
                                <a:noFill/>
                              </a:ln>
                              <a:solidFill>
                                <a:schemeClr val="tx1"/>
                              </a:solidFill>
                              <a:effectLst/>
                            </a:rPr>
                            <a:t>n=75)</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de-DE" sz="1600" kern="1200" dirty="0">
                              <a:solidFill>
                                <a:schemeClr val="tx1"/>
                              </a:solidFill>
                              <a:effectLst/>
                            </a:rPr>
                            <a:t>0.57</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437545">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defRPr/>
                          </a:pPr>
                          <a:r>
                            <a:rPr lang="en-GB" sz="1600" kern="1200" dirty="0">
                              <a:solidFill>
                                <a:schemeClr val="tx1"/>
                              </a:solidFill>
                              <a:effectLst/>
                            </a:rPr>
                            <a:t>Occlusion, n (%)</a:t>
                          </a:r>
                          <a:r>
                            <a:rPr lang="en-GB" sz="1600" kern="1200" baseline="30000" dirty="0">
                              <a:solidFill>
                                <a:schemeClr val="tx1"/>
                              </a:solidFill>
                              <a:effectLst/>
                            </a:rPr>
                            <a:t> </a:t>
                          </a:r>
                          <a14:m>
                            <m:oMath xmlns:m="http://schemas.openxmlformats.org/officeDocument/2006/math">
                              <m:r>
                                <a:rPr lang="en-GB" sz="1600" i="1" kern="1200" baseline="30000" dirty="0" smtClean="0">
                                  <a:solidFill>
                                    <a:schemeClr val="tx1"/>
                                  </a:solidFill>
                                  <a:effectLst/>
                                  <a:latin typeface="Cambria Math" panose="02040503050406030204" pitchFamily="18" charset="0"/>
                                </a:rPr>
                                <m:t>1</m:t>
                              </m:r>
                            </m:oMath>
                          </a14:m>
                          <a:endParaRPr kumimoji="0" lang="en-US" sz="1600" b="0" i="0" u="none" strike="noStrike" cap="none" normalizeH="0" baseline="3000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de-DE" sz="1600" kern="1200" dirty="0">
                              <a:solidFill>
                                <a:schemeClr val="tx1"/>
                              </a:solidFill>
                              <a:effectLst/>
                            </a:rPr>
                            <a:t>52 (70)</a:t>
                          </a:r>
                          <a:endParaRPr lang="de-DE" sz="1600" kern="1200" dirty="0">
                            <a:solidFill>
                              <a:schemeClr val="tx1"/>
                            </a:solidFill>
                            <a:effectLst/>
                            <a:latin typeface="+mn-lt"/>
                            <a:ea typeface="+mn-ea"/>
                            <a:cs typeface="+mn-cs"/>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63 (85)</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56 (74)</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0.08</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6"/>
                      </a:ext>
                    </a:extLst>
                  </a:tr>
                  <a:tr h="337564">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defRPr/>
                          </a:pPr>
                          <a:r>
                            <a:rPr lang="en-GB" sz="1600" kern="1200" dirty="0">
                              <a:solidFill>
                                <a:schemeClr val="tx1"/>
                              </a:solidFill>
                              <a:effectLst/>
                            </a:rPr>
                            <a:t>Occlusion length, mm, mean ± SD</a:t>
                          </a:r>
                          <a14:m>
                            <m:oMath xmlns:m="http://schemas.openxmlformats.org/officeDocument/2006/math">
                              <m:r>
                                <a:rPr lang="en-GB" sz="1600" i="1" kern="1200" baseline="30000" dirty="0" smtClean="0">
                                  <a:solidFill>
                                    <a:schemeClr val="tx1"/>
                                  </a:solidFill>
                                  <a:effectLst/>
                                  <a:latin typeface="Cambria Math" panose="02040503050406030204" pitchFamily="18" charset="0"/>
                                </a:rPr>
                                <m:t>1</m:t>
                              </m:r>
                            </m:oMath>
                          </a14:m>
                          <a:endParaRPr kumimoji="0" lang="en-US" sz="1600" b="0" i="0" u="none" strike="noStrike" cap="none" normalizeH="0" baseline="3000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600" kern="1200" dirty="0">
                              <a:solidFill>
                                <a:schemeClr val="tx1"/>
                              </a:solidFill>
                              <a:effectLst/>
                            </a:rPr>
                            <a:t>175 </a:t>
                          </a:r>
                          <a:r>
                            <a:rPr lang="de-DE" sz="1600" kern="1200" dirty="0">
                              <a:solidFill>
                                <a:schemeClr val="tx1"/>
                              </a:solidFill>
                              <a:effectLst/>
                            </a:rPr>
                            <a:t>± </a:t>
                          </a:r>
                          <a:r>
                            <a:rPr lang="en-GB" sz="1600" kern="1200" dirty="0">
                              <a:solidFill>
                                <a:schemeClr val="tx1"/>
                              </a:solidFill>
                              <a:effectLst/>
                            </a:rPr>
                            <a:t>91 (n=51)</a:t>
                          </a:r>
                          <a:endParaRPr lang="de-DE" sz="1600" kern="1200" dirty="0">
                            <a:solidFill>
                              <a:schemeClr val="tx1"/>
                            </a:solidFill>
                            <a:effectLst/>
                            <a:latin typeface="+mn-lt"/>
                            <a:ea typeface="+mn-ea"/>
                            <a:cs typeface="+mn-cs"/>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kern="1200" dirty="0">
                              <a:solidFill>
                                <a:schemeClr val="tx1"/>
                              </a:solidFill>
                              <a:effectLst/>
                            </a:rPr>
                            <a:t>179 </a:t>
                          </a:r>
                          <a:r>
                            <a:rPr lang="de-DE" sz="1600" kern="1200" dirty="0">
                              <a:solidFill>
                                <a:schemeClr val="tx1"/>
                              </a:solidFill>
                              <a:effectLst/>
                            </a:rPr>
                            <a:t>± </a:t>
                          </a:r>
                          <a:r>
                            <a:rPr lang="en-GB" sz="1600" kern="1200" dirty="0">
                              <a:solidFill>
                                <a:schemeClr val="tx1"/>
                              </a:solidFill>
                              <a:effectLst/>
                            </a:rPr>
                            <a:t>89 (</a:t>
                          </a:r>
                          <a:r>
                            <a:rPr kumimoji="0" lang="en-GB" sz="1600" u="none" strike="noStrike" kern="1200" cap="none" normalizeH="0" baseline="0" dirty="0">
                              <a:ln>
                                <a:noFill/>
                              </a:ln>
                              <a:solidFill>
                                <a:schemeClr val="tx1"/>
                              </a:solidFill>
                              <a:effectLst/>
                            </a:rPr>
                            <a:t>n=62)</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kern="1200" dirty="0">
                              <a:solidFill>
                                <a:schemeClr val="tx1"/>
                              </a:solidFill>
                              <a:effectLst/>
                            </a:rPr>
                            <a:t>151 </a:t>
                          </a:r>
                          <a:r>
                            <a:rPr lang="de-DE" sz="1600" kern="1200" dirty="0">
                              <a:solidFill>
                                <a:schemeClr val="tx1"/>
                              </a:solidFill>
                              <a:effectLst/>
                            </a:rPr>
                            <a:t>± </a:t>
                          </a:r>
                          <a:r>
                            <a:rPr lang="en-GB" sz="1600" kern="1200" dirty="0">
                              <a:solidFill>
                                <a:schemeClr val="tx1"/>
                              </a:solidFill>
                              <a:effectLst/>
                            </a:rPr>
                            <a:t>81 (</a:t>
                          </a:r>
                          <a:r>
                            <a:rPr kumimoji="0" lang="en-GB" sz="1600" u="none" strike="noStrike" kern="1200" cap="none" normalizeH="0" baseline="0" dirty="0">
                              <a:ln>
                                <a:noFill/>
                              </a:ln>
                              <a:solidFill>
                                <a:schemeClr val="tx1"/>
                              </a:solidFill>
                              <a:effectLst/>
                            </a:rPr>
                            <a:t>n=54)</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de-DE" sz="1600" kern="1200" dirty="0">
                              <a:solidFill>
                                <a:schemeClr val="tx1"/>
                              </a:solidFill>
                              <a:effectLst/>
                            </a:rPr>
                            <a:t>0.18</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490991">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defRPr/>
                          </a:pPr>
                          <a:r>
                            <a:rPr lang="de-DE" sz="1600" kern="1200" dirty="0">
                              <a:solidFill>
                                <a:schemeClr val="tx1"/>
                              </a:solidFill>
                              <a:effectLst/>
                            </a:rPr>
                            <a:t>RVD, mm, </a:t>
                          </a:r>
                          <a:r>
                            <a:rPr lang="de-DE" sz="1600" kern="1200" dirty="0" err="1">
                              <a:solidFill>
                                <a:schemeClr val="tx1"/>
                              </a:solidFill>
                              <a:effectLst/>
                            </a:rPr>
                            <a:t>mean</a:t>
                          </a:r>
                          <a:r>
                            <a:rPr lang="de-DE" sz="1600" kern="1200" dirty="0">
                              <a:solidFill>
                                <a:schemeClr val="tx1"/>
                              </a:solidFill>
                              <a:effectLst/>
                            </a:rPr>
                            <a:t> ± SD</a:t>
                          </a:r>
                          <a14:m>
                            <m:oMath xmlns:m="http://schemas.openxmlformats.org/officeDocument/2006/math">
                              <m:r>
                                <a:rPr lang="en-GB" sz="1600" i="1" kern="1200" baseline="30000" dirty="0" smtClean="0">
                                  <a:solidFill>
                                    <a:schemeClr val="tx1"/>
                                  </a:solidFill>
                                  <a:effectLst/>
                                  <a:latin typeface="Cambria Math" panose="02040503050406030204" pitchFamily="18" charset="0"/>
                                </a:rPr>
                                <m:t>1</m:t>
                              </m:r>
                            </m:oMath>
                          </a14:m>
                          <a:endParaRPr kumimoji="0" lang="en-US" sz="1600" b="0" i="0" u="none" strike="noStrike" cap="none" normalizeH="0" baseline="3000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n-GB" sz="1600" kern="1200" dirty="0">
                              <a:solidFill>
                                <a:schemeClr val="tx1"/>
                              </a:solidFill>
                              <a:effectLst/>
                            </a:rPr>
                            <a:t>5.0 </a:t>
                          </a:r>
                          <a:r>
                            <a:rPr lang="de-DE" sz="1600" kern="1200" dirty="0">
                              <a:solidFill>
                                <a:schemeClr val="tx1"/>
                              </a:solidFill>
                              <a:effectLst/>
                            </a:rPr>
                            <a:t>± </a:t>
                          </a:r>
                          <a:r>
                            <a:rPr lang="en-GB" sz="1600" kern="1200" dirty="0">
                              <a:solidFill>
                                <a:schemeClr val="tx1"/>
                              </a:solidFill>
                              <a:effectLst/>
                            </a:rPr>
                            <a:t>0.6</a:t>
                          </a:r>
                          <a:endParaRPr lang="de-DE" sz="1600" dirty="0">
                            <a:solidFill>
                              <a:schemeClr val="tx1"/>
                            </a:solidFill>
                            <a:effectLst/>
                            <a:latin typeface="+mj-lt"/>
                            <a:ea typeface="Calibri" panose="020F0502020204030204" pitchFamily="34" charset="0"/>
                            <a:cs typeface="Times New Roman" panose="02020603050405020304" pitchFamily="18" charset="0"/>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n-GB" sz="1600" kern="1200" dirty="0">
                              <a:solidFill>
                                <a:schemeClr val="tx1"/>
                              </a:solidFill>
                              <a:effectLst/>
                            </a:rPr>
                            <a:t>5.3 </a:t>
                          </a:r>
                          <a:r>
                            <a:rPr lang="de-DE" sz="1600" kern="1200" dirty="0">
                              <a:solidFill>
                                <a:schemeClr val="tx1"/>
                              </a:solidFill>
                              <a:effectLst/>
                            </a:rPr>
                            <a:t>± </a:t>
                          </a:r>
                          <a:r>
                            <a:rPr lang="en-GB" sz="1600" kern="1200" dirty="0">
                              <a:solidFill>
                                <a:schemeClr val="tx1"/>
                              </a:solidFill>
                              <a:effectLst/>
                            </a:rPr>
                            <a:t>0.7</a:t>
                          </a:r>
                          <a:endParaRPr lang="de-DE" sz="1600" dirty="0">
                            <a:solidFill>
                              <a:schemeClr val="tx1"/>
                            </a:solidFill>
                            <a:effectLst/>
                            <a:latin typeface="+mj-lt"/>
                            <a:ea typeface="Calibri" panose="020F0502020204030204" pitchFamily="34" charset="0"/>
                            <a:cs typeface="Times New Roman" panose="02020603050405020304" pitchFamily="18" charset="0"/>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600" kern="1200" dirty="0">
                              <a:solidFill>
                                <a:schemeClr val="tx1"/>
                              </a:solidFill>
                              <a:effectLst/>
                            </a:rPr>
                            <a:t>5.2 </a:t>
                          </a:r>
                          <a:r>
                            <a:rPr lang="de-DE" sz="1600" kern="1200" dirty="0">
                              <a:solidFill>
                                <a:schemeClr val="tx1"/>
                              </a:solidFill>
                              <a:effectLst/>
                            </a:rPr>
                            <a:t>± </a:t>
                          </a:r>
                          <a:r>
                            <a:rPr lang="en-GB" sz="1600" kern="1200" dirty="0">
                              <a:solidFill>
                                <a:schemeClr val="tx1"/>
                              </a:solidFill>
                              <a:effectLst/>
                            </a:rPr>
                            <a:t>0.7  (n=75)</a:t>
                          </a:r>
                          <a:endParaRPr lang="de-DE" sz="1600" dirty="0">
                            <a:solidFill>
                              <a:schemeClr val="tx1"/>
                            </a:solidFill>
                            <a:effectLst/>
                            <a:latin typeface="+mj-lt"/>
                            <a:ea typeface="Calibri" panose="020F0502020204030204" pitchFamily="34" charset="0"/>
                            <a:cs typeface="Times New Roman" panose="02020603050405020304" pitchFamily="18" charset="0"/>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de-DE" sz="1600" kern="1200" dirty="0">
                              <a:solidFill>
                                <a:schemeClr val="tx1"/>
                              </a:solidFill>
                              <a:effectLst/>
                            </a:rPr>
                            <a:t>0.01</a:t>
                          </a:r>
                          <a:endParaRPr lang="de-DE" sz="1600" b="1" dirty="0">
                            <a:solidFill>
                              <a:schemeClr val="tx1"/>
                            </a:solidFill>
                            <a:effectLst/>
                            <a:latin typeface="+mj-lt"/>
                            <a:ea typeface="Calibri" panose="020F0502020204030204" pitchFamily="34" charset="0"/>
                            <a:cs typeface="Times New Roman" panose="02020603050405020304" pitchFamily="18" charset="0"/>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42103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600" kern="1200" dirty="0">
                              <a:solidFill>
                                <a:schemeClr val="tx1"/>
                              </a:solidFill>
                              <a:effectLst/>
                            </a:rPr>
                            <a:t>MLD in lesion, mm, mean ± SD</a:t>
                          </a:r>
                          <a14:m>
                            <m:oMath xmlns:m="http://schemas.openxmlformats.org/officeDocument/2006/math">
                              <m:r>
                                <a:rPr lang="en-GB" sz="1600" i="1" kern="1200" baseline="30000" dirty="0" smtClean="0">
                                  <a:solidFill>
                                    <a:schemeClr val="tx1"/>
                                  </a:solidFill>
                                  <a:effectLst/>
                                  <a:latin typeface="Cambria Math" panose="02040503050406030204" pitchFamily="18" charset="0"/>
                                </a:rPr>
                                <m:t>1</m:t>
                              </m:r>
                            </m:oMath>
                          </a14:m>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en-GB" sz="1600" kern="1200" dirty="0">
                              <a:solidFill>
                                <a:schemeClr val="tx1"/>
                              </a:solidFill>
                              <a:effectLst/>
                            </a:rPr>
                            <a:t>0.4 </a:t>
                          </a:r>
                          <a:r>
                            <a:rPr lang="de-DE" sz="1600" kern="1200" dirty="0">
                              <a:solidFill>
                                <a:schemeClr val="tx1"/>
                              </a:solidFill>
                              <a:effectLst/>
                            </a:rPr>
                            <a:t>± </a:t>
                          </a:r>
                          <a:r>
                            <a:rPr lang="en-GB" sz="1600" kern="1200" dirty="0">
                              <a:solidFill>
                                <a:schemeClr val="tx1"/>
                              </a:solidFill>
                              <a:effectLst/>
                            </a:rPr>
                            <a:t>0.7</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GB" sz="1600" kern="1200" dirty="0">
                              <a:solidFill>
                                <a:schemeClr val="tx1"/>
                              </a:solidFill>
                              <a:effectLst/>
                            </a:rPr>
                            <a:t>0.2 </a:t>
                          </a:r>
                          <a:r>
                            <a:rPr lang="de-DE" sz="1600" kern="1200" dirty="0">
                              <a:solidFill>
                                <a:schemeClr val="tx1"/>
                              </a:solidFill>
                              <a:effectLst/>
                            </a:rPr>
                            <a:t>± </a:t>
                          </a:r>
                          <a:r>
                            <a:rPr lang="en-GB" sz="1600" kern="1200" dirty="0">
                              <a:solidFill>
                                <a:schemeClr val="tx1"/>
                              </a:solidFill>
                              <a:effectLst/>
                            </a:rPr>
                            <a:t>0.6</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en-GB" sz="1600" kern="1200" dirty="0">
                              <a:solidFill>
                                <a:schemeClr val="tx1"/>
                              </a:solidFill>
                              <a:effectLst/>
                            </a:rPr>
                            <a:t>0.3 </a:t>
                          </a:r>
                          <a:r>
                            <a:rPr lang="de-DE" sz="1600" kern="1200" dirty="0">
                              <a:solidFill>
                                <a:schemeClr val="tx1"/>
                              </a:solidFill>
                              <a:effectLst/>
                            </a:rPr>
                            <a:t>± </a:t>
                          </a:r>
                          <a:r>
                            <a:rPr lang="en-GB" sz="1600" kern="1200" dirty="0">
                              <a:solidFill>
                                <a:schemeClr val="tx1"/>
                              </a:solidFill>
                              <a:effectLst/>
                            </a:rPr>
                            <a:t>0.7</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de-DE" sz="1600" kern="1200" dirty="0">
                              <a:solidFill>
                                <a:schemeClr val="tx1"/>
                              </a:solidFill>
                              <a:effectLst/>
                            </a:rPr>
                            <a:t>0.18</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39626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de-DE" sz="1600" kern="1200" dirty="0">
                              <a:solidFill>
                                <a:schemeClr val="tx1"/>
                              </a:solidFill>
                              <a:effectLst/>
                            </a:rPr>
                            <a:t>Diameter </a:t>
                          </a:r>
                          <a:r>
                            <a:rPr lang="de-DE" sz="1600" kern="1200" dirty="0" err="1">
                              <a:solidFill>
                                <a:schemeClr val="tx1"/>
                              </a:solidFill>
                              <a:effectLst/>
                            </a:rPr>
                            <a:t>stenosis</a:t>
                          </a:r>
                          <a:r>
                            <a:rPr lang="de-DE" sz="1600" kern="1200" dirty="0">
                              <a:solidFill>
                                <a:schemeClr val="tx1"/>
                              </a:solidFill>
                              <a:effectLst/>
                            </a:rPr>
                            <a:t> in </a:t>
                          </a:r>
                          <a:r>
                            <a:rPr lang="de-DE" sz="1600" kern="1200" dirty="0" err="1">
                              <a:solidFill>
                                <a:schemeClr val="tx1"/>
                              </a:solidFill>
                              <a:effectLst/>
                            </a:rPr>
                            <a:t>lesion</a:t>
                          </a:r>
                          <a:r>
                            <a:rPr lang="de-DE" sz="1600" kern="1200" dirty="0">
                              <a:solidFill>
                                <a:schemeClr val="tx1"/>
                              </a:solidFill>
                              <a:effectLst/>
                            </a:rPr>
                            <a:t>, %, </a:t>
                          </a:r>
                          <a:r>
                            <a:rPr lang="de-DE" sz="1600" kern="1200" dirty="0" err="1">
                              <a:solidFill>
                                <a:schemeClr val="tx1"/>
                              </a:solidFill>
                              <a:effectLst/>
                            </a:rPr>
                            <a:t>mean</a:t>
                          </a:r>
                          <a:r>
                            <a:rPr lang="de-DE" sz="1600" kern="1200" dirty="0">
                              <a:solidFill>
                                <a:schemeClr val="tx1"/>
                              </a:solidFill>
                              <a:effectLst/>
                            </a:rPr>
                            <a:t> ± SD</a:t>
                          </a:r>
                          <a14:m>
                            <m:oMath xmlns:m="http://schemas.openxmlformats.org/officeDocument/2006/math">
                              <m:r>
                                <a:rPr lang="en-GB" sz="1600" i="1" kern="1200" baseline="30000" dirty="0" smtClean="0">
                                  <a:solidFill>
                                    <a:schemeClr val="tx1"/>
                                  </a:solidFill>
                                  <a:effectLst/>
                                  <a:latin typeface="Cambria Math" panose="02040503050406030204" pitchFamily="18" charset="0"/>
                                </a:rPr>
                                <m:t>1</m:t>
                              </m:r>
                            </m:oMath>
                          </a14:m>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GB" sz="1600" kern="1200" dirty="0">
                              <a:solidFill>
                                <a:schemeClr val="tx1"/>
                              </a:solidFill>
                              <a:effectLst/>
                            </a:rPr>
                            <a:t>92.6 </a:t>
                          </a:r>
                          <a:r>
                            <a:rPr lang="de-DE" sz="1600" kern="1200" dirty="0">
                              <a:solidFill>
                                <a:schemeClr val="tx1"/>
                              </a:solidFill>
                              <a:effectLst/>
                            </a:rPr>
                            <a:t>± </a:t>
                          </a:r>
                          <a:r>
                            <a:rPr lang="en-GB" sz="1600" kern="1200" dirty="0">
                              <a:solidFill>
                                <a:schemeClr val="tx1"/>
                              </a:solidFill>
                              <a:effectLst/>
                            </a:rPr>
                            <a:t>13.2</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en-GB" sz="1600" kern="1200" dirty="0">
                              <a:solidFill>
                                <a:schemeClr val="tx1"/>
                              </a:solidFill>
                              <a:effectLst/>
                            </a:rPr>
                            <a:t>96.8 </a:t>
                          </a:r>
                          <a:r>
                            <a:rPr lang="de-DE" sz="1600" kern="1200" dirty="0">
                              <a:solidFill>
                                <a:schemeClr val="tx1"/>
                              </a:solidFill>
                              <a:effectLst/>
                            </a:rPr>
                            <a:t>± </a:t>
                          </a:r>
                          <a:r>
                            <a:rPr lang="en-GB" sz="1600" kern="1200" dirty="0">
                              <a:solidFill>
                                <a:schemeClr val="tx1"/>
                              </a:solidFill>
                              <a:effectLst/>
                            </a:rPr>
                            <a:t>9.7</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en-GB" sz="1600" kern="1200" dirty="0">
                              <a:solidFill>
                                <a:schemeClr val="tx1"/>
                              </a:solidFill>
                              <a:effectLst/>
                            </a:rPr>
                            <a:t>94.2 </a:t>
                          </a:r>
                          <a:r>
                            <a:rPr lang="de-DE" sz="1600" kern="1200" dirty="0">
                              <a:solidFill>
                                <a:schemeClr val="tx1"/>
                              </a:solidFill>
                              <a:effectLst/>
                            </a:rPr>
                            <a:t>± </a:t>
                          </a:r>
                          <a:r>
                            <a:rPr lang="en-GB" sz="1600" kern="1200" dirty="0">
                              <a:solidFill>
                                <a:schemeClr val="tx1"/>
                              </a:solidFill>
                              <a:effectLst/>
                            </a:rPr>
                            <a:t>11.7</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de-DE" sz="1600" kern="1200" dirty="0">
                              <a:solidFill>
                                <a:schemeClr val="tx1"/>
                              </a:solidFill>
                              <a:effectLst/>
                            </a:rPr>
                            <a:t>0.10</a:t>
                          </a: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396269">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Pre-dilation (%)</a:t>
                          </a:r>
                          <a:r>
                            <a:rPr kumimoji="0" lang="en-US" sz="1600" u="none" strike="noStrike" cap="none" normalizeH="0" baseline="30000" dirty="0">
                              <a:ln>
                                <a:noFill/>
                              </a:ln>
                              <a:solidFill>
                                <a:schemeClr val="tx1"/>
                              </a:solidFill>
                              <a:effectLst/>
                            </a:rPr>
                            <a:t>2</a:t>
                          </a:r>
                          <a:endParaRPr kumimoji="0" lang="en-US" sz="1600" b="0" i="0" u="none" strike="noStrike" cap="none" normalizeH="0" baseline="3000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91</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95</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90</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0.50</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7"/>
                      </a:ext>
                    </a:extLst>
                  </a:tr>
                  <a:tr h="396269">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Bail out stenting (%)</a:t>
                          </a:r>
                          <a:r>
                            <a:rPr kumimoji="0" lang="en-US" sz="1600" u="none" strike="noStrike" cap="none" normalizeH="0" baseline="30000" dirty="0">
                              <a:ln>
                                <a:noFill/>
                              </a:ln>
                              <a:solidFill>
                                <a:schemeClr val="tx1"/>
                              </a:solidFill>
                              <a:effectLst/>
                            </a:rPr>
                            <a:t>2</a:t>
                          </a:r>
                          <a:endParaRPr kumimoji="0" lang="en-US" sz="1600" b="0" i="0" u="none" strike="noStrike" cap="none" normalizeH="0" baseline="3000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de-DE" sz="1600" kern="1200" dirty="0">
                              <a:solidFill>
                                <a:schemeClr val="tx1"/>
                              </a:solidFill>
                              <a:effectLst/>
                            </a:rPr>
                            <a:t>58</a:t>
                          </a:r>
                          <a:endParaRPr lang="de-DE" sz="1600" kern="1200" dirty="0">
                            <a:solidFill>
                              <a:schemeClr val="tx1"/>
                            </a:solidFill>
                            <a:effectLst/>
                            <a:latin typeface="+mj-lt"/>
                            <a:ea typeface="+mn-ea"/>
                            <a:cs typeface="+mn-cs"/>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NA</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NA</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NA</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8"/>
                      </a:ext>
                    </a:extLst>
                  </a:tr>
                  <a:tr h="3962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Treated length, mm (</a:t>
                          </a:r>
                          <a:r>
                            <a:rPr kumimoji="0" lang="en-US" sz="1600" u="none" strike="noStrike" cap="none" normalizeH="0" baseline="0" dirty="0" err="1">
                              <a:ln>
                                <a:noFill/>
                              </a:ln>
                              <a:solidFill>
                                <a:schemeClr val="tx1"/>
                              </a:solidFill>
                              <a:effectLst/>
                            </a:rPr>
                            <a:t>mean±SD</a:t>
                          </a:r>
                          <a:r>
                            <a:rPr kumimoji="0" lang="en-US" sz="1600" u="none" strike="noStrike" cap="none" normalizeH="0" baseline="0" dirty="0">
                              <a:ln>
                                <a:noFill/>
                              </a:ln>
                              <a:solidFill>
                                <a:schemeClr val="tx1"/>
                              </a:solidFill>
                              <a:effectLst/>
                            </a:rPr>
                            <a:t>)</a:t>
                          </a:r>
                          <a:r>
                            <a:rPr kumimoji="0" lang="en-US" sz="1600" u="none" strike="noStrike" cap="none" normalizeH="0" baseline="30000" dirty="0">
                              <a:ln>
                                <a:noFill/>
                              </a:ln>
                              <a:solidFill>
                                <a:schemeClr val="tx1"/>
                              </a:solidFill>
                              <a:effectLst/>
                            </a:rPr>
                            <a:t>1</a:t>
                          </a:r>
                          <a:endParaRPr kumimoji="0" lang="en-US" sz="1600" b="0" i="0" u="none" strike="noStrike" cap="none" normalizeH="0" baseline="3000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269 ± 82 (n=73)</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273 ± 80 (n=73)</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257 ± 68 (n=74)</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0.42</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9"/>
                      </a:ext>
                    </a:extLst>
                  </a:tr>
                  <a:tr h="57912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u="none" strike="noStrike" cap="none" normalizeH="0" baseline="0" dirty="0">
                              <a:ln>
                                <a:noFill/>
                              </a:ln>
                              <a:solidFill>
                                <a:schemeClr val="tx1"/>
                              </a:solidFill>
                              <a:effectLst/>
                            </a:rPr>
                            <a:t>Post-procedural MLD in lesion, mm (</a:t>
                          </a:r>
                          <a:r>
                            <a:rPr kumimoji="0" lang="en-US" sz="1600" u="none" strike="noStrike" cap="none" normalizeH="0" baseline="0" dirty="0" err="1">
                              <a:ln>
                                <a:noFill/>
                              </a:ln>
                              <a:solidFill>
                                <a:schemeClr val="tx1"/>
                              </a:solidFill>
                              <a:effectLst/>
                            </a:rPr>
                            <a:t>mean±SD</a:t>
                          </a:r>
                          <a:r>
                            <a:rPr kumimoji="0" lang="en-US" sz="1600" u="none" strike="noStrike" cap="none" normalizeH="0" baseline="0" dirty="0">
                              <a:ln>
                                <a:noFill/>
                              </a:ln>
                              <a:solidFill>
                                <a:schemeClr val="tx1"/>
                              </a:solidFill>
                              <a:effectLst/>
                            </a:rPr>
                            <a:t>)</a:t>
                          </a:r>
                          <a:r>
                            <a:rPr kumimoji="0" lang="en-US" sz="1600" u="none" strike="noStrike" cap="none" normalizeH="0" baseline="30000" dirty="0">
                              <a:ln>
                                <a:noFill/>
                              </a:ln>
                              <a:solidFill>
                                <a:schemeClr val="tx1"/>
                              </a:solidFill>
                              <a:effectLst/>
                            </a:rPr>
                            <a:t>1</a:t>
                          </a:r>
                          <a:endParaRPr kumimoji="0" lang="en-US" sz="1600" b="0" i="0" u="none" strike="noStrike" cap="none" normalizeH="0" baseline="3000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3.5 ± 0.7 (n=73)</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4.2 ± 0.7 </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4.1 ± 0.7 (n=74)</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&lt;0.0001</a:t>
                          </a:r>
                          <a:endParaRPr kumimoji="0" lang="en-US" sz="1600" b="1"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0"/>
                      </a:ext>
                    </a:extLst>
                  </a:tr>
                  <a:tr h="57912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u="none" strike="noStrike" cap="none" normalizeH="0" baseline="0" dirty="0">
                              <a:ln>
                                <a:noFill/>
                              </a:ln>
                              <a:solidFill>
                                <a:schemeClr val="tx1"/>
                              </a:solidFill>
                              <a:effectLst/>
                            </a:rPr>
                            <a:t>Post-procedural diameter stenosis, % (</a:t>
                          </a:r>
                          <a:r>
                            <a:rPr kumimoji="0" lang="en-US" sz="1600" u="none" strike="noStrike" kern="1200" cap="none" normalizeH="0" baseline="0" dirty="0" err="1">
                              <a:ln>
                                <a:noFill/>
                              </a:ln>
                              <a:solidFill>
                                <a:schemeClr val="tx1"/>
                              </a:solidFill>
                              <a:effectLst/>
                            </a:rPr>
                            <a:t>mean±SD</a:t>
                          </a:r>
                          <a:r>
                            <a:rPr kumimoji="0" lang="en-US" sz="1600" u="none" strike="noStrike" kern="1200" cap="none" normalizeH="0" baseline="0" dirty="0">
                              <a:ln>
                                <a:noFill/>
                              </a:ln>
                              <a:solidFill>
                                <a:schemeClr val="tx1"/>
                              </a:solidFill>
                              <a:effectLst/>
                            </a:rPr>
                            <a:t>)</a:t>
                          </a:r>
                          <a:r>
                            <a:rPr kumimoji="0" lang="en-US" sz="1600" u="none" strike="noStrike" kern="1200" cap="none" normalizeH="0" baseline="30000" dirty="0">
                              <a:ln>
                                <a:noFill/>
                              </a:ln>
                              <a:solidFill>
                                <a:schemeClr val="tx1"/>
                              </a:solidFill>
                              <a:effectLst/>
                            </a:rPr>
                            <a:t>1</a:t>
                          </a:r>
                          <a:endParaRPr kumimoji="0" lang="en-US" sz="1600" b="0" i="0" u="none" strike="noStrike" kern="1200" cap="none" normalizeH="0" baseline="30000" dirty="0">
                            <a:ln>
                              <a:noFill/>
                            </a:ln>
                            <a:solidFill>
                              <a:schemeClr val="tx1"/>
                            </a:solidFill>
                            <a:effectLst/>
                            <a:latin typeface="+mn-lt"/>
                            <a:ea typeface="+mn-ea"/>
                            <a:cs typeface="+mn-cs"/>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30 </a:t>
                          </a:r>
                          <a:r>
                            <a:rPr kumimoji="0" lang="en-US" sz="1600" u="none" strike="noStrike" kern="1200" cap="none" normalizeH="0" baseline="0" dirty="0">
                              <a:ln>
                                <a:noFill/>
                              </a:ln>
                              <a:solidFill>
                                <a:schemeClr val="tx1"/>
                              </a:solidFill>
                              <a:effectLst/>
                            </a:rPr>
                            <a:t>± 12 (n=73)</a:t>
                          </a:r>
                          <a:endParaRPr kumimoji="0" lang="en-US" sz="1600" b="0" i="0" u="none" strike="noStrike" kern="1200" cap="none" normalizeH="0" baseline="0" dirty="0">
                            <a:ln>
                              <a:noFill/>
                            </a:ln>
                            <a:solidFill>
                              <a:schemeClr val="tx1"/>
                            </a:solidFill>
                            <a:effectLst/>
                            <a:latin typeface="+mn-lt"/>
                            <a:ea typeface="+mn-ea"/>
                            <a:cs typeface="+mn-cs"/>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20 </a:t>
                          </a:r>
                          <a:r>
                            <a:rPr kumimoji="0" lang="en-US" sz="1600" u="none" strike="noStrike" kern="1200" cap="none" normalizeH="0" baseline="0" dirty="0">
                              <a:ln>
                                <a:noFill/>
                              </a:ln>
                              <a:solidFill>
                                <a:schemeClr val="tx1"/>
                              </a:solidFill>
                              <a:effectLst/>
                            </a:rPr>
                            <a:t>± 15</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20 </a:t>
                          </a:r>
                          <a:r>
                            <a:rPr kumimoji="0" lang="en-US" sz="1600" u="none" strike="noStrike" kern="1200" cap="none" normalizeH="0" baseline="0" dirty="0">
                              <a:ln>
                                <a:noFill/>
                              </a:ln>
                              <a:solidFill>
                                <a:schemeClr val="tx1"/>
                              </a:solidFill>
                              <a:effectLst/>
                            </a:rPr>
                            <a:t>± 14 (n=74)</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kern="1200" cap="none" normalizeH="0" baseline="0" dirty="0">
                              <a:ln>
                                <a:noFill/>
                              </a:ln>
                              <a:solidFill>
                                <a:schemeClr val="tx1"/>
                              </a:solidFill>
                              <a:effectLst/>
                            </a:rPr>
                            <a:t>&lt;0.0001</a:t>
                          </a:r>
                          <a:endParaRPr kumimoji="0" lang="en-US" sz="1600" b="1" i="0" u="none" strike="noStrike" kern="1200" cap="none" normalizeH="0" baseline="0" dirty="0">
                            <a:ln>
                              <a:noFill/>
                            </a:ln>
                            <a:solidFill>
                              <a:schemeClr val="tx1"/>
                            </a:solidFill>
                            <a:effectLst/>
                            <a:latin typeface="+mn-lt"/>
                            <a:ea typeface="+mn-ea"/>
                            <a:cs typeface="+mn-cs"/>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mc:Choice>
        <mc:Fallback xmlns="">
          <p:graphicFrame>
            <p:nvGraphicFramePr>
              <p:cNvPr id="7" name="Group 4"/>
              <p:cNvGraphicFramePr>
                <a:graphicFrameLocks noGrp="1"/>
              </p:cNvGraphicFramePr>
              <p:nvPr>
                <p:extLst>
                  <p:ext uri="{D42A27DB-BD31-4B8C-83A1-F6EECF244321}">
                    <p14:modId xmlns:p14="http://schemas.microsoft.com/office/powerpoint/2010/main" val="1299567975"/>
                  </p:ext>
                </p:extLst>
              </p:nvPr>
            </p:nvGraphicFramePr>
            <p:xfrm>
              <a:off x="157597" y="773437"/>
              <a:ext cx="11541761" cy="5501717"/>
            </p:xfrm>
            <a:graphic>
              <a:graphicData uri="http://schemas.openxmlformats.org/drawingml/2006/table">
                <a:tbl>
                  <a:tblPr>
                    <a:tableStyleId>{2D5ABB26-0587-4C30-8999-92F81FD0307C}</a:tableStyleId>
                  </a:tblPr>
                  <a:tblGrid>
                    <a:gridCol w="4279933">
                      <a:extLst>
                        <a:ext uri="{9D8B030D-6E8A-4147-A177-3AD203B41FA5}">
                          <a16:colId xmlns:a16="http://schemas.microsoft.com/office/drawing/2014/main" val="20000"/>
                        </a:ext>
                      </a:extLst>
                    </a:gridCol>
                    <a:gridCol w="2306312">
                      <a:extLst>
                        <a:ext uri="{9D8B030D-6E8A-4147-A177-3AD203B41FA5}">
                          <a16:colId xmlns:a16="http://schemas.microsoft.com/office/drawing/2014/main" val="20001"/>
                        </a:ext>
                      </a:extLst>
                    </a:gridCol>
                    <a:gridCol w="1789053">
                      <a:extLst>
                        <a:ext uri="{9D8B030D-6E8A-4147-A177-3AD203B41FA5}">
                          <a16:colId xmlns:a16="http://schemas.microsoft.com/office/drawing/2014/main" val="20002"/>
                        </a:ext>
                      </a:extLst>
                    </a:gridCol>
                    <a:gridCol w="1973372">
                      <a:extLst>
                        <a:ext uri="{9D8B030D-6E8A-4147-A177-3AD203B41FA5}">
                          <a16:colId xmlns:a16="http://schemas.microsoft.com/office/drawing/2014/main" val="20003"/>
                        </a:ext>
                      </a:extLst>
                    </a:gridCol>
                    <a:gridCol w="1193091">
                      <a:extLst>
                        <a:ext uri="{9D8B030D-6E8A-4147-A177-3AD203B41FA5}">
                          <a16:colId xmlns:a16="http://schemas.microsoft.com/office/drawing/2014/main" val="20004"/>
                        </a:ext>
                      </a:extLst>
                    </a:gridCol>
                  </a:tblGrid>
                  <a:tr h="583059">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pPr>
                          <a:endParaRPr kumimoji="0" lang="en-US" sz="1600" b="1"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PCB </a:t>
                          </a:r>
                          <a:br>
                            <a:rPr kumimoji="0" lang="en-US" sz="1600" u="none" strike="noStrike" cap="none" normalizeH="0" baseline="0" dirty="0">
                              <a:ln>
                                <a:noFill/>
                              </a:ln>
                              <a:solidFill>
                                <a:schemeClr val="tx1"/>
                              </a:solidFill>
                              <a:effectLst/>
                            </a:rPr>
                          </a:br>
                          <a:r>
                            <a:rPr kumimoji="0" lang="en-US" sz="1600" u="none" strike="noStrike" cap="none" normalizeH="0" baseline="0" dirty="0">
                              <a:ln>
                                <a:noFill/>
                              </a:ln>
                              <a:solidFill>
                                <a:schemeClr val="tx1"/>
                              </a:solidFill>
                              <a:effectLst/>
                            </a:rPr>
                            <a:t>n = 74 </a:t>
                          </a:r>
                          <a:endParaRPr kumimoji="0" lang="en-US" sz="1600" b="1"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PES</a:t>
                          </a:r>
                          <a:br>
                            <a:rPr kumimoji="0" lang="en-US" sz="1600" u="none" strike="noStrike" cap="none" normalizeH="0" baseline="0" dirty="0">
                              <a:ln>
                                <a:noFill/>
                              </a:ln>
                              <a:solidFill>
                                <a:schemeClr val="tx1"/>
                              </a:solidFill>
                              <a:effectLst/>
                            </a:rPr>
                          </a:br>
                          <a:r>
                            <a:rPr kumimoji="0" lang="en-US" sz="1600" u="none" strike="noStrike" cap="none" normalizeH="0" baseline="0" dirty="0">
                              <a:ln>
                                <a:noFill/>
                              </a:ln>
                              <a:solidFill>
                                <a:schemeClr val="tx1"/>
                              </a:solidFill>
                              <a:effectLst/>
                            </a:rPr>
                            <a:t>n = 74</a:t>
                          </a:r>
                          <a:endParaRPr kumimoji="0" lang="en-US" sz="1600" b="1"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BNS</a:t>
                          </a:r>
                          <a:br>
                            <a:rPr kumimoji="0" lang="en-US" sz="1600" u="none" strike="noStrike" cap="none" normalizeH="0" baseline="0" dirty="0">
                              <a:ln>
                                <a:noFill/>
                              </a:ln>
                              <a:solidFill>
                                <a:schemeClr val="tx1"/>
                              </a:solidFill>
                              <a:effectLst/>
                            </a:rPr>
                          </a:br>
                          <a:r>
                            <a:rPr kumimoji="0" lang="en-US" sz="1600" u="none" strike="noStrike" cap="none" normalizeH="0" baseline="0" dirty="0">
                              <a:ln>
                                <a:noFill/>
                              </a:ln>
                              <a:solidFill>
                                <a:schemeClr val="tx1"/>
                              </a:solidFill>
                              <a:effectLst/>
                            </a:rPr>
                            <a:t>n = 76</a:t>
                          </a:r>
                          <a:endParaRPr kumimoji="0" lang="en-US" sz="1600" b="1"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P value</a:t>
                          </a:r>
                          <a:endParaRPr kumimoji="0" lang="en-US" sz="1600" b="1"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488193">
                    <a:tc>
                      <a:txBody>
                        <a:bodyPr/>
                        <a:lstStyle/>
                        <a:p>
                          <a:endParaRPr lang="fr-F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blipFill>
                          <a:blip r:embed="rId4"/>
                          <a:stretch>
                            <a:fillRect l="-711" t="-122500" r="-169844" b="-925000"/>
                          </a:stretch>
                        </a:blip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kern="1200" dirty="0">
                              <a:solidFill>
                                <a:schemeClr val="tx1"/>
                              </a:solidFill>
                              <a:effectLst/>
                            </a:rPr>
                            <a:t>221 </a:t>
                          </a:r>
                          <a:r>
                            <a:rPr lang="de-DE" sz="1600" kern="1200" dirty="0">
                              <a:solidFill>
                                <a:schemeClr val="tx1"/>
                              </a:solidFill>
                              <a:effectLst/>
                            </a:rPr>
                            <a:t>± </a:t>
                          </a:r>
                          <a:r>
                            <a:rPr lang="en-GB" sz="1600" kern="1200" dirty="0">
                              <a:solidFill>
                                <a:schemeClr val="tx1"/>
                              </a:solidFill>
                              <a:effectLst/>
                            </a:rPr>
                            <a:t>87 (</a:t>
                          </a:r>
                          <a:r>
                            <a:rPr kumimoji="0" lang="en-GB" sz="1600" u="none" strike="noStrike" kern="1200" cap="none" normalizeH="0" baseline="0" dirty="0">
                              <a:ln>
                                <a:noFill/>
                              </a:ln>
                              <a:solidFill>
                                <a:schemeClr val="tx1"/>
                              </a:solidFill>
                              <a:effectLst/>
                            </a:rPr>
                            <a:t>n=73)</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kern="1200" dirty="0">
                              <a:solidFill>
                                <a:schemeClr val="tx1"/>
                              </a:solidFill>
                              <a:effectLst/>
                            </a:rPr>
                            <a:t>235 </a:t>
                          </a:r>
                          <a:r>
                            <a:rPr lang="de-DE" sz="1600" kern="1200" dirty="0">
                              <a:solidFill>
                                <a:schemeClr val="tx1"/>
                              </a:solidFill>
                              <a:effectLst/>
                            </a:rPr>
                            <a:t>± </a:t>
                          </a:r>
                          <a:r>
                            <a:rPr lang="en-GB" sz="1600" kern="1200" dirty="0">
                              <a:solidFill>
                                <a:schemeClr val="tx1"/>
                              </a:solidFill>
                              <a:effectLst/>
                            </a:rPr>
                            <a:t>78 (</a:t>
                          </a:r>
                          <a:r>
                            <a:rPr kumimoji="0" lang="en-GB" sz="1600" u="none" strike="noStrike" kern="1200" cap="none" normalizeH="0" baseline="0" dirty="0">
                              <a:ln>
                                <a:noFill/>
                              </a:ln>
                              <a:solidFill>
                                <a:schemeClr val="tx1"/>
                              </a:solidFill>
                              <a:effectLst/>
                            </a:rPr>
                            <a:t>n=73)</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kern="1200" dirty="0">
                              <a:solidFill>
                                <a:schemeClr val="tx1"/>
                              </a:solidFill>
                              <a:effectLst/>
                            </a:rPr>
                            <a:t>227 </a:t>
                          </a:r>
                          <a:r>
                            <a:rPr lang="de-DE" sz="1600" kern="1200" dirty="0">
                              <a:solidFill>
                                <a:schemeClr val="tx1"/>
                              </a:solidFill>
                              <a:effectLst/>
                            </a:rPr>
                            <a:t>± </a:t>
                          </a:r>
                          <a:r>
                            <a:rPr lang="en-GB" sz="1600" kern="1200" dirty="0">
                              <a:solidFill>
                                <a:schemeClr val="tx1"/>
                              </a:solidFill>
                              <a:effectLst/>
                            </a:rPr>
                            <a:t>78 (</a:t>
                          </a:r>
                          <a:r>
                            <a:rPr kumimoji="0" lang="en-GB" sz="1600" u="none" strike="noStrike" kern="1200" cap="none" normalizeH="0" baseline="0" dirty="0">
                              <a:ln>
                                <a:noFill/>
                              </a:ln>
                              <a:solidFill>
                                <a:schemeClr val="tx1"/>
                              </a:solidFill>
                              <a:effectLst/>
                            </a:rPr>
                            <a:t>n=75)</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de-DE" sz="1600" kern="1200" dirty="0">
                              <a:solidFill>
                                <a:schemeClr val="tx1"/>
                              </a:solidFill>
                              <a:effectLst/>
                            </a:rPr>
                            <a:t>0.57</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437545">
                    <a:tc>
                      <a:txBody>
                        <a:bodyPr/>
                        <a:lstStyle/>
                        <a:p>
                          <a:endParaRPr lang="fr-F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blipFill>
                          <a:blip r:embed="rId4"/>
                          <a:stretch>
                            <a:fillRect l="-711" t="-247222" r="-169844" b="-927778"/>
                          </a:stretch>
                        </a:blipFill>
                      </a:tcPr>
                    </a:tc>
                    <a:tc>
                      <a:txBody>
                        <a:bodyPr/>
                        <a:lstStyle/>
                        <a:p>
                          <a:pPr algn="ctr"/>
                          <a:r>
                            <a:rPr lang="de-DE" sz="1600" kern="1200" dirty="0">
                              <a:solidFill>
                                <a:schemeClr val="tx1"/>
                              </a:solidFill>
                              <a:effectLst/>
                            </a:rPr>
                            <a:t>52 (70)</a:t>
                          </a:r>
                          <a:endParaRPr lang="de-DE" sz="1600" kern="1200" dirty="0">
                            <a:solidFill>
                              <a:schemeClr val="tx1"/>
                            </a:solidFill>
                            <a:effectLst/>
                            <a:latin typeface="+mn-lt"/>
                            <a:ea typeface="+mn-ea"/>
                            <a:cs typeface="+mn-cs"/>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63 (85)</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56 (74)</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0.08</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6"/>
                      </a:ext>
                    </a:extLst>
                  </a:tr>
                  <a:tr h="337564">
                    <a:tc>
                      <a:txBody>
                        <a:bodyPr/>
                        <a:lstStyle/>
                        <a:p>
                          <a:endParaRPr lang="fr-F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blipFill>
                          <a:blip r:embed="rId4"/>
                          <a:stretch>
                            <a:fillRect l="-711" t="-454545" r="-169844" b="-1114545"/>
                          </a:stretch>
                        </a:blipFill>
                      </a:tcPr>
                    </a:tc>
                    <a:tc>
                      <a:txBody>
                        <a:bodyPr/>
                        <a:lstStyle/>
                        <a:p>
                          <a:pPr algn="ctr"/>
                          <a:r>
                            <a:rPr lang="en-GB" sz="1600" kern="1200" dirty="0">
                              <a:solidFill>
                                <a:schemeClr val="tx1"/>
                              </a:solidFill>
                              <a:effectLst/>
                            </a:rPr>
                            <a:t>175 </a:t>
                          </a:r>
                          <a:r>
                            <a:rPr lang="de-DE" sz="1600" kern="1200" dirty="0">
                              <a:solidFill>
                                <a:schemeClr val="tx1"/>
                              </a:solidFill>
                              <a:effectLst/>
                            </a:rPr>
                            <a:t>± </a:t>
                          </a:r>
                          <a:r>
                            <a:rPr lang="en-GB" sz="1600" kern="1200" dirty="0">
                              <a:solidFill>
                                <a:schemeClr val="tx1"/>
                              </a:solidFill>
                              <a:effectLst/>
                            </a:rPr>
                            <a:t>91 (n=51)</a:t>
                          </a:r>
                          <a:endParaRPr lang="de-DE" sz="1600" kern="1200" dirty="0">
                            <a:solidFill>
                              <a:schemeClr val="tx1"/>
                            </a:solidFill>
                            <a:effectLst/>
                            <a:latin typeface="+mn-lt"/>
                            <a:ea typeface="+mn-ea"/>
                            <a:cs typeface="+mn-cs"/>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kern="1200" dirty="0">
                              <a:solidFill>
                                <a:schemeClr val="tx1"/>
                              </a:solidFill>
                              <a:effectLst/>
                            </a:rPr>
                            <a:t>179 </a:t>
                          </a:r>
                          <a:r>
                            <a:rPr lang="de-DE" sz="1600" kern="1200" dirty="0">
                              <a:solidFill>
                                <a:schemeClr val="tx1"/>
                              </a:solidFill>
                              <a:effectLst/>
                            </a:rPr>
                            <a:t>± </a:t>
                          </a:r>
                          <a:r>
                            <a:rPr lang="en-GB" sz="1600" kern="1200" dirty="0">
                              <a:solidFill>
                                <a:schemeClr val="tx1"/>
                              </a:solidFill>
                              <a:effectLst/>
                            </a:rPr>
                            <a:t>89 (</a:t>
                          </a:r>
                          <a:r>
                            <a:rPr kumimoji="0" lang="en-GB" sz="1600" u="none" strike="noStrike" kern="1200" cap="none" normalizeH="0" baseline="0" dirty="0">
                              <a:ln>
                                <a:noFill/>
                              </a:ln>
                              <a:solidFill>
                                <a:schemeClr val="tx1"/>
                              </a:solidFill>
                              <a:effectLst/>
                            </a:rPr>
                            <a:t>n=62)</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lang="en-GB" sz="1600" kern="1200" dirty="0">
                              <a:solidFill>
                                <a:schemeClr val="tx1"/>
                              </a:solidFill>
                              <a:effectLst/>
                            </a:rPr>
                            <a:t>151 </a:t>
                          </a:r>
                          <a:r>
                            <a:rPr lang="de-DE" sz="1600" kern="1200" dirty="0">
                              <a:solidFill>
                                <a:schemeClr val="tx1"/>
                              </a:solidFill>
                              <a:effectLst/>
                            </a:rPr>
                            <a:t>± </a:t>
                          </a:r>
                          <a:r>
                            <a:rPr lang="en-GB" sz="1600" kern="1200" dirty="0">
                              <a:solidFill>
                                <a:schemeClr val="tx1"/>
                              </a:solidFill>
                              <a:effectLst/>
                            </a:rPr>
                            <a:t>81 (</a:t>
                          </a:r>
                          <a:r>
                            <a:rPr kumimoji="0" lang="en-GB" sz="1600" u="none" strike="noStrike" kern="1200" cap="none" normalizeH="0" baseline="0" dirty="0">
                              <a:ln>
                                <a:noFill/>
                              </a:ln>
                              <a:solidFill>
                                <a:schemeClr val="tx1"/>
                              </a:solidFill>
                              <a:effectLst/>
                            </a:rPr>
                            <a:t>n=54)</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de-DE" sz="1600" kern="1200" dirty="0">
                              <a:solidFill>
                                <a:schemeClr val="tx1"/>
                              </a:solidFill>
                              <a:effectLst/>
                            </a:rPr>
                            <a:t>0.18</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490991">
                    <a:tc>
                      <a:txBody>
                        <a:bodyPr/>
                        <a:lstStyle/>
                        <a:p>
                          <a:endParaRPr lang="fr-F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blipFill>
                          <a:blip r:embed="rId4"/>
                          <a:stretch>
                            <a:fillRect l="-711" t="-376543" r="-169844" b="-656790"/>
                          </a:stretch>
                        </a:blipFill>
                      </a:tcPr>
                    </a:tc>
                    <a:tc>
                      <a:txBody>
                        <a:bodyPr/>
                        <a:lstStyle/>
                        <a:p>
                          <a:pPr algn="ctr">
                            <a:lnSpc>
                              <a:spcPct val="115000"/>
                            </a:lnSpc>
                            <a:spcAft>
                              <a:spcPts val="0"/>
                            </a:spcAft>
                          </a:pPr>
                          <a:r>
                            <a:rPr lang="en-GB" sz="1600" kern="1200" dirty="0">
                              <a:solidFill>
                                <a:schemeClr val="tx1"/>
                              </a:solidFill>
                              <a:effectLst/>
                            </a:rPr>
                            <a:t>5.0 </a:t>
                          </a:r>
                          <a:r>
                            <a:rPr lang="de-DE" sz="1600" kern="1200" dirty="0">
                              <a:solidFill>
                                <a:schemeClr val="tx1"/>
                              </a:solidFill>
                              <a:effectLst/>
                            </a:rPr>
                            <a:t>± </a:t>
                          </a:r>
                          <a:r>
                            <a:rPr lang="en-GB" sz="1600" kern="1200" dirty="0">
                              <a:solidFill>
                                <a:schemeClr val="tx1"/>
                              </a:solidFill>
                              <a:effectLst/>
                            </a:rPr>
                            <a:t>0.6</a:t>
                          </a:r>
                          <a:endParaRPr lang="de-DE" sz="1600" dirty="0">
                            <a:solidFill>
                              <a:schemeClr val="tx1"/>
                            </a:solidFill>
                            <a:effectLst/>
                            <a:latin typeface="+mj-lt"/>
                            <a:ea typeface="Calibri" panose="020F0502020204030204" pitchFamily="34" charset="0"/>
                            <a:cs typeface="Times New Roman" panose="02020603050405020304" pitchFamily="18" charset="0"/>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n-GB" sz="1600" kern="1200" dirty="0">
                              <a:solidFill>
                                <a:schemeClr val="tx1"/>
                              </a:solidFill>
                              <a:effectLst/>
                            </a:rPr>
                            <a:t>5.3 </a:t>
                          </a:r>
                          <a:r>
                            <a:rPr lang="de-DE" sz="1600" kern="1200" dirty="0">
                              <a:solidFill>
                                <a:schemeClr val="tx1"/>
                              </a:solidFill>
                              <a:effectLst/>
                            </a:rPr>
                            <a:t>± </a:t>
                          </a:r>
                          <a:r>
                            <a:rPr lang="en-GB" sz="1600" kern="1200" dirty="0">
                              <a:solidFill>
                                <a:schemeClr val="tx1"/>
                              </a:solidFill>
                              <a:effectLst/>
                            </a:rPr>
                            <a:t>0.7</a:t>
                          </a:r>
                          <a:endParaRPr lang="de-DE" sz="1600" dirty="0">
                            <a:solidFill>
                              <a:schemeClr val="tx1"/>
                            </a:solidFill>
                            <a:effectLst/>
                            <a:latin typeface="+mj-lt"/>
                            <a:ea typeface="Calibri" panose="020F0502020204030204" pitchFamily="34" charset="0"/>
                            <a:cs typeface="Times New Roman" panose="02020603050405020304" pitchFamily="18" charset="0"/>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600" kern="1200" dirty="0">
                              <a:solidFill>
                                <a:schemeClr val="tx1"/>
                              </a:solidFill>
                              <a:effectLst/>
                            </a:rPr>
                            <a:t>5.2 </a:t>
                          </a:r>
                          <a:r>
                            <a:rPr lang="de-DE" sz="1600" kern="1200" dirty="0">
                              <a:solidFill>
                                <a:schemeClr val="tx1"/>
                              </a:solidFill>
                              <a:effectLst/>
                            </a:rPr>
                            <a:t>± </a:t>
                          </a:r>
                          <a:r>
                            <a:rPr lang="en-GB" sz="1600" kern="1200" dirty="0">
                              <a:solidFill>
                                <a:schemeClr val="tx1"/>
                              </a:solidFill>
                              <a:effectLst/>
                            </a:rPr>
                            <a:t>0.7  (n=75)</a:t>
                          </a:r>
                          <a:endParaRPr lang="de-DE" sz="1600" dirty="0">
                            <a:solidFill>
                              <a:schemeClr val="tx1"/>
                            </a:solidFill>
                            <a:effectLst/>
                            <a:latin typeface="+mj-lt"/>
                            <a:ea typeface="Calibri" panose="020F0502020204030204" pitchFamily="34" charset="0"/>
                            <a:cs typeface="Times New Roman" panose="02020603050405020304" pitchFamily="18" charset="0"/>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de-DE" sz="1600" kern="1200" dirty="0">
                              <a:solidFill>
                                <a:schemeClr val="tx1"/>
                              </a:solidFill>
                              <a:effectLst/>
                            </a:rPr>
                            <a:t>0.01</a:t>
                          </a:r>
                          <a:endParaRPr lang="de-DE" sz="1600" b="1" dirty="0">
                            <a:solidFill>
                              <a:schemeClr val="tx1"/>
                            </a:solidFill>
                            <a:effectLst/>
                            <a:latin typeface="+mj-lt"/>
                            <a:ea typeface="Calibri" panose="020F0502020204030204" pitchFamily="34" charset="0"/>
                            <a:cs typeface="Times New Roman" panose="02020603050405020304" pitchFamily="18" charset="0"/>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421033">
                    <a:tc>
                      <a:txBody>
                        <a:bodyPr/>
                        <a:lstStyle/>
                        <a:p>
                          <a:endParaRPr lang="fr-F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blipFill>
                          <a:blip r:embed="rId4"/>
                          <a:stretch>
                            <a:fillRect l="-711" t="-559420" r="-169844" b="-671014"/>
                          </a:stretch>
                        </a:blipFill>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en-GB" sz="1600" kern="1200" dirty="0">
                              <a:solidFill>
                                <a:schemeClr val="tx1"/>
                              </a:solidFill>
                              <a:effectLst/>
                            </a:rPr>
                            <a:t>0.4 </a:t>
                          </a:r>
                          <a:r>
                            <a:rPr lang="de-DE" sz="1600" kern="1200" dirty="0">
                              <a:solidFill>
                                <a:schemeClr val="tx1"/>
                              </a:solidFill>
                              <a:effectLst/>
                            </a:rPr>
                            <a:t>± </a:t>
                          </a:r>
                          <a:r>
                            <a:rPr lang="en-GB" sz="1600" kern="1200" dirty="0">
                              <a:solidFill>
                                <a:schemeClr val="tx1"/>
                              </a:solidFill>
                              <a:effectLst/>
                            </a:rPr>
                            <a:t>0.7</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GB" sz="1600" kern="1200" dirty="0">
                              <a:solidFill>
                                <a:schemeClr val="tx1"/>
                              </a:solidFill>
                              <a:effectLst/>
                            </a:rPr>
                            <a:t>0.2 </a:t>
                          </a:r>
                          <a:r>
                            <a:rPr lang="de-DE" sz="1600" kern="1200" dirty="0">
                              <a:solidFill>
                                <a:schemeClr val="tx1"/>
                              </a:solidFill>
                              <a:effectLst/>
                            </a:rPr>
                            <a:t>± </a:t>
                          </a:r>
                          <a:r>
                            <a:rPr lang="en-GB" sz="1600" kern="1200" dirty="0">
                              <a:solidFill>
                                <a:schemeClr val="tx1"/>
                              </a:solidFill>
                              <a:effectLst/>
                            </a:rPr>
                            <a:t>0.6</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en-GB" sz="1600" kern="1200" dirty="0">
                              <a:solidFill>
                                <a:schemeClr val="tx1"/>
                              </a:solidFill>
                              <a:effectLst/>
                            </a:rPr>
                            <a:t>0.3 </a:t>
                          </a:r>
                          <a:r>
                            <a:rPr lang="de-DE" sz="1600" kern="1200" dirty="0">
                              <a:solidFill>
                                <a:schemeClr val="tx1"/>
                              </a:solidFill>
                              <a:effectLst/>
                            </a:rPr>
                            <a:t>± </a:t>
                          </a:r>
                          <a:r>
                            <a:rPr lang="en-GB" sz="1600" kern="1200" dirty="0">
                              <a:solidFill>
                                <a:schemeClr val="tx1"/>
                              </a:solidFill>
                              <a:effectLst/>
                            </a:rPr>
                            <a:t>0.7</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de-DE" sz="1600" kern="1200" dirty="0">
                              <a:solidFill>
                                <a:schemeClr val="tx1"/>
                              </a:solidFill>
                              <a:effectLst/>
                            </a:rPr>
                            <a:t>0.18</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396269">
                    <a:tc>
                      <a:txBody>
                        <a:bodyPr/>
                        <a:lstStyle/>
                        <a:p>
                          <a:endParaRPr lang="fr-F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blipFill>
                          <a:blip r:embed="rId4"/>
                          <a:stretch>
                            <a:fillRect l="-711" t="-700000" r="-169844" b="-612308"/>
                          </a:stretch>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GB" sz="1600" kern="1200" dirty="0">
                              <a:solidFill>
                                <a:schemeClr val="tx1"/>
                              </a:solidFill>
                              <a:effectLst/>
                            </a:rPr>
                            <a:t>92.6 </a:t>
                          </a:r>
                          <a:r>
                            <a:rPr lang="de-DE" sz="1600" kern="1200" dirty="0">
                              <a:solidFill>
                                <a:schemeClr val="tx1"/>
                              </a:solidFill>
                              <a:effectLst/>
                            </a:rPr>
                            <a:t>± </a:t>
                          </a:r>
                          <a:r>
                            <a:rPr lang="en-GB" sz="1600" kern="1200" dirty="0">
                              <a:solidFill>
                                <a:schemeClr val="tx1"/>
                              </a:solidFill>
                              <a:effectLst/>
                            </a:rPr>
                            <a:t>13.2</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en-GB" sz="1600" kern="1200" dirty="0">
                              <a:solidFill>
                                <a:schemeClr val="tx1"/>
                              </a:solidFill>
                              <a:effectLst/>
                            </a:rPr>
                            <a:t>96.8 </a:t>
                          </a:r>
                          <a:r>
                            <a:rPr lang="de-DE" sz="1600" kern="1200" dirty="0">
                              <a:solidFill>
                                <a:schemeClr val="tx1"/>
                              </a:solidFill>
                              <a:effectLst/>
                            </a:rPr>
                            <a:t>± </a:t>
                          </a:r>
                          <a:r>
                            <a:rPr lang="en-GB" sz="1600" kern="1200" dirty="0">
                              <a:solidFill>
                                <a:schemeClr val="tx1"/>
                              </a:solidFill>
                              <a:effectLst/>
                            </a:rPr>
                            <a:t>9.7</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en-GB" sz="1600" kern="1200" dirty="0">
                              <a:solidFill>
                                <a:schemeClr val="tx1"/>
                              </a:solidFill>
                              <a:effectLst/>
                            </a:rPr>
                            <a:t>94.2 </a:t>
                          </a:r>
                          <a:r>
                            <a:rPr lang="de-DE" sz="1600" kern="1200" dirty="0">
                              <a:solidFill>
                                <a:schemeClr val="tx1"/>
                              </a:solidFill>
                              <a:effectLst/>
                            </a:rPr>
                            <a:t>± </a:t>
                          </a:r>
                          <a:r>
                            <a:rPr lang="en-GB" sz="1600" kern="1200" dirty="0">
                              <a:solidFill>
                                <a:schemeClr val="tx1"/>
                              </a:solidFill>
                              <a:effectLst/>
                            </a:rPr>
                            <a:t>11.7</a:t>
                          </a:r>
                          <a:endParaRPr kumimoji="0" lang="en-US" sz="1600" b="0" i="0" u="none" strike="noStrike" cap="none" normalizeH="0" baseline="0" dirty="0">
                            <a:ln>
                              <a:noFill/>
                            </a:ln>
                            <a:solidFill>
                              <a:schemeClr val="tx1"/>
                            </a:solidFill>
                            <a:effectLst/>
                            <a:latin typeface="Arial" charset="0"/>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lang="de-DE" sz="1600" kern="1200" dirty="0">
                              <a:solidFill>
                                <a:schemeClr val="tx1"/>
                              </a:solidFill>
                              <a:effectLst/>
                            </a:rPr>
                            <a:t>0.10</a:t>
                          </a: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396269">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Pre-dilation (%)</a:t>
                          </a:r>
                          <a:r>
                            <a:rPr kumimoji="0" lang="en-US" sz="1600" u="none" strike="noStrike" cap="none" normalizeH="0" baseline="30000" dirty="0">
                              <a:ln>
                                <a:noFill/>
                              </a:ln>
                              <a:solidFill>
                                <a:schemeClr val="tx1"/>
                              </a:solidFill>
                              <a:effectLst/>
                            </a:rPr>
                            <a:t>2</a:t>
                          </a:r>
                          <a:endParaRPr kumimoji="0" lang="en-US" sz="1600" b="0" i="0" u="none" strike="noStrike" cap="none" normalizeH="0" baseline="3000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91</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95</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90</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0.50</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7"/>
                      </a:ext>
                    </a:extLst>
                  </a:tr>
                  <a:tr h="396269">
                    <a:tc>
                      <a:txBody>
                        <a:bodyPr/>
                        <a:lstStyle/>
                        <a:p>
                          <a:pPr marL="0" marR="0" lvl="0" indent="0" algn="l"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Bail out stenting (%)</a:t>
                          </a:r>
                          <a:r>
                            <a:rPr kumimoji="0" lang="en-US" sz="1600" u="none" strike="noStrike" cap="none" normalizeH="0" baseline="30000" dirty="0">
                              <a:ln>
                                <a:noFill/>
                              </a:ln>
                              <a:solidFill>
                                <a:schemeClr val="tx1"/>
                              </a:solidFill>
                              <a:effectLst/>
                            </a:rPr>
                            <a:t>2</a:t>
                          </a:r>
                          <a:endParaRPr kumimoji="0" lang="en-US" sz="1600" b="0" i="0" u="none" strike="noStrike" cap="none" normalizeH="0" baseline="3000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de-DE" sz="1600" kern="1200" dirty="0">
                              <a:solidFill>
                                <a:schemeClr val="tx1"/>
                              </a:solidFill>
                              <a:effectLst/>
                            </a:rPr>
                            <a:t>58</a:t>
                          </a:r>
                          <a:endParaRPr lang="de-DE" sz="1600" kern="1200" dirty="0">
                            <a:solidFill>
                              <a:schemeClr val="tx1"/>
                            </a:solidFill>
                            <a:effectLst/>
                            <a:latin typeface="+mj-lt"/>
                            <a:ea typeface="+mn-ea"/>
                            <a:cs typeface="+mn-cs"/>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NA</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cap="none" normalizeH="0" baseline="0" dirty="0">
                              <a:ln>
                                <a:noFill/>
                              </a:ln>
                              <a:solidFill>
                                <a:schemeClr val="tx1"/>
                              </a:solidFill>
                              <a:effectLst/>
                            </a:rPr>
                            <a:t>NA</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NA</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8"/>
                      </a:ext>
                    </a:extLst>
                  </a:tr>
                  <a:tr h="3962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Treated length, mm (</a:t>
                          </a:r>
                          <a:r>
                            <a:rPr kumimoji="0" lang="en-US" sz="1600" u="none" strike="noStrike" cap="none" normalizeH="0" baseline="0" dirty="0" err="1">
                              <a:ln>
                                <a:noFill/>
                              </a:ln>
                              <a:solidFill>
                                <a:schemeClr val="tx1"/>
                              </a:solidFill>
                              <a:effectLst/>
                            </a:rPr>
                            <a:t>mean±SD</a:t>
                          </a:r>
                          <a:r>
                            <a:rPr kumimoji="0" lang="en-US" sz="1600" u="none" strike="noStrike" cap="none" normalizeH="0" baseline="0" dirty="0">
                              <a:ln>
                                <a:noFill/>
                              </a:ln>
                              <a:solidFill>
                                <a:schemeClr val="tx1"/>
                              </a:solidFill>
                              <a:effectLst/>
                            </a:rPr>
                            <a:t>)</a:t>
                          </a:r>
                          <a:r>
                            <a:rPr kumimoji="0" lang="en-US" sz="1600" u="none" strike="noStrike" cap="none" normalizeH="0" baseline="30000" dirty="0">
                              <a:ln>
                                <a:noFill/>
                              </a:ln>
                              <a:solidFill>
                                <a:schemeClr val="tx1"/>
                              </a:solidFill>
                              <a:effectLst/>
                            </a:rPr>
                            <a:t>1</a:t>
                          </a:r>
                          <a:endParaRPr kumimoji="0" lang="en-US" sz="1600" b="0" i="0" u="none" strike="noStrike" cap="none" normalizeH="0" baseline="3000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269 ± 82 (n=73)</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273 ± 80 (n=73)</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257 ± 68 (n=74)</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0.42</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9"/>
                      </a:ext>
                    </a:extLst>
                  </a:tr>
                  <a:tr h="57912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u="none" strike="noStrike" cap="none" normalizeH="0" baseline="0" dirty="0">
                              <a:ln>
                                <a:noFill/>
                              </a:ln>
                              <a:solidFill>
                                <a:schemeClr val="tx1"/>
                              </a:solidFill>
                              <a:effectLst/>
                            </a:rPr>
                            <a:t>Post-procedural MLD in lesion, mm (</a:t>
                          </a:r>
                          <a:r>
                            <a:rPr kumimoji="0" lang="en-US" sz="1600" u="none" strike="noStrike" cap="none" normalizeH="0" baseline="0" dirty="0" err="1">
                              <a:ln>
                                <a:noFill/>
                              </a:ln>
                              <a:solidFill>
                                <a:schemeClr val="tx1"/>
                              </a:solidFill>
                              <a:effectLst/>
                            </a:rPr>
                            <a:t>mean±SD</a:t>
                          </a:r>
                          <a:r>
                            <a:rPr kumimoji="0" lang="en-US" sz="1600" u="none" strike="noStrike" cap="none" normalizeH="0" baseline="0" dirty="0">
                              <a:ln>
                                <a:noFill/>
                              </a:ln>
                              <a:solidFill>
                                <a:schemeClr val="tx1"/>
                              </a:solidFill>
                              <a:effectLst/>
                            </a:rPr>
                            <a:t>)</a:t>
                          </a:r>
                          <a:r>
                            <a:rPr kumimoji="0" lang="en-US" sz="1600" u="none" strike="noStrike" cap="none" normalizeH="0" baseline="30000" dirty="0">
                              <a:ln>
                                <a:noFill/>
                              </a:ln>
                              <a:solidFill>
                                <a:schemeClr val="tx1"/>
                              </a:solidFill>
                              <a:effectLst/>
                            </a:rPr>
                            <a:t>1</a:t>
                          </a:r>
                          <a:endParaRPr kumimoji="0" lang="en-US" sz="1600" b="0" i="0" u="none" strike="noStrike" cap="none" normalizeH="0" baseline="3000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3.5 ± 0.7 (n=73)</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4.2 ± 0.7 </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4.1 ± 0.7 (n=74)</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&lt;0.0001</a:t>
                          </a:r>
                          <a:endParaRPr kumimoji="0" lang="en-US" sz="1600" b="1"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0"/>
                      </a:ext>
                    </a:extLst>
                  </a:tr>
                  <a:tr h="57912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u="none" strike="noStrike" cap="none" normalizeH="0" baseline="0" dirty="0">
                              <a:ln>
                                <a:noFill/>
                              </a:ln>
                              <a:solidFill>
                                <a:schemeClr val="tx1"/>
                              </a:solidFill>
                              <a:effectLst/>
                            </a:rPr>
                            <a:t>Post-procedural diameter stenosis, % (</a:t>
                          </a:r>
                          <a:r>
                            <a:rPr kumimoji="0" lang="en-US" sz="1600" u="none" strike="noStrike" kern="1200" cap="none" normalizeH="0" baseline="0" dirty="0" err="1">
                              <a:ln>
                                <a:noFill/>
                              </a:ln>
                              <a:solidFill>
                                <a:schemeClr val="tx1"/>
                              </a:solidFill>
                              <a:effectLst/>
                            </a:rPr>
                            <a:t>mean±SD</a:t>
                          </a:r>
                          <a:r>
                            <a:rPr kumimoji="0" lang="en-US" sz="1600" u="none" strike="noStrike" kern="1200" cap="none" normalizeH="0" baseline="0" dirty="0">
                              <a:ln>
                                <a:noFill/>
                              </a:ln>
                              <a:solidFill>
                                <a:schemeClr val="tx1"/>
                              </a:solidFill>
                              <a:effectLst/>
                            </a:rPr>
                            <a:t>)</a:t>
                          </a:r>
                          <a:r>
                            <a:rPr kumimoji="0" lang="en-US" sz="1600" u="none" strike="noStrike" kern="1200" cap="none" normalizeH="0" baseline="30000" dirty="0">
                              <a:ln>
                                <a:noFill/>
                              </a:ln>
                              <a:solidFill>
                                <a:schemeClr val="tx1"/>
                              </a:solidFill>
                              <a:effectLst/>
                            </a:rPr>
                            <a:t>1</a:t>
                          </a:r>
                          <a:endParaRPr kumimoji="0" lang="en-US" sz="1600" b="0" i="0" u="none" strike="noStrike" kern="1200" cap="none" normalizeH="0" baseline="30000" dirty="0">
                            <a:ln>
                              <a:noFill/>
                            </a:ln>
                            <a:solidFill>
                              <a:schemeClr val="tx1"/>
                            </a:solidFill>
                            <a:effectLst/>
                            <a:latin typeface="+mn-lt"/>
                            <a:ea typeface="+mn-ea"/>
                            <a:cs typeface="+mn-cs"/>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30 </a:t>
                          </a:r>
                          <a:r>
                            <a:rPr kumimoji="0" lang="en-US" sz="1600" u="none" strike="noStrike" kern="1200" cap="none" normalizeH="0" baseline="0" dirty="0">
                              <a:ln>
                                <a:noFill/>
                              </a:ln>
                              <a:solidFill>
                                <a:schemeClr val="tx1"/>
                              </a:solidFill>
                              <a:effectLst/>
                            </a:rPr>
                            <a:t>± 12 (n=73)</a:t>
                          </a:r>
                          <a:endParaRPr kumimoji="0" lang="en-US" sz="1600" b="0" i="0" u="none" strike="noStrike" kern="1200" cap="none" normalizeH="0" baseline="0" dirty="0">
                            <a:ln>
                              <a:noFill/>
                            </a:ln>
                            <a:solidFill>
                              <a:schemeClr val="tx1"/>
                            </a:solidFill>
                            <a:effectLst/>
                            <a:latin typeface="+mn-lt"/>
                            <a:ea typeface="+mn-ea"/>
                            <a:cs typeface="+mn-cs"/>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a:ln>
                                <a:noFill/>
                              </a:ln>
                              <a:solidFill>
                                <a:schemeClr val="tx1"/>
                              </a:solidFill>
                              <a:effectLst/>
                            </a:rPr>
                            <a:t>20 </a:t>
                          </a:r>
                          <a:r>
                            <a:rPr kumimoji="0" lang="en-US" sz="1600" u="none" strike="noStrike" kern="1200" cap="none" normalizeH="0" baseline="0" dirty="0">
                              <a:ln>
                                <a:noFill/>
                              </a:ln>
                              <a:solidFill>
                                <a:schemeClr val="tx1"/>
                              </a:solidFill>
                              <a:effectLst/>
                            </a:rPr>
                            <a:t>± 15</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pPr>
                          <a:r>
                            <a:rPr kumimoji="0" lang="en-US" sz="1600" u="none" strike="noStrike" cap="none" normalizeH="0" baseline="0" dirty="0">
                              <a:ln>
                                <a:noFill/>
                              </a:ln>
                              <a:solidFill>
                                <a:schemeClr val="tx1"/>
                              </a:solidFill>
                              <a:effectLst/>
                            </a:rPr>
                            <a:t>20 </a:t>
                          </a:r>
                          <a:r>
                            <a:rPr kumimoji="0" lang="en-US" sz="1600" u="none" strike="noStrike" kern="1200" cap="none" normalizeH="0" baseline="0" dirty="0">
                              <a:ln>
                                <a:noFill/>
                              </a:ln>
                              <a:solidFill>
                                <a:schemeClr val="tx1"/>
                              </a:solidFill>
                              <a:effectLst/>
                            </a:rPr>
                            <a:t>± 14 (n=74)</a:t>
                          </a:r>
                          <a:endParaRPr kumimoji="0" lang="en-US" sz="1600" b="0" i="0" u="none" strike="noStrike" cap="none" normalizeH="0" baseline="0" dirty="0">
                            <a:ln>
                              <a:noFill/>
                            </a:ln>
                            <a:solidFill>
                              <a:schemeClr val="tx1"/>
                            </a:solidFill>
                            <a:effectLst/>
                            <a:latin typeface="+mj-lt"/>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30000"/>
                            </a:spcBef>
                            <a:spcAft>
                              <a:spcPct val="0"/>
                            </a:spcAft>
                            <a:buClr>
                              <a:schemeClr val="tx2"/>
                            </a:buClr>
                            <a:buSzPct val="110000"/>
                            <a:buFontTx/>
                            <a:buNone/>
                            <a:tabLst/>
                            <a:defRPr/>
                          </a:pPr>
                          <a:r>
                            <a:rPr kumimoji="0" lang="en-US" sz="1600" u="none" strike="noStrike" kern="1200" cap="none" normalizeH="0" baseline="0" dirty="0">
                              <a:ln>
                                <a:noFill/>
                              </a:ln>
                              <a:solidFill>
                                <a:schemeClr val="tx1"/>
                              </a:solidFill>
                              <a:effectLst/>
                            </a:rPr>
                            <a:t>&lt;0.0001</a:t>
                          </a:r>
                          <a:endParaRPr kumimoji="0" lang="en-US" sz="1600" b="1" i="0" u="none" strike="noStrike" kern="1200" cap="none" normalizeH="0" baseline="0" dirty="0">
                            <a:ln>
                              <a:noFill/>
                            </a:ln>
                            <a:solidFill>
                              <a:schemeClr val="tx1"/>
                            </a:solidFill>
                            <a:effectLst/>
                            <a:latin typeface="+mn-lt"/>
                            <a:ea typeface="+mn-ea"/>
                            <a:cs typeface="+mn-cs"/>
                          </a:endParaRPr>
                        </a:p>
                      </a:txBody>
                      <a:tcPr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mc:Fallback>
      </mc:AlternateContent>
      <p:sp>
        <p:nvSpPr>
          <p:cNvPr id="8" name="Textfeld 7"/>
          <p:cNvSpPr txBox="1"/>
          <p:nvPr/>
        </p:nvSpPr>
        <p:spPr>
          <a:xfrm>
            <a:off x="1930728" y="6361925"/>
            <a:ext cx="4764832" cy="297454"/>
          </a:xfrm>
          <a:prstGeom prst="rect">
            <a:avLst/>
          </a:prstGeom>
          <a:noFill/>
        </p:spPr>
        <p:txBody>
          <a:bodyPr wrap="square" rtlCol="0">
            <a:spAutoFit/>
          </a:bodyPr>
          <a:lstStyle/>
          <a:p>
            <a:r>
              <a:rPr lang="de-DE" sz="1333" baseline="30000" dirty="0"/>
              <a:t>1</a:t>
            </a:r>
            <a:r>
              <a:rPr lang="de-DE" sz="1333" dirty="0"/>
              <a:t> </a:t>
            </a:r>
            <a:r>
              <a:rPr lang="de-DE" sz="1333" dirty="0" err="1"/>
              <a:t>Corelab</a:t>
            </a:r>
            <a:r>
              <a:rPr lang="de-DE" sz="1333" dirty="0"/>
              <a:t> </a:t>
            </a:r>
            <a:r>
              <a:rPr lang="de-DE" sz="1333" dirty="0" err="1"/>
              <a:t>analysis</a:t>
            </a:r>
            <a:r>
              <a:rPr lang="de-DE" sz="1333" dirty="0"/>
              <a:t>; </a:t>
            </a:r>
            <a:r>
              <a:rPr lang="de-DE" sz="1333" baseline="30000" dirty="0"/>
              <a:t>2</a:t>
            </a:r>
            <a:r>
              <a:rPr lang="de-DE" sz="1333" dirty="0"/>
              <a:t> CRF </a:t>
            </a:r>
            <a:r>
              <a:rPr lang="de-DE" sz="1333" dirty="0" err="1"/>
              <a:t>data</a:t>
            </a:r>
            <a:r>
              <a:rPr lang="de-DE" sz="1333" dirty="0"/>
              <a:t>; NA = not </a:t>
            </a:r>
            <a:r>
              <a:rPr lang="de-DE" sz="1333" dirty="0" err="1"/>
              <a:t>applicable</a:t>
            </a:r>
            <a:endParaRPr lang="de-DE" sz="1333" dirty="0"/>
          </a:p>
        </p:txBody>
      </p:sp>
    </p:spTree>
    <p:extLst>
      <p:ext uri="{BB962C8B-B14F-4D97-AF65-F5344CB8AC3E}">
        <p14:creationId xmlns:p14="http://schemas.microsoft.com/office/powerpoint/2010/main" val="16258637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7CFA6D-E54D-692D-95D8-A71774E02FBA}"/>
              </a:ext>
            </a:extLst>
          </p:cNvPr>
          <p:cNvSpPr>
            <a:spLocks noGrp="1"/>
          </p:cNvSpPr>
          <p:nvPr>
            <p:ph type="title"/>
          </p:nvPr>
        </p:nvSpPr>
        <p:spPr/>
        <p:txBody>
          <a:bodyPr/>
          <a:lstStyle/>
          <a:p>
            <a:r>
              <a:rPr lang="fr-FR" dirty="0" err="1"/>
              <a:t>Devices</a:t>
            </a:r>
            <a:r>
              <a:rPr lang="fr-FR" dirty="0"/>
              <a:t> rates for </a:t>
            </a:r>
            <a:r>
              <a:rPr lang="fr-FR" dirty="0" err="1"/>
              <a:t>Swedepad</a:t>
            </a:r>
            <a:r>
              <a:rPr lang="fr-FR" dirty="0"/>
              <a:t> 1 and 2</a:t>
            </a:r>
          </a:p>
        </p:txBody>
      </p:sp>
      <p:sp>
        <p:nvSpPr>
          <p:cNvPr id="5" name="ZoneTexte 4">
            <a:extLst>
              <a:ext uri="{FF2B5EF4-FFF2-40B4-BE49-F238E27FC236}">
                <a16:creationId xmlns:a16="http://schemas.microsoft.com/office/drawing/2014/main" id="{E07DBAC1-50A3-F532-A23F-BB880EB0D0A2}"/>
              </a:ext>
            </a:extLst>
          </p:cNvPr>
          <p:cNvSpPr txBox="1"/>
          <p:nvPr/>
        </p:nvSpPr>
        <p:spPr>
          <a:xfrm>
            <a:off x="806669" y="2195927"/>
            <a:ext cx="1944414" cy="369332"/>
          </a:xfrm>
          <a:prstGeom prst="rect">
            <a:avLst/>
          </a:prstGeom>
          <a:noFill/>
        </p:spPr>
        <p:txBody>
          <a:bodyPr wrap="square">
            <a:spAutoFit/>
          </a:bodyPr>
          <a:lstStyle/>
          <a:p>
            <a:pPr algn="ctr"/>
            <a:r>
              <a:rPr lang="fr-FR" dirty="0" err="1"/>
              <a:t>Swedepad</a:t>
            </a:r>
            <a:r>
              <a:rPr lang="fr-FR" dirty="0"/>
              <a:t> 1</a:t>
            </a:r>
          </a:p>
        </p:txBody>
      </p:sp>
      <p:sp>
        <p:nvSpPr>
          <p:cNvPr id="7" name="ZoneTexte 6">
            <a:extLst>
              <a:ext uri="{FF2B5EF4-FFF2-40B4-BE49-F238E27FC236}">
                <a16:creationId xmlns:a16="http://schemas.microsoft.com/office/drawing/2014/main" id="{DEF6F78A-87E8-1604-3C75-63F0981D160A}"/>
              </a:ext>
            </a:extLst>
          </p:cNvPr>
          <p:cNvSpPr txBox="1"/>
          <p:nvPr/>
        </p:nvSpPr>
        <p:spPr>
          <a:xfrm>
            <a:off x="8029902" y="2195927"/>
            <a:ext cx="2154621" cy="369332"/>
          </a:xfrm>
          <a:prstGeom prst="rect">
            <a:avLst/>
          </a:prstGeom>
          <a:noFill/>
        </p:spPr>
        <p:txBody>
          <a:bodyPr wrap="square">
            <a:spAutoFit/>
          </a:bodyPr>
          <a:lstStyle/>
          <a:p>
            <a:pPr algn="ctr"/>
            <a:r>
              <a:rPr lang="fr-FR" dirty="0" err="1"/>
              <a:t>Swedepad</a:t>
            </a:r>
            <a:r>
              <a:rPr lang="fr-FR" dirty="0"/>
              <a:t> 2</a:t>
            </a:r>
          </a:p>
        </p:txBody>
      </p:sp>
      <p:pic>
        <p:nvPicPr>
          <p:cNvPr id="11" name="Image 10">
            <a:extLst>
              <a:ext uri="{FF2B5EF4-FFF2-40B4-BE49-F238E27FC236}">
                <a16:creationId xmlns:a16="http://schemas.microsoft.com/office/drawing/2014/main" id="{09F1C6EE-BEB7-3928-4E82-70B707078A83}"/>
              </a:ext>
            </a:extLst>
          </p:cNvPr>
          <p:cNvPicPr>
            <a:picLocks noChangeAspect="1"/>
          </p:cNvPicPr>
          <p:nvPr/>
        </p:nvPicPr>
        <p:blipFill>
          <a:blip r:embed="rId2"/>
          <a:stretch>
            <a:fillRect/>
          </a:stretch>
        </p:blipFill>
        <p:spPr>
          <a:xfrm>
            <a:off x="646747" y="2900855"/>
            <a:ext cx="4721984" cy="2981089"/>
          </a:xfrm>
          <a:prstGeom prst="rect">
            <a:avLst/>
          </a:prstGeom>
        </p:spPr>
      </p:pic>
      <p:pic>
        <p:nvPicPr>
          <p:cNvPr id="13" name="Image 12">
            <a:extLst>
              <a:ext uri="{FF2B5EF4-FFF2-40B4-BE49-F238E27FC236}">
                <a16:creationId xmlns:a16="http://schemas.microsoft.com/office/drawing/2014/main" id="{2F5A25BD-ABFE-1360-8571-C579C1752DA9}"/>
              </a:ext>
            </a:extLst>
          </p:cNvPr>
          <p:cNvPicPr>
            <a:picLocks noChangeAspect="1"/>
          </p:cNvPicPr>
          <p:nvPr/>
        </p:nvPicPr>
        <p:blipFill>
          <a:blip r:embed="rId3"/>
          <a:stretch>
            <a:fillRect/>
          </a:stretch>
        </p:blipFill>
        <p:spPr>
          <a:xfrm>
            <a:off x="6064469" y="2949931"/>
            <a:ext cx="5911658" cy="3065051"/>
          </a:xfrm>
          <a:prstGeom prst="rect">
            <a:avLst/>
          </a:prstGeom>
        </p:spPr>
      </p:pic>
    </p:spTree>
    <p:extLst>
      <p:ext uri="{BB962C8B-B14F-4D97-AF65-F5344CB8AC3E}">
        <p14:creationId xmlns:p14="http://schemas.microsoft.com/office/powerpoint/2010/main" val="161433655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VIVA">
    <a:dk1>
      <a:srgbClr val="2A3B8E"/>
    </a:dk1>
    <a:lt1>
      <a:sysClr val="window" lastClr="FFFFFF"/>
    </a:lt1>
    <a:dk2>
      <a:srgbClr val="242852"/>
    </a:dk2>
    <a:lt2>
      <a:srgbClr val="FFFFFF"/>
    </a:lt2>
    <a:accent1>
      <a:srgbClr val="4F3EB8"/>
    </a:accent1>
    <a:accent2>
      <a:srgbClr val="C86040"/>
    </a:accent2>
    <a:accent3>
      <a:srgbClr val="297FD5"/>
    </a:accent3>
    <a:accent4>
      <a:srgbClr val="E1AE1F"/>
    </a:accent4>
    <a:accent5>
      <a:srgbClr val="5AA2AE"/>
    </a:accent5>
    <a:accent6>
      <a:srgbClr val="FF0000"/>
    </a:accent6>
    <a:hlink>
      <a:srgbClr val="9454C3"/>
    </a:hlink>
    <a:folHlink>
      <a:srgbClr val="3EBBF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2339</TotalTime>
  <Words>4883</Words>
  <Application>Microsoft Office PowerPoint</Application>
  <PresentationFormat>Grand écran</PresentationFormat>
  <Paragraphs>519</Paragraphs>
  <Slides>52</Slides>
  <Notes>10</Notes>
  <HiddenSlides>0</HiddenSlides>
  <MMClips>1</MMClips>
  <ScaleCrop>false</ScaleCrop>
  <HeadingPairs>
    <vt:vector size="8" baseType="variant">
      <vt:variant>
        <vt:lpstr>Polices utilisées</vt:lpstr>
      </vt:variant>
      <vt:variant>
        <vt:i4>15</vt:i4>
      </vt:variant>
      <vt:variant>
        <vt:lpstr>Thème</vt:lpstr>
      </vt:variant>
      <vt:variant>
        <vt:i4>1</vt:i4>
      </vt:variant>
      <vt:variant>
        <vt:lpstr>Serveurs OLE incorporés</vt:lpstr>
      </vt:variant>
      <vt:variant>
        <vt:i4>2</vt:i4>
      </vt:variant>
      <vt:variant>
        <vt:lpstr>Titres des diapositives</vt:lpstr>
      </vt:variant>
      <vt:variant>
        <vt:i4>52</vt:i4>
      </vt:variant>
    </vt:vector>
  </HeadingPairs>
  <TitlesOfParts>
    <vt:vector size="70" baseType="lpstr">
      <vt:lpstr>AdvOT2986fa51</vt:lpstr>
      <vt:lpstr>AdvOTd76a530b</vt:lpstr>
      <vt:lpstr>AdvOTd9ad3ae4.I</vt:lpstr>
      <vt:lpstr>AdvP4C4E51</vt:lpstr>
      <vt:lpstr>Aptos</vt:lpstr>
      <vt:lpstr>Aptos Display</vt:lpstr>
      <vt:lpstr>Arial</vt:lpstr>
      <vt:lpstr>Calibri</vt:lpstr>
      <vt:lpstr>Cambria Math</vt:lpstr>
      <vt:lpstr>Century Gothic</vt:lpstr>
      <vt:lpstr>CUZBF O+ Scala Lancet Pro</vt:lpstr>
      <vt:lpstr>MyriadPro</vt:lpstr>
      <vt:lpstr>OTNEJMQuadraat</vt:lpstr>
      <vt:lpstr>ScalaLancetPro</vt:lpstr>
      <vt:lpstr>ヒラギノ角ゴ Pro W3</vt:lpstr>
      <vt:lpstr>Thème Office</vt:lpstr>
      <vt:lpstr>Image</vt:lpstr>
      <vt:lpstr>Photo Editor-Foto</vt:lpstr>
      <vt:lpstr>Update of the 2024 Guiidelines for Lower Limb Peripheral Artery Disease</vt:lpstr>
      <vt:lpstr>Disclosures</vt:lpstr>
      <vt:lpstr>Présentation PowerPoint</vt:lpstr>
      <vt:lpstr>Présentation PowerPoint</vt:lpstr>
      <vt:lpstr>Présentation PowerPoint</vt:lpstr>
      <vt:lpstr>Treatment of Claudication by Paclitaxel Eluting Devices</vt:lpstr>
      <vt:lpstr>DCB reduced late lumen loss, binary restenosis, and TLR compared with POBA alone in the treatment of femoropopliteal disease. </vt:lpstr>
      <vt:lpstr>Drug Eluting Stent for Patients with Claudication</vt:lpstr>
      <vt:lpstr>The FAIR Trial - Randomized Femoral Artery In-Stent Restenosis Trial Drug-Coated Balloon Versus Standard Balloon for Superficial Femoral Artery In-Stent Restenosis</vt:lpstr>
      <vt:lpstr>SWEDEPAD Studies Design</vt:lpstr>
      <vt:lpstr>SWEDEPAD Made the Hypothesis of Class Effect</vt:lpstr>
      <vt:lpstr>No Class effect Among Drug Eluting Devices In the SWEDEPAD-2 study, ≃40% of patients received Lutonix and ≃ 4% received Eluvia</vt:lpstr>
      <vt:lpstr>Présentation PowerPoint</vt:lpstr>
      <vt:lpstr>Présentation PowerPoint</vt:lpstr>
      <vt:lpstr>No Class effect Between DES and DCB In the SWEDEPAD-2 study, DCB: 78% - DES: 22% </vt:lpstr>
      <vt:lpstr>SWEDEPAD 1-2 Flow Charts</vt:lpstr>
      <vt:lpstr>SWEDEPAD 1 Outcomes</vt:lpstr>
      <vt:lpstr>Présentation PowerPoint</vt:lpstr>
      <vt:lpstr>Absence of a Reduction in Binary Re-stenosis  in SWEDEPAD Trials</vt:lpstr>
      <vt:lpstr>Présentation PowerPoint</vt:lpstr>
      <vt:lpstr>In 2025: DOUBT ABOUT THE SAFETY…AGAIN ?</vt:lpstr>
      <vt:lpstr>Paclitaxel-Coated Device and Exposure and Risk of Death  (Pooled Data)</vt:lpstr>
      <vt:lpstr>Présentation PowerPoint</vt:lpstr>
      <vt:lpstr>The French National Health Data System (SNDS) Positions France as a Key Country for Research</vt:lpstr>
      <vt:lpstr>Analysis of Paclitaxel Safety in the SNDS:  The DETECT Study</vt:lpstr>
      <vt:lpstr>DETECT Study Outcomes</vt:lpstr>
      <vt:lpstr>Femoropopliteal Endovascular Treatment of Paitents with Chronic Limb Threatening Ischemia</vt:lpstr>
      <vt:lpstr>SWEDEPAD 1 Outcomes: ipsilateral major amputation</vt:lpstr>
      <vt:lpstr>BASIL 3 RCT To determine which primary endovascular revascularisation strategy represents the most clinically e!ective treatment for patients with CLTI who require endovascular femoro-popliteal, with or without infra-popliteal, revascularisation (POBA, DCB, DES)</vt:lpstr>
      <vt:lpstr>Take Home Message  for Paclitaxel in the Femoropopliteal Segment </vt:lpstr>
      <vt:lpstr>Drug Elution in the Femoropopliteal Segment: Paclitaxel Remains the First Choice</vt:lpstr>
      <vt:lpstr> </vt:lpstr>
      <vt:lpstr>BASIL 2 RCT: Amputation Free Survival</vt:lpstr>
      <vt:lpstr>BEST-CLI Cohort 1</vt:lpstr>
      <vt:lpstr>BASIL 2 RCT: Amputation and Survival</vt:lpstr>
      <vt:lpstr>BEST-CLI Cohort 2</vt:lpstr>
      <vt:lpstr>Présentation PowerPoint</vt:lpstr>
      <vt:lpstr>Evolution de la qualité de vie au fil du temps </vt:lpstr>
      <vt:lpstr>What About Complex Femoropopliteal Lesions ?</vt:lpstr>
      <vt:lpstr>SPORTs Study Design </vt:lpstr>
      <vt:lpstr>Primary Patency @ 2 years</vt:lpstr>
      <vt:lpstr>Treatment of Long Femoropopliteal Lesions for CLTI is Frequent</vt:lpstr>
      <vt:lpstr>BASIL 3 RCT To determine which primary endovascular revascularisation strategy represents the most clinically e!ective treatment for patients with CLTI who require endovascular femoro-popliteal, with or without infra-popliteal, revascularisation (POBA, DCB, DES)</vt:lpstr>
      <vt:lpstr>Présentation PowerPoint</vt:lpstr>
      <vt:lpstr>Présentation PowerPoint</vt:lpstr>
      <vt:lpstr>Présentation PowerPoint</vt:lpstr>
      <vt:lpstr>Zilver PTX  RCT</vt:lpstr>
      <vt:lpstr>Drug Eluting Devices Drug coated stents – Drug coated balloons</vt:lpstr>
      <vt:lpstr>Clinical Benefit – Major Amputation – Reintervention </vt:lpstr>
      <vt:lpstr>No Class effect Between DES and DCB</vt:lpstr>
      <vt:lpstr>Présentation PowerPoint</vt:lpstr>
      <vt:lpstr>Devices rates for Swedepad 1 and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yann Gouëffic</dc:creator>
  <cp:lastModifiedBy>Matthieu Hotmail</cp:lastModifiedBy>
  <cp:revision>50</cp:revision>
  <dcterms:created xsi:type="dcterms:W3CDTF">2026-03-13T15:09:43Z</dcterms:created>
  <dcterms:modified xsi:type="dcterms:W3CDTF">2026-10-10T09:21:32Z</dcterms:modified>
</cp:coreProperties>
</file>