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2" r:id="rId3"/>
    <p:sldId id="282" r:id="rId4"/>
    <p:sldId id="287" r:id="rId5"/>
    <p:sldId id="297" r:id="rId6"/>
    <p:sldId id="296" r:id="rId7"/>
    <p:sldId id="299" r:id="rId8"/>
    <p:sldId id="300" r:id="rId9"/>
    <p:sldId id="301" r:id="rId10"/>
    <p:sldId id="266" r:id="rId11"/>
    <p:sldId id="302" r:id="rId12"/>
    <p:sldId id="304" r:id="rId13"/>
    <p:sldId id="298" r:id="rId14"/>
    <p:sldId id="279" r:id="rId15"/>
    <p:sldId id="280" r:id="rId16"/>
    <p:sldId id="281" r:id="rId17"/>
    <p:sldId id="288" r:id="rId18"/>
    <p:sldId id="289" r:id="rId19"/>
    <p:sldId id="290" r:id="rId20"/>
    <p:sldId id="294" r:id="rId21"/>
    <p:sldId id="291" r:id="rId22"/>
    <p:sldId id="295" r:id="rId23"/>
    <p:sldId id="286" r:id="rId24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77" autoAdjust="0"/>
    <p:restoredTop sz="96115" autoAdjust="0"/>
  </p:normalViewPr>
  <p:slideViewPr>
    <p:cSldViewPr snapToGrid="0">
      <p:cViewPr varScale="1">
        <p:scale>
          <a:sx n="90" d="100"/>
          <a:sy n="90" d="100"/>
        </p:scale>
        <p:origin x="62" y="3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4162209751862573"/>
          <c:w val="0.96014700250258"/>
          <c:h val="0.75071880524740675"/>
        </c:manualLayout>
      </c:layout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CD3-B843-87D5-C20DFE9C1E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CD3-B843-87D5-C20DFE9C1E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CD3-B843-87D5-C20DFE9C1E2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1 à 5 patients</c:v>
                </c:pt>
                <c:pt idx="1">
                  <c:v>5 à 10 patients</c:v>
                </c:pt>
                <c:pt idx="2">
                  <c:v>&gt; 10 patients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38</c:v>
                </c:pt>
                <c:pt idx="1">
                  <c:v>33.33</c:v>
                </c:pt>
                <c:pt idx="2">
                  <c:v>28.67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D3-B843-87D5-C20DFE9C1E2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1159A73-4CF9-40F8-805B-A8599D81E7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71B042-66CC-4677-986D-BFD6FAC44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2E212-7570-4BE0-AA71-A5B09E392318}" type="datetime1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136C15-2389-41A7-8605-7409512631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274730-E63C-4998-BA66-4042185899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C63C3-5382-4E8B-9F4B-623A3539A1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1329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08386-60AD-4AD1-86F4-B49D5BB4F1EA}" type="datetime1">
              <a:rPr lang="fr-FR" smtClean="0"/>
              <a:pPr/>
              <a:t>14/10/2026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F53F6-2F96-4B0F-AEEC-08BDF6D0FFC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9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53F6-2F96-4B0F-AEEC-08BDF6D0FFC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59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rtlCol="0"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244530-9520-4038-AD4A-275323C95668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D87FA1-3065-473A-8C6D-BD524B93E20B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rtlCol="0" anchor="b"/>
          <a:lstStyle>
            <a:lvl1pPr algn="r">
              <a:defRPr sz="4000" b="0" cap="all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751011" y="4777381"/>
            <a:ext cx="8686801" cy="8604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2890BA-7B3C-4D72-B2E3-2AF5329A5F3D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141412" y="2666999"/>
            <a:ext cx="4876800" cy="312420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0612" y="2667000"/>
            <a:ext cx="4876800" cy="312420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D94313F-D11D-4048-B942-D60757387B0A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429280" y="2658533"/>
            <a:ext cx="458893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1141412" y="3243262"/>
            <a:ext cx="4876800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443133" y="2667000"/>
            <a:ext cx="460428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0612" y="3243262"/>
            <a:ext cx="4876801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2A9F13-22CC-44F3-A7DD-2E861518B1C3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B07553-126B-4BEB-A700-B221F630BF84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0D951E-4419-4E5D-B45E-8FA435E9147A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03812" y="609601"/>
            <a:ext cx="5943601" cy="51816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354912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9E9978-7101-49DF-83D7-B0D59009C23A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4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53340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 rtlCol="0"/>
          <a:lstStyle/>
          <a:p>
            <a:pPr rtl="0"/>
            <a:fld id="{3F385A8F-0A99-4733-876D-8CD0875F0122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141413" y="5299603"/>
            <a:ext cx="9906000" cy="493712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02DC20B-2D2E-4554-8BD5-1600DA90FCFF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rtlCol="0" anchor="ctr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1249CA-B4DD-4B7A-B000-7915436400D8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 de texte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fr-FR" sz="8000" noProof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Zone de texte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fr-FR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1674812" y="3352800"/>
            <a:ext cx="8839202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 rtl="0">
              <a:buNone/>
            </a:pPr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DE1632-7D3B-4784-A7BD-02C585E27FA4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professionn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rtlCol="0" anchor="b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 rtl="0">
              <a:buNone/>
            </a:pPr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05AD5B-C993-4CA3-8366-513B1EF5DF70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Carte d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 de texte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fr-FR" sz="8000" noProof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Zone de texte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fr-FR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fr-FR" noProof="0"/>
              <a:t>Modifiez les styles du texte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141411" y="4775200"/>
            <a:ext cx="9906000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B525C5-FF8A-4A81-95C7-BF1063DA2E78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fr-FR" noProof="0"/>
              <a:t>Modifiez le style du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fr-FR" noProof="0"/>
              <a:t>Modifiez les styles du texte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5F511C-8175-4F06-9D4B-D5167886D212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10857A-8C42-4183-B1AF-4CAA94F03C68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2" y="609600"/>
            <a:ext cx="7543800" cy="5181600"/>
          </a:xfrm>
        </p:spPr>
        <p:txBody>
          <a:bodyPr vert="eaVert" rtlCol="0" anchor="t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8FA9ED-4B5A-42FF-B0BC-382EBC9B1C1D}" type="datetime1">
              <a:rPr lang="fr-FR" noProof="0" smtClean="0"/>
              <a:t>14/10/2026</a:t>
            </a:fld>
            <a:endParaRPr lang="fr-FR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fr-FR" noProof="0" dirty="0"/>
              <a:t>Modifiez les styles du texte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6395413A-BE8C-4DCE-B8F5-849924695E60}" type="datetime1">
              <a:rPr lang="fr-FR" noProof="0" smtClean="0"/>
              <a:t>14/10/2026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D57F1E4F-1CFF-5643-939E-217C01CDF565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51012" y="4343399"/>
            <a:ext cx="8676222" cy="1905000"/>
          </a:xfrm>
        </p:spPr>
        <p:txBody>
          <a:bodyPr rtlCol="0"/>
          <a:lstStyle/>
          <a:p>
            <a:pPr rtl="0"/>
            <a:r>
              <a:rPr lang="fr-FR" sz="2400" dirty="0"/>
              <a:t>Maximilien GIOVANNETTI   </a:t>
            </a:r>
          </a:p>
          <a:p>
            <a:pPr rtl="0"/>
            <a:r>
              <a:rPr lang="fr-FR" sz="2400" dirty="0"/>
              <a:t>  10 octobre 2026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645963-72F2-458A-2075-C64783B2F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523" y="5438828"/>
            <a:ext cx="2688930" cy="809571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5F65F78-2569-CAAF-6F81-BD87FB3C7A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000" u="sng" dirty="0">
                <a:effectLst/>
              </a:rPr>
              <a:t>REGENT</a:t>
            </a:r>
            <a:r>
              <a:rPr lang="fr-FR" sz="4000" dirty="0">
                <a:effectLst/>
              </a:rPr>
              <a:t>: R</a:t>
            </a:r>
            <a:r>
              <a:rPr lang="fr-FR" sz="2800" dirty="0">
                <a:effectLst/>
              </a:rPr>
              <a:t>eport on </a:t>
            </a:r>
            <a:r>
              <a:rPr lang="fr-FR" sz="4000" dirty="0" err="1">
                <a:effectLst/>
              </a:rPr>
              <a:t>E</a:t>
            </a:r>
            <a:r>
              <a:rPr lang="fr-FR" sz="2800" dirty="0" err="1">
                <a:effectLst/>
              </a:rPr>
              <a:t>ndovascular</a:t>
            </a:r>
            <a:r>
              <a:rPr lang="fr-FR" sz="2800" dirty="0">
                <a:effectLst/>
              </a:rPr>
              <a:t> </a:t>
            </a:r>
            <a:r>
              <a:rPr lang="fr-FR" sz="2800" dirty="0" err="1">
                <a:effectLst/>
              </a:rPr>
              <a:t>mana</a:t>
            </a:r>
            <a:r>
              <a:rPr lang="fr-FR" sz="4000" dirty="0" err="1">
                <a:effectLst/>
              </a:rPr>
              <a:t>G</a:t>
            </a:r>
            <a:r>
              <a:rPr lang="fr-FR" sz="2800" dirty="0" err="1">
                <a:effectLst/>
              </a:rPr>
              <a:t>ement</a:t>
            </a:r>
            <a:r>
              <a:rPr lang="fr-FR" sz="2800" dirty="0">
                <a:effectLst/>
              </a:rPr>
              <a:t> in bifurcation </a:t>
            </a:r>
            <a:r>
              <a:rPr lang="fr-FR" sz="2800" dirty="0" err="1">
                <a:effectLst/>
              </a:rPr>
              <a:t>l</a:t>
            </a:r>
            <a:r>
              <a:rPr lang="fr-FR" sz="4000" dirty="0" err="1">
                <a:effectLst/>
              </a:rPr>
              <a:t>E</a:t>
            </a:r>
            <a:r>
              <a:rPr lang="fr-FR" sz="2800" dirty="0" err="1">
                <a:effectLst/>
              </a:rPr>
              <a:t>sions</a:t>
            </a:r>
            <a:r>
              <a:rPr lang="fr-FR" sz="2800" dirty="0">
                <a:effectLst/>
              </a:rPr>
              <a:t> of the </a:t>
            </a:r>
            <a:r>
              <a:rPr lang="fr-FR" sz="2800" dirty="0" err="1">
                <a:effectLst/>
              </a:rPr>
              <a:t>commo</a:t>
            </a:r>
            <a:r>
              <a:rPr lang="fr-FR" sz="4000" dirty="0" err="1">
                <a:effectLst/>
              </a:rPr>
              <a:t>N</a:t>
            </a:r>
            <a:r>
              <a:rPr lang="fr-FR" sz="2800" dirty="0">
                <a:effectLst/>
              </a:rPr>
              <a:t> </a:t>
            </a:r>
            <a:r>
              <a:rPr lang="fr-FR" sz="2800" dirty="0" err="1">
                <a:effectLst/>
              </a:rPr>
              <a:t>femoral</a:t>
            </a:r>
            <a:r>
              <a:rPr lang="fr-FR" sz="2800" dirty="0">
                <a:effectLst/>
              </a:rPr>
              <a:t> </a:t>
            </a:r>
            <a:r>
              <a:rPr lang="fr-FR" sz="2800" dirty="0" err="1">
                <a:effectLst/>
              </a:rPr>
              <a:t>ar</a:t>
            </a:r>
            <a:r>
              <a:rPr lang="fr-FR" sz="4000" dirty="0" err="1">
                <a:effectLst/>
              </a:rPr>
              <a:t>T</a:t>
            </a:r>
            <a:r>
              <a:rPr lang="fr-FR" sz="2800" dirty="0" err="1">
                <a:effectLst/>
              </a:rPr>
              <a:t>ery</a:t>
            </a:r>
            <a:r>
              <a:rPr lang="fr-FR" sz="2800" dirty="0">
                <a:effectLst/>
              </a:rPr>
              <a:t> </a:t>
            </a:r>
            <a:r>
              <a:rPr lang="fr-FR" sz="2800" dirty="0" err="1">
                <a:effectLst/>
              </a:rPr>
              <a:t>from</a:t>
            </a:r>
            <a:r>
              <a:rPr lang="fr-FR" sz="2800" dirty="0">
                <a:effectLst/>
              </a:rPr>
              <a:t> an online national </a:t>
            </a:r>
            <a:r>
              <a:rPr lang="fr-FR" sz="2800" dirty="0" err="1">
                <a:effectLst/>
              </a:rPr>
              <a:t>survey</a:t>
            </a:r>
            <a:r>
              <a:rPr lang="fr-FR" sz="2800" dirty="0">
                <a:effectLst/>
              </a:rPr>
              <a:t> </a:t>
            </a:r>
            <a:br>
              <a:rPr lang="fr-FR" dirty="0"/>
            </a:b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AF79B61-F321-4BC3-ACC3-CA948E86C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60" y="4718615"/>
            <a:ext cx="1633339" cy="156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23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468E6-0EB9-A8A0-B9D0-47B575216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C66A160-4B3E-BF77-D402-EB5DC769800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41413" y="2478822"/>
            <a:ext cx="5544275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cap="all" dirty="0">
                <a:latin typeface="Arial Rounded MT Bold" panose="020F0704030504030204" pitchFamily="34" charset="0"/>
              </a:rPr>
              <a:t>Ancienneté</a:t>
            </a:r>
            <a:r>
              <a:rPr lang="fr-FR" sz="2400" dirty="0">
                <a:latin typeface="Arial Rounded MT Bold" panose="020F0704030504030204" pitchFamily="34" charset="0"/>
              </a:rPr>
              <a:t> DE LA TECHNIQUE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24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dirty="0">
                <a:latin typeface="Arial Rounded MT Bold" panose="020F0704030504030204" pitchFamily="34" charset="0"/>
              </a:rPr>
              <a:t> ABSENCE DE GUIDELINES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24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400" dirty="0">
                <a:latin typeface="Arial Rounded MT Bold" panose="020F0704030504030204" pitchFamily="34" charset="0"/>
              </a:rPr>
              <a:t>POLÉMIQUE</a:t>
            </a:r>
          </a:p>
          <a:p>
            <a:endParaRPr lang="fr-FR" dirty="0">
              <a:latin typeface="Arial Rounded MT Bold" panose="020F0704030504030204" pitchFamily="34" charset="0"/>
            </a:endParaRPr>
          </a:p>
          <a:p>
            <a:endParaRPr lang="fr-FR" dirty="0">
              <a:latin typeface="Arial Rounded MT Bold" panose="020F0704030504030204" pitchFamily="34" charset="0"/>
            </a:endParaRP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2BF112-9F99-D8CF-857F-933E6E785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460" y="2811570"/>
            <a:ext cx="1728220" cy="306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4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EE758F-2E10-E464-3A2E-2FD9CFED2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CE10F6-7088-E061-6820-C44CB157D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3200" dirty="0">
                <a:latin typeface="Arial Rounded MT Bold" panose="020F0704030504030204" pitchFamily="34" charset="0"/>
              </a:rPr>
              <a:t>Questionnaire électronique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3200" dirty="0">
                <a:latin typeface="Arial Rounded MT Bold" panose="020F0704030504030204" pitchFamily="34" charset="0"/>
              </a:rPr>
              <a:t>27/09/2024 au 14/10/2024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3200" dirty="0">
                <a:latin typeface="Arial Rounded MT Bold" panose="020F0704030504030204" pitchFamily="34" charset="0"/>
              </a:rPr>
              <a:t>QCM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3200" dirty="0">
                <a:latin typeface="Arial Rounded MT Bold" panose="020F0704030504030204" pitchFamily="34" charset="0"/>
              </a:rPr>
              <a:t>Indications, critères de choix anatomiques et techniques, suivi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3200" dirty="0">
                <a:latin typeface="Arial Rounded MT Bold" panose="020F0704030504030204" pitchFamily="34" charset="0"/>
              </a:rPr>
              <a:t>Classification Azema III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437106-CBBD-0668-29A1-61ACBFE1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286" y="5252440"/>
            <a:ext cx="3181522" cy="875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EF71DC-9442-C116-3E2C-C03AEF349F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277" y="5006253"/>
            <a:ext cx="738704" cy="136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47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E833A-D87C-2967-FC97-54D74AEAE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691930-6102-EFFF-8ACA-DCC94798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3C254B-82DA-4B72-A00A-BD26AA02F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2400" u="sng" dirty="0"/>
          </a:p>
          <a:p>
            <a:pPr marL="0" indent="0" algn="ctr">
              <a:buNone/>
            </a:pPr>
            <a:endParaRPr lang="fr-FR" sz="2400" u="sng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7134203-58E6-F830-225B-6D2DE98FFFBB}"/>
              </a:ext>
            </a:extLst>
          </p:cNvPr>
          <p:cNvSpPr txBox="1">
            <a:spLocks/>
          </p:cNvSpPr>
          <p:nvPr/>
        </p:nvSpPr>
        <p:spPr>
          <a:xfrm>
            <a:off x="1293813" y="28193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Indications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Analyse </a:t>
            </a:r>
            <a:r>
              <a:rPr lang="fr-FR" sz="2800" dirty="0" err="1">
                <a:latin typeface="Arial Rounded MT Bold" panose="020F0704030504030204" pitchFamily="34" charset="0"/>
              </a:rPr>
              <a:t>pré-opératoire</a:t>
            </a:r>
            <a:endParaRPr lang="fr-FR" sz="2800" dirty="0">
              <a:latin typeface="Arial Rounded MT Bold" panose="020F07040305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Techniques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suivi</a:t>
            </a:r>
          </a:p>
          <a:p>
            <a:pPr marL="0" indent="0" algn="ctr">
              <a:buFont typeface="Arial"/>
              <a:buNone/>
            </a:pPr>
            <a:endParaRPr lang="fr-FR" sz="2400" u="sng" dirty="0"/>
          </a:p>
        </p:txBody>
      </p:sp>
    </p:spTree>
    <p:extLst>
      <p:ext uri="{BB962C8B-B14F-4D97-AF65-F5344CB8AC3E}">
        <p14:creationId xmlns:p14="http://schemas.microsoft.com/office/powerpoint/2010/main" val="4042248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ECA61-7E6A-A249-977D-6052E073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C8F492-30A4-0440-D06B-DE011709D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0A8ACF-6F48-A1A7-8369-DE5768DE9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2400" u="sng" dirty="0"/>
          </a:p>
          <a:p>
            <a:pPr marL="0" indent="0" algn="ctr">
              <a:buNone/>
            </a:pPr>
            <a:endParaRPr lang="fr-FR" sz="2400" u="sng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D4BE9A82-00E0-5B8D-C854-4A3FCF2E5C60}"/>
              </a:ext>
            </a:extLst>
          </p:cNvPr>
          <p:cNvSpPr txBox="1">
            <a:spLocks/>
          </p:cNvSpPr>
          <p:nvPr/>
        </p:nvSpPr>
        <p:spPr>
          <a:xfrm>
            <a:off x="1293813" y="28193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u="sng" dirty="0">
                <a:latin typeface="Arial Rounded MT Bold" panose="020F0704030504030204" pitchFamily="34" charset="0"/>
              </a:rPr>
              <a:t>Indications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600" dirty="0">
                <a:latin typeface="Arial Rounded MT Bold" panose="020F0704030504030204" pitchFamily="34" charset="0"/>
              </a:rPr>
              <a:t>ASA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600" dirty="0">
                <a:latin typeface="Arial Rounded MT Bold" panose="020F0704030504030204" pitchFamily="34" charset="0"/>
              </a:rPr>
              <a:t>Considérations anatomiques (</a:t>
            </a:r>
            <a:r>
              <a:rPr lang="fr-FR" sz="2600" dirty="0" err="1">
                <a:latin typeface="Arial Rounded MT Bold" panose="020F0704030504030204" pitchFamily="34" charset="0"/>
              </a:rPr>
              <a:t>Redux</a:t>
            </a:r>
            <a:r>
              <a:rPr lang="fr-FR" sz="2600" dirty="0">
                <a:latin typeface="Arial Rounded MT Bold" panose="020F0704030504030204" pitchFamily="34" charset="0"/>
              </a:rPr>
              <a:t>, Scarpa hostile, obésité)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600" dirty="0">
                <a:latin typeface="Arial Rounded MT Bold" panose="020F0704030504030204" pitchFamily="34" charset="0"/>
              </a:rPr>
              <a:t>Thérapeutiques médicamenteuses (NACO, …)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600" dirty="0">
              <a:latin typeface="Arial Rounded MT Bold" panose="020F0704030504030204" pitchFamily="34" charset="0"/>
            </a:endParaRPr>
          </a:p>
          <a:p>
            <a:pPr marL="0" indent="0" algn="ctr">
              <a:buFont typeface="Arial"/>
              <a:buNone/>
            </a:pPr>
            <a:endParaRPr lang="fr-FR" sz="2400" u="sng" dirty="0"/>
          </a:p>
        </p:txBody>
      </p:sp>
    </p:spTree>
    <p:extLst>
      <p:ext uri="{BB962C8B-B14F-4D97-AF65-F5344CB8AC3E}">
        <p14:creationId xmlns:p14="http://schemas.microsoft.com/office/powerpoint/2010/main" val="146200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19F93-2E1E-AAF6-B859-788626D86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C7AB8-47AE-07F8-45DB-47F431115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3FF842-B3EB-357B-9E36-834F6768C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2400" u="sng" dirty="0"/>
          </a:p>
          <a:p>
            <a:pPr marL="0" indent="0" algn="ctr">
              <a:buNone/>
            </a:pPr>
            <a:endParaRPr lang="fr-FR" sz="2400" u="sng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4C5A35-B430-D9E0-3C0B-EF9A7D27CDAD}"/>
              </a:ext>
            </a:extLst>
          </p:cNvPr>
          <p:cNvSpPr txBox="1"/>
          <p:nvPr/>
        </p:nvSpPr>
        <p:spPr>
          <a:xfrm>
            <a:off x="1141413" y="2905780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u="sng" dirty="0">
                <a:latin typeface="Arial Rounded MT Bold" panose="020F0704030504030204" pitchFamily="34" charset="0"/>
              </a:rPr>
              <a:t>Analyse </a:t>
            </a:r>
            <a:r>
              <a:rPr lang="fr-FR" sz="2800" u="sng" dirty="0" err="1">
                <a:latin typeface="Arial Rounded MT Bold" panose="020F0704030504030204" pitchFamily="34" charset="0"/>
              </a:rPr>
              <a:t>pré-opératoire</a:t>
            </a:r>
            <a:r>
              <a:rPr lang="fr-FR" sz="2800" u="sng" dirty="0">
                <a:latin typeface="Arial Rounded MT Bold" panose="020F0704030504030204" pitchFamily="34" charset="0"/>
              </a:rPr>
              <a:t> </a:t>
            </a:r>
            <a:r>
              <a:rPr lang="fr-FR" sz="2800" dirty="0">
                <a:latin typeface="Arial Rounded MT Bold" panose="020F0704030504030204" pitchFamily="34" charset="0"/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Planification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Disparités calibre FC/FS-FP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Angulation FC-FS/FP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195CDA-8B66-7B4C-4C3B-72BEC9E68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550" y="2232571"/>
            <a:ext cx="21209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7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E2164-873B-9E38-059F-7917FD2A4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F2C20-9CDE-171A-2D9E-390494A50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BE5988-46E5-B143-0CDC-E613863AD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2400" u="sng" dirty="0"/>
          </a:p>
          <a:p>
            <a:pPr marL="0" indent="0" algn="ctr">
              <a:buNone/>
            </a:pPr>
            <a:endParaRPr lang="fr-FR" sz="2400" u="sng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2B3693-9C2F-1ED2-5CDC-D9BBBA11BF22}"/>
              </a:ext>
            </a:extLst>
          </p:cNvPr>
          <p:cNvSpPr txBox="1"/>
          <p:nvPr/>
        </p:nvSpPr>
        <p:spPr>
          <a:xfrm>
            <a:off x="1141413" y="2822297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u="sng" dirty="0">
                <a:latin typeface="Arial Rounded MT Bold" panose="020F0704030504030204" pitchFamily="34" charset="0"/>
              </a:rPr>
              <a:t>Techniques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800" dirty="0">
              <a:latin typeface="Arial Rounded MT Bold" panose="020F07040305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1CF6DDE-DA4B-D7F1-C308-5F902E4B4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371" y="3429000"/>
            <a:ext cx="6774081" cy="228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2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DCBAC-C85B-4754-9200-3ED7ED66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25F1E4-C86E-154C-F6F5-0440ADA60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A30B25-1264-E116-5D23-70EDFDDC4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2400" u="sng" dirty="0"/>
          </a:p>
          <a:p>
            <a:pPr marL="0" indent="0" algn="ctr">
              <a:buNone/>
            </a:pPr>
            <a:endParaRPr lang="fr-FR" sz="2400" u="sng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821ADA-4838-99FA-3372-BEA869B2998A}"/>
              </a:ext>
            </a:extLst>
          </p:cNvPr>
          <p:cNvSpPr txBox="1"/>
          <p:nvPr/>
        </p:nvSpPr>
        <p:spPr>
          <a:xfrm>
            <a:off x="1141413" y="2822297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u="sng" dirty="0">
                <a:latin typeface="Arial Rounded MT Bold" panose="020F0704030504030204" pitchFamily="34" charset="0"/>
              </a:rPr>
              <a:t>Techniques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Technique préférentielle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Critères de choix technique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82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73D60-EA20-AED8-CA2D-9DDD84B02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19DCD5-C479-A9D5-39A7-AA9A8704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A2819D-68A7-7CCF-DA9C-D2D114F07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2400" u="sng" dirty="0"/>
          </a:p>
          <a:p>
            <a:pPr marL="0" indent="0" algn="ctr">
              <a:buNone/>
            </a:pPr>
            <a:endParaRPr lang="fr-FR" sz="2400" u="sng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DA5C34-FC3B-7AA4-776B-0352BE5B75D4}"/>
              </a:ext>
            </a:extLst>
          </p:cNvPr>
          <p:cNvSpPr txBox="1"/>
          <p:nvPr/>
        </p:nvSpPr>
        <p:spPr>
          <a:xfrm>
            <a:off x="1141413" y="2822297"/>
            <a:ext cx="6096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u="sng" dirty="0">
                <a:latin typeface="Arial Rounded MT Bold" panose="020F0704030504030204" pitchFamily="34" charset="0"/>
              </a:rPr>
              <a:t>MÉDICATION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800" u="sng" dirty="0">
              <a:latin typeface="Arial Rounded MT Bold" panose="020F07040305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u="sng" dirty="0">
                <a:latin typeface="Arial Rounded MT Bold" panose="020F0704030504030204" pitchFamily="34" charset="0"/>
              </a:rPr>
              <a:t>FOLLOW-UP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FR" sz="2800" u="sng" dirty="0">
              <a:latin typeface="Arial Rounded MT Bold" panose="020F07040305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84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4810A-B8C1-7A5D-EC7B-BB704637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6574AF-534C-5634-F2F2-C28798DE6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148 participants dont 114 répondants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dirty="0">
                <a:latin typeface="Arial Rounded MT Bold" panose="020F0704030504030204" pitchFamily="34" charset="0"/>
              </a:rPr>
              <a:t>Libéraux 49%, Hospitaliers 44%, Mutualistes 7%)</a:t>
            </a:r>
          </a:p>
          <a:p>
            <a:pPr marL="0" indent="0" algn="ctr">
              <a:buNone/>
            </a:pPr>
            <a:endParaRPr lang="fr-FR" sz="2400" u="sng" dirty="0"/>
          </a:p>
        </p:txBody>
      </p:sp>
    </p:spTree>
    <p:extLst>
      <p:ext uri="{BB962C8B-B14F-4D97-AF65-F5344CB8AC3E}">
        <p14:creationId xmlns:p14="http://schemas.microsoft.com/office/powerpoint/2010/main" val="266353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A0E88-02F4-E760-4C06-7B7F42C8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4F3D5-FBCB-6344-B741-C037188D5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702C83-2657-3BAF-FE94-91E0DBEC2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2400" u="sng" dirty="0"/>
          </a:p>
          <a:p>
            <a:pPr marL="0" indent="0" algn="ctr">
              <a:buNone/>
            </a:pPr>
            <a:endParaRPr lang="fr-FR" sz="2400" u="sng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A2362982-D4C9-902C-24B1-45A553E56B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7283932"/>
              </p:ext>
            </p:extLst>
          </p:nvPr>
        </p:nvGraphicFramePr>
        <p:xfrm>
          <a:off x="2590616" y="2022437"/>
          <a:ext cx="7010765" cy="3858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6530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A0179-BEE2-4A41-09B5-98CA64AB1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A81D53-F91D-4545-DFFC-822BDAFA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913EF9-FAE4-69D9-E48C-339C18A4C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2400" u="sng" dirty="0"/>
          </a:p>
          <a:p>
            <a:pPr marL="0" indent="0" algn="ctr">
              <a:buNone/>
            </a:pPr>
            <a:endParaRPr lang="fr-FR" sz="2400" u="sng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E1DDDBE-B828-3121-18C2-D2DFAEC7D9FA}"/>
              </a:ext>
            </a:extLst>
          </p:cNvPr>
          <p:cNvSpPr txBox="1">
            <a:spLocks/>
          </p:cNvSpPr>
          <p:nvPr/>
        </p:nvSpPr>
        <p:spPr>
          <a:xfrm>
            <a:off x="1293813" y="28193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800" u="sng" dirty="0">
                <a:latin typeface="Arial Rounded MT Bold" panose="020F0704030504030204" pitchFamily="34" charset="0"/>
              </a:rPr>
              <a:t>Indications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600" dirty="0">
                <a:latin typeface="Arial Rounded MT Bold" panose="020F0704030504030204" pitchFamily="34" charset="0"/>
              </a:rPr>
              <a:t>PRINCIPALE : 31%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600" dirty="0">
                <a:latin typeface="Arial Rounded MT Bold" panose="020F0704030504030204" pitchFamily="34" charset="0"/>
              </a:rPr>
              <a:t>ASA : 10,4%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600" dirty="0">
                <a:latin typeface="Arial Rounded MT Bold" panose="020F0704030504030204" pitchFamily="34" charset="0"/>
              </a:rPr>
              <a:t>Scarpa hostile 8,2%</a:t>
            </a:r>
          </a:p>
          <a:p>
            <a:pPr marL="0" indent="0" algn="ctr">
              <a:buFont typeface="Arial"/>
              <a:buNone/>
            </a:pPr>
            <a:endParaRPr lang="fr-FR" sz="2400" u="sng" dirty="0"/>
          </a:p>
        </p:txBody>
      </p:sp>
    </p:spTree>
    <p:extLst>
      <p:ext uri="{BB962C8B-B14F-4D97-AF65-F5344CB8AC3E}">
        <p14:creationId xmlns:p14="http://schemas.microsoft.com/office/powerpoint/2010/main" val="1627876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2B6A0-9E00-5859-DDA4-7D435C2AC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86F33-203B-9D0F-874A-0F328F9DB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C3005FCD-ED97-3D1A-3CF2-69E8759BC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0877" y="2514600"/>
            <a:ext cx="6707070" cy="356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80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4810A-B8C1-7A5D-EC7B-BB704637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E367D5FE-0CA8-F663-D65B-B937054F4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677" y="2667000"/>
            <a:ext cx="5169472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57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4810A-B8C1-7A5D-EC7B-BB704637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u="sng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28D2300F-2DB0-9E19-7176-CDC406E9C9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5512" y="2332685"/>
            <a:ext cx="6517800" cy="363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54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268D1-C69C-8BF8-DA9A-6B566047B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>
                <a:effectLst/>
              </a:rPr>
              <a:t>REGENT</a:t>
            </a:r>
            <a:endParaRPr lang="fr-FR" sz="40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7498E35-5DF9-784A-CFA3-A754F95E2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40" y="3032761"/>
            <a:ext cx="5196572" cy="18223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5D1081D-27CB-4D62-5652-E4661B896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332" y="2710795"/>
            <a:ext cx="4082079" cy="265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38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D450F-49F3-07EB-02D5-FAB1C2A83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587AFD-1A56-52D6-F376-63AC7ADE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/>
              <a:t>PUBLICATION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A5922E-C400-E011-D884-75B387C9E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04420"/>
            <a:ext cx="9905998" cy="3124201"/>
          </a:xfrm>
        </p:spPr>
        <p:txBody>
          <a:bodyPr>
            <a:normAutofit/>
          </a:bodyPr>
          <a:lstStyle/>
          <a:p>
            <a:r>
              <a:rPr lang="fr-FR" sz="3200" dirty="0"/>
              <a:t>EJVES</a:t>
            </a:r>
          </a:p>
        </p:txBody>
      </p:sp>
    </p:spTree>
    <p:extLst>
      <p:ext uri="{BB962C8B-B14F-4D97-AF65-F5344CB8AC3E}">
        <p14:creationId xmlns:p14="http://schemas.microsoft.com/office/powerpoint/2010/main" val="3568289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30CD0-9CC1-257F-CE86-3BEF1BB9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215886-32D7-2C0B-3789-B4461B3DE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/>
              <a:t>PUBLICATION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61A53D-3A4D-923A-CCB6-630146748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04420"/>
            <a:ext cx="9905998" cy="3124201"/>
          </a:xfrm>
        </p:spPr>
        <p:txBody>
          <a:bodyPr>
            <a:normAutofit/>
          </a:bodyPr>
          <a:lstStyle/>
          <a:p>
            <a:r>
              <a:rPr lang="fr-FR" sz="3200" dirty="0"/>
              <a:t>EJVES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618B5C-A866-42F9-EBB7-BEBF2DE7E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372" y="2907369"/>
            <a:ext cx="3782882" cy="264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486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1B6D3-18DF-02BB-79C5-12873DC33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BB98E0-B387-51BD-1903-643567FC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/>
              <a:t>PUBLICATION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7D917D-8DA6-10DB-03E2-EF94D827D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04420"/>
            <a:ext cx="9905998" cy="3124201"/>
          </a:xfrm>
        </p:spPr>
        <p:txBody>
          <a:bodyPr>
            <a:normAutofit/>
          </a:bodyPr>
          <a:lstStyle/>
          <a:p>
            <a:r>
              <a:rPr lang="fr-FR" sz="3200" dirty="0"/>
              <a:t>EJVES Forum (Ramsay)</a:t>
            </a:r>
          </a:p>
        </p:txBody>
      </p:sp>
    </p:spTree>
    <p:extLst>
      <p:ext uri="{BB962C8B-B14F-4D97-AF65-F5344CB8AC3E}">
        <p14:creationId xmlns:p14="http://schemas.microsoft.com/office/powerpoint/2010/main" val="3472136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D90F6-FCCF-8DF0-FB3E-90A82896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B7377-1C46-2619-158F-179EECDF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/>
              <a:t>PUBLICATION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87662C-3E0B-ECD6-708B-0BD557633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04420"/>
            <a:ext cx="9905998" cy="3124201"/>
          </a:xfrm>
        </p:spPr>
        <p:txBody>
          <a:bodyPr>
            <a:normAutofit/>
          </a:bodyPr>
          <a:lstStyle/>
          <a:p>
            <a:r>
              <a:rPr lang="fr-FR" sz="3200" dirty="0"/>
              <a:t>EJVES Forum (Ramsay)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512E567-33B1-226F-3A17-F105F5214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8372" y="2907369"/>
            <a:ext cx="3782882" cy="264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20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1181B-027F-736B-8CB7-60B75273F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48C6C9-0DB4-4663-5913-DF4D1141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/>
              <a:t>PUBLICATION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25BEA2-B850-F9CC-EF35-E3431B00A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04420"/>
            <a:ext cx="9905998" cy="3124201"/>
          </a:xfrm>
        </p:spPr>
        <p:txBody>
          <a:bodyPr>
            <a:normAutofit/>
          </a:bodyPr>
          <a:lstStyle/>
          <a:p>
            <a:r>
              <a:rPr lang="fr-FR" sz="3200" dirty="0" err="1"/>
              <a:t>Annals</a:t>
            </a:r>
            <a:r>
              <a:rPr lang="fr-FR" sz="3200" dirty="0"/>
              <a:t> of </a:t>
            </a:r>
            <a:r>
              <a:rPr lang="fr-FR" sz="3200" dirty="0" err="1"/>
              <a:t>vascular</a:t>
            </a:r>
            <a:r>
              <a:rPr lang="fr-FR" sz="3200" dirty="0"/>
              <a:t> </a:t>
            </a:r>
            <a:r>
              <a:rPr lang="fr-FR" sz="3200" dirty="0" err="1"/>
              <a:t>surgery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222080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E7A11-267A-A128-340E-6C269F756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3AD2F-3001-E74D-50B2-7D6EE4A23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/>
              <a:t>PUBLICATION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D162C4-C191-68A6-E91E-1C9C3C03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04420"/>
            <a:ext cx="9905998" cy="3124201"/>
          </a:xfrm>
        </p:spPr>
        <p:txBody>
          <a:bodyPr>
            <a:normAutofit/>
          </a:bodyPr>
          <a:lstStyle/>
          <a:p>
            <a:r>
              <a:rPr lang="fr-FR" sz="3200" dirty="0" err="1"/>
              <a:t>Annals</a:t>
            </a:r>
            <a:r>
              <a:rPr lang="fr-FR" sz="3200" dirty="0"/>
              <a:t> of </a:t>
            </a:r>
            <a:r>
              <a:rPr lang="fr-FR" sz="3200" dirty="0" err="1"/>
              <a:t>vascular</a:t>
            </a:r>
            <a:r>
              <a:rPr lang="fr-FR" sz="3200" dirty="0"/>
              <a:t> </a:t>
            </a:r>
            <a:r>
              <a:rPr lang="fr-FR" sz="3200" dirty="0" err="1"/>
              <a:t>surgery</a:t>
            </a:r>
            <a:endParaRPr lang="fr-FR" sz="32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3DB2EB-D9B6-4D7C-608E-1C646BA87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360" y="2824629"/>
            <a:ext cx="2847484" cy="219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149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94970-85EB-4CBB-3218-5B9AB48C7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/>
              <a:t>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D7B8C8-A090-CA9C-6927-5FA288C9F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959427"/>
            <a:ext cx="9905998" cy="3124201"/>
          </a:xfrm>
        </p:spPr>
        <p:txBody>
          <a:bodyPr>
            <a:normAutofit/>
          </a:bodyPr>
          <a:lstStyle/>
          <a:p>
            <a:r>
              <a:rPr lang="fr-FR" sz="2400" dirty="0"/>
              <a:t>TRÉPIEDS ENDO (rétrospectif) À 5 ANS (Dr PIN)</a:t>
            </a:r>
          </a:p>
          <a:p>
            <a:r>
              <a:rPr lang="fr-FR" sz="2400" dirty="0"/>
              <a:t>PROPECTIF?</a:t>
            </a:r>
          </a:p>
          <a:p>
            <a:r>
              <a:rPr lang="fr-FR" sz="2400" dirty="0"/>
              <a:t>Cone Beam Trépied fémoral (inclusion)</a:t>
            </a:r>
          </a:p>
        </p:txBody>
      </p:sp>
    </p:spTree>
    <p:extLst>
      <p:ext uri="{BB962C8B-B14F-4D97-AF65-F5344CB8AC3E}">
        <p14:creationId xmlns:p14="http://schemas.microsoft.com/office/powerpoint/2010/main" val="360233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ilet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tf00001033_wac</Template>
  <TotalTime>6432</TotalTime>
  <Words>191</Words>
  <Application>Microsoft Office PowerPoint</Application>
  <PresentationFormat>Grand écran</PresentationFormat>
  <Paragraphs>72</Paragraphs>
  <Slides>23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Arial Rounded MT Bold</vt:lpstr>
      <vt:lpstr>Calibri</vt:lpstr>
      <vt:lpstr>Century Gothic</vt:lpstr>
      <vt:lpstr>Wingdings</vt:lpstr>
      <vt:lpstr>Filet</vt:lpstr>
      <vt:lpstr>REGENT: Report on Endovascular manaGement in bifurcation lEsions of the commoN femoral arTery from an online national survey  </vt:lpstr>
      <vt:lpstr>REGENT</vt:lpstr>
      <vt:lpstr>REGENT</vt:lpstr>
      <vt:lpstr>REGENT</vt:lpstr>
      <vt:lpstr>REGENT</vt:lpstr>
      <vt:lpstr>REGENT</vt:lpstr>
      <vt:lpstr>REGENT</vt:lpstr>
      <vt:lpstr>REGENT</vt:lpstr>
      <vt:lpstr>REGENT</vt:lpstr>
      <vt:lpstr>REGENT</vt:lpstr>
      <vt:lpstr>REGENT</vt:lpstr>
      <vt:lpstr>REGENT</vt:lpstr>
      <vt:lpstr>REGENT</vt:lpstr>
      <vt:lpstr>REGENT</vt:lpstr>
      <vt:lpstr>REGENT</vt:lpstr>
      <vt:lpstr>REGENT</vt:lpstr>
      <vt:lpstr>PUBLICATION</vt:lpstr>
      <vt:lpstr>PUBLICATION</vt:lpstr>
      <vt:lpstr>PUBLICATION</vt:lpstr>
      <vt:lpstr>PUBLICATION</vt:lpstr>
      <vt:lpstr>PUBLICATION</vt:lpstr>
      <vt:lpstr>PUBLICATION</vt:lpstr>
      <vt:lpstr>PERSPECTIVES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QUADRATURE DU STENT: QUELLE PLACE POUR LA CHIRURGIE DU MEMBRE INFERIEUR?</dc:title>
  <dc:creator>maximilien</dc:creator>
  <cp:lastModifiedBy>Matthieu Hotmail</cp:lastModifiedBy>
  <cp:revision>28</cp:revision>
  <dcterms:created xsi:type="dcterms:W3CDTF">2023-09-16T15:08:42Z</dcterms:created>
  <dcterms:modified xsi:type="dcterms:W3CDTF">2026-10-14T09:26:01Z</dcterms:modified>
</cp:coreProperties>
</file>