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9" r:id="rId4"/>
    <p:sldId id="282" r:id="rId5"/>
    <p:sldId id="262" r:id="rId6"/>
    <p:sldId id="264" r:id="rId7"/>
    <p:sldId id="283" r:id="rId8"/>
    <p:sldId id="265" r:id="rId9"/>
    <p:sldId id="284" r:id="rId10"/>
    <p:sldId id="268" r:id="rId11"/>
    <p:sldId id="285" r:id="rId12"/>
    <p:sldId id="269" r:id="rId13"/>
    <p:sldId id="271" r:id="rId14"/>
    <p:sldId id="281" r:id="rId15"/>
    <p:sldId id="28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4"/>
    <p:restoredTop sz="94610"/>
  </p:normalViewPr>
  <p:slideViewPr>
    <p:cSldViewPr snapToGrid="0" snapToObjects="1">
      <p:cViewPr varScale="1">
        <p:scale>
          <a:sx n="98" d="100"/>
          <a:sy n="98" d="100"/>
        </p:scale>
        <p:origin x="8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0135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message : face à une EF de type II avec croissance du sac, je raisonne d'abord sur le patient, puis sur l'étanchéité de l'endoprothèse. Pour les lombaires, je préfère la chirurgie à l'embolisation du sac.</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risque propre de l'EF II est faible, autour de 0,9 % de rupture. Le seuil de réintervention retenu par l'ESVS 2024 est une croissance d'au moins 10 mm. Le vrai risque, c'est que le sac qui grossit fasse perdre l'ancrage ou déconnecte les modules, et qu'on passe à une EF Ia, Ib ou III.</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 questions dans l'ordre. Un : l'espérance de vie ; si elle est mauvaise, je surveille. Deux : s'il est opérable, je discute la dépose. Trois : sinon, je vérifie collets et connexions ; au moindre doute, j'étends la couverture. Quatre : si l'AMI est en cause, embolisation par Riolan. Cinq : lombaires seules ou échec de l'embolisation, endoanévrismorraphie.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Première question, avant de regarder le scanner : l'espérance de vie. Mauvaise : je surveille, le risque est faible et la croissance souvent lente. Bonne : est-il opérable ? Si oui, je discute la dépose. Sinon, on avance.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783963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 1, juste après l'idée de la dépose : bonne espérance de vie, patient opérable.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non candidat à la dépose : je vérifie collets et connexions. Au moindre doute ou ancrage insuffisant : FEVAR, branche iliaque, relining, pour éliminer le risque de rupture sur EF Ia, Ib ou III.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 1, juste après l'idée de la dépose : bonne espérance de vie, patient opérable.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3471440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Collets sûrs : je cherche si l'AMI est perméable et responsable. Si oui, embolisation par l'arcade de Riolan depuis l'AMS. Lombaires seules, embolisation impossible ou échec : endoanévrismorraphie. Illustré par le cas 2.</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Collets sûrs : je cherche si l'AMI est perméable et responsable. Si oui, embolisation par l'arcade de Riolan depuis l'AMS. Lombaires seules, embolisation impossible ou échec : endoanévrismorraphie. Illustré par le cas 2.</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407022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Pourquoi pas l'embolisation du sac ? Méta-analyse d'Ultee 2018 : peu de preuves d'efficacité. Série coréenne : 88,5 % de succès technique, mais plus de la moitié des sacs continuent à grossir. Accès difficile, une lombaire en remplace une autre, et on ne voit plus rien au scanner. Rahimi : après deux échecs endovasculaires, ne pas répéter.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l'absence de doute sur les collets : mini-laparotomie, pas de contrôle des collets. Ligature de l'AMI et de toutes les lombaires, systématiquement, avant ou après la mise à plat du sac. Pas d'éviscération, sortie à trois jours. Illustré par le cas 3.</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 3, juste après la technique et le sizing : EF II lombaire, collets sûrs, patient non candidat à la dépose.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 questions dans l'ordre. Un : l'espérance de vie ; si elle est mauvaise, je surveille. Deux : s'il est opérable, je discute la dépose. Trois : sinon, je vérifie collets et connexions ; au moindre doute, j'étends la couverture. Quatre : si l'AMI est en cause, embolisation par Riolan. Cinq : lombaires seules ou échec de l'embolisation, endoanévrismorraphie.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814445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Merci.</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60"/>
          </a:xfrm>
          <a:prstGeom prst="rect">
            <a:avLst/>
          </a:prstGeom>
          <a:noFill/>
          <a:ln/>
        </p:spPr>
        <p:txBody>
          <a:bodyPr wrap="square" lIns="0" tIns="0" rIns="0" bIns="0" rtlCol="0" anchor="t"/>
          <a:lstStyle>
            <a:lvl1pPr marL="0" indent="0" algn="l">
              <a:lnSpc>
                <a:spcPct val="115000"/>
              </a:lnSpc>
              <a:buNone/>
              <a:defRPr lang="en-US" sz="3200" dirty="0">
                <a:solidFill>
                  <a:srgbClr val="1A1A1A"/>
                </a:solidFill>
                <a:latin typeface="Arial" pitchFamily="34" charset="0"/>
                <a:ea typeface="Arial" pitchFamily="34" charset="-122"/>
                <a:cs typeface="Arial"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84960"/>
            <a:ext cx="10566400" cy="4460240"/>
          </a:xfrm>
          <a:prstGeom prst="rect">
            <a:avLst/>
          </a:prstGeom>
          <a:noFill/>
          <a:ln/>
        </p:spPr>
        <p:txBody>
          <a:bodyPr wrap="square" lIns="0" tIns="0" rIns="0" bIns="0" rtlCol="0" anchor="t"/>
          <a:lstStyle>
            <a:lvl1pPr marL="0" indent="0" algn="l">
              <a:lnSpc>
                <a:spcPct val="140000"/>
              </a:lnSpc>
              <a:buNone/>
              <a:defRPr lang="en-US" sz="1600" dirty="0">
                <a:solidFill>
                  <a:srgbClr val="1A1A1A"/>
                </a:solidFill>
                <a:latin typeface="Carlito" pitchFamily="34" charset="0"/>
                <a:ea typeface="Carlito" pitchFamily="34" charset="-122"/>
                <a:cs typeface="Carlito"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60"/>
          </a:xfrm>
          <a:prstGeom prst="rect">
            <a:avLst/>
          </a:prstGeom>
          <a:noFill/>
          <a:ln/>
        </p:spPr>
        <p:txBody>
          <a:bodyPr wrap="square" lIns="0" tIns="0" rIns="0" bIns="0" rtlCol="0" anchor="t"/>
          <a:lstStyle>
            <a:lvl1pPr marL="0" indent="0" algn="l">
              <a:lnSpc>
                <a:spcPct val="115000"/>
              </a:lnSpc>
              <a:buNone/>
              <a:defRPr lang="en-US" sz="3200" dirty="0">
                <a:solidFill>
                  <a:srgbClr val="1A1A1A"/>
                </a:solidFill>
                <a:latin typeface="Arial" pitchFamily="34" charset="0"/>
                <a:ea typeface="Arial" pitchFamily="34" charset="-122"/>
                <a:cs typeface="Arial"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84960"/>
            <a:ext cx="10566400" cy="4460240"/>
          </a:xfrm>
          <a:prstGeom prst="rect">
            <a:avLst/>
          </a:prstGeom>
          <a:noFill/>
          <a:ln/>
        </p:spPr>
        <p:txBody>
          <a:bodyPr wrap="square" lIns="0" tIns="0" rIns="0" bIns="0" rtlCol="0" anchor="t"/>
          <a:lstStyle>
            <a:lvl1pPr marL="0" indent="0" algn="l">
              <a:lnSpc>
                <a:spcPct val="140000"/>
              </a:lnSpc>
              <a:buNone/>
              <a:defRPr lang="en-US" sz="1600" dirty="0">
                <a:solidFill>
                  <a:srgbClr val="1A1A1A"/>
                </a:solidFill>
                <a:latin typeface="Carlito" pitchFamily="34" charset="0"/>
                <a:ea typeface="Carlito" pitchFamily="34" charset="-122"/>
                <a:cs typeface="Carlito"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microsoft.com/office/2007/relationships/media" Target="../media/media2.mp4"/><Relationship Id="rId7" Type="http://schemas.openxmlformats.org/officeDocument/2006/relationships/slideLayout" Target="../slideLayouts/slideLayout2.xml"/><Relationship Id="rId12" Type="http://schemas.openxmlformats.org/officeDocument/2006/relationships/image" Target="../media/image1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12.png"/><Relationship Id="rId5" Type="http://schemas.microsoft.com/office/2007/relationships/media" Target="../media/media3.mp4"/><Relationship Id="rId10" Type="http://schemas.openxmlformats.org/officeDocument/2006/relationships/image" Target="../media/image11.png"/><Relationship Id="rId4" Type="http://schemas.openxmlformats.org/officeDocument/2006/relationships/video" Target="../media/media2.mp4"/><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13" Type="http://schemas.openxmlformats.org/officeDocument/2006/relationships/image" Target="../media/image19.png"/><Relationship Id="rId3" Type="http://schemas.microsoft.com/office/2007/relationships/media" Target="../media/media5.mp4"/><Relationship Id="rId7" Type="http://schemas.openxmlformats.org/officeDocument/2006/relationships/slideLayout" Target="../slideLayouts/slideLayout2.xml"/><Relationship Id="rId12" Type="http://schemas.openxmlformats.org/officeDocument/2006/relationships/image" Target="../media/image18.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video" Target="../media/media6.mp4"/><Relationship Id="rId11" Type="http://schemas.openxmlformats.org/officeDocument/2006/relationships/image" Target="../media/image17.png"/><Relationship Id="rId5" Type="http://schemas.microsoft.com/office/2007/relationships/media" Target="../media/media6.mp4"/><Relationship Id="rId10" Type="http://schemas.openxmlformats.org/officeDocument/2006/relationships/image" Target="../media/image16.png"/><Relationship Id="rId4" Type="http://schemas.openxmlformats.org/officeDocument/2006/relationships/video" Target="../media/media5.mp4"/><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microsoft.com/office/2007/relationships/media" Target="../media/media8.mp4"/><Relationship Id="rId7" Type="http://schemas.openxmlformats.org/officeDocument/2006/relationships/image" Target="../media/image9.png"/><Relationship Id="rId12" Type="http://schemas.openxmlformats.org/officeDocument/2006/relationships/image" Target="../media/image24.png"/><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notesSlide" Target="../notesSlides/notesSlide9.xml"/><Relationship Id="rId11" Type="http://schemas.openxmlformats.org/officeDocument/2006/relationships/image" Target="../media/image23.png"/><Relationship Id="rId5" Type="http://schemas.openxmlformats.org/officeDocument/2006/relationships/slideLayout" Target="../slideLayouts/slideLayout2.xml"/><Relationship Id="rId10" Type="http://schemas.openxmlformats.org/officeDocument/2006/relationships/image" Target="../media/image22.png"/><Relationship Id="rId4" Type="http://schemas.openxmlformats.org/officeDocument/2006/relationships/video" Target="../media/media8.mp4"/><Relationship Id="rId9" Type="http://schemas.openxmlformats.org/officeDocument/2006/relationships/image" Target="../media/image21.png"/><Relationship Id="rId1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media" Target="../media/media12.mp4"/><Relationship Id="rId7" Type="http://schemas.openxmlformats.org/officeDocument/2006/relationships/image" Target="../media/image10.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notesSlide" Target="../notesSlides/notesSlide12.xml"/><Relationship Id="rId11" Type="http://schemas.openxmlformats.org/officeDocument/2006/relationships/image" Target="../media/image36.png"/><Relationship Id="rId5" Type="http://schemas.openxmlformats.org/officeDocument/2006/relationships/slideLayout" Target="../slideLayouts/slideLayout2.xml"/><Relationship Id="rId10" Type="http://schemas.openxmlformats.org/officeDocument/2006/relationships/image" Target="../media/image35.png"/><Relationship Id="rId4" Type="http://schemas.openxmlformats.org/officeDocument/2006/relationships/video" Target="../media/media12.mp4"/><Relationship Id="rId9"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Logo ARCHIV"/>
          <p:cNvPicPr>
            <a:picLocks noChangeAspect="1"/>
          </p:cNvPicPr>
          <p:nvPr/>
        </p:nvPicPr>
        <p:blipFill>
          <a:blip r:embed="rId3"/>
          <a:srcRect l="-209" r="-209"/>
          <a:stretch/>
        </p:blipFill>
        <p:spPr>
          <a:xfrm>
            <a:off x="444500" y="317500"/>
            <a:ext cx="1270000" cy="1206500"/>
          </a:xfrm>
          <a:prstGeom prst="rect">
            <a:avLst/>
          </a:prstGeom>
        </p:spPr>
      </p:pic>
      <p:sp>
        <p:nvSpPr>
          <p:cNvPr id="3" name="Text 0"/>
          <p:cNvSpPr/>
          <p:nvPr/>
        </p:nvSpPr>
        <p:spPr>
          <a:xfrm>
            <a:off x="1905000" y="609600"/>
            <a:ext cx="4578350" cy="553641"/>
          </a:xfrm>
          <a:prstGeom prst="rect">
            <a:avLst/>
          </a:prstGeom>
          <a:noFill/>
          <a:ln/>
        </p:spPr>
        <p:txBody>
          <a:bodyPr wrap="square" lIns="0" tIns="0" rIns="0" bIns="0" rtlCol="0" anchor="t">
            <a:normAutofit/>
          </a:bodyPr>
          <a:lstStyle/>
          <a:p>
            <a:pPr marL="0" indent="0" algn="l">
              <a:lnSpc>
                <a:spcPts val="2080"/>
              </a:lnSpc>
              <a:buNone/>
            </a:pPr>
            <a:r>
              <a:rPr lang="en-US" sz="1600" dirty="0">
                <a:solidFill>
                  <a:srgbClr val="1A1A1A"/>
                </a:solidFill>
                <a:latin typeface="Carlito" pitchFamily="34" charset="0"/>
                <a:ea typeface="Carlito" pitchFamily="34" charset="-122"/>
                <a:cs typeface="Carlito" pitchFamily="34" charset="-120"/>
              </a:rPr>
              <a:t>Vendredi 9 octobre 2026</a:t>
            </a:r>
            <a:endParaRPr lang="en-US" sz="1600" dirty="0"/>
          </a:p>
          <a:p>
            <a:pPr marL="0" indent="0" algn="l">
              <a:lnSpc>
                <a:spcPts val="2080"/>
              </a:lnSpc>
              <a:buNone/>
            </a:pPr>
            <a:r>
              <a:rPr lang="en-US" sz="1600" dirty="0">
                <a:solidFill>
                  <a:srgbClr val="1A1A1A"/>
                </a:solidFill>
                <a:latin typeface="Carlito" pitchFamily="34" charset="0"/>
                <a:ea typeface="Carlito" pitchFamily="34" charset="-122"/>
                <a:cs typeface="Carlito" pitchFamily="34" charset="-120"/>
              </a:rPr>
              <a:t>Corrençon en Vercors</a:t>
            </a:r>
            <a:endParaRPr lang="en-US" sz="1600" dirty="0"/>
          </a:p>
        </p:txBody>
      </p:sp>
      <p:sp>
        <p:nvSpPr>
          <p:cNvPr id="4" name="Text 1"/>
          <p:cNvSpPr/>
          <p:nvPr/>
        </p:nvSpPr>
        <p:spPr>
          <a:xfrm>
            <a:off x="0" y="2686513"/>
            <a:ext cx="9715500" cy="1079500"/>
          </a:xfrm>
          <a:custGeom>
            <a:avLst/>
            <a:gdLst/>
            <a:ahLst/>
            <a:cxnLst/>
            <a:rect l="l" t="t" r="r" b="b"/>
            <a:pathLst>
              <a:path w="9715500" h="1079500">
                <a:moveTo>
                  <a:pt x="0" y="0"/>
                </a:moveTo>
                <a:lnTo>
                  <a:pt x="9175750" y="0"/>
                </a:lnTo>
                <a:arcTo wR="539750" hR="539750" stAng="16200000" swAng="5400000"/>
                <a:lnTo>
                  <a:pt x="9715500" y="539750"/>
                </a:lnTo>
                <a:arcTo wR="539750" hR="539750" stAng="0" swAng="5400000"/>
                <a:lnTo>
                  <a:pt x="0" y="1079500"/>
                </a:lnTo>
                <a:lnTo>
                  <a:pt x="0" y="0"/>
                </a:lnTo>
                <a:close/>
              </a:path>
            </a:pathLst>
          </a:custGeom>
          <a:solidFill>
            <a:srgbClr val="44546A"/>
          </a:solidFill>
          <a:ln/>
        </p:spPr>
        <p:txBody>
          <a:bodyPr wrap="square" lIns="406400" tIns="0" rIns="374777" bIns="0" rtlCol="0" anchor="ctr">
            <a:normAutofit/>
          </a:bodyPr>
          <a:lstStyle/>
          <a:p>
            <a:pPr marL="0" indent="0" algn="l">
              <a:lnSpc>
                <a:spcPts val="2760"/>
              </a:lnSpc>
              <a:buNone/>
            </a:pPr>
            <a:r>
              <a:rPr lang="en-US" sz="2300" b="1" dirty="0">
                <a:solidFill>
                  <a:srgbClr val="FFFFFF"/>
                </a:solidFill>
                <a:latin typeface="Carlito" pitchFamily="34" charset="0"/>
                <a:ea typeface="Carlito" pitchFamily="34" charset="-122"/>
                <a:cs typeface="Carlito" pitchFamily="34" charset="-120"/>
              </a:rPr>
              <a:t>Endofuites de type 2 et croissance du sac anévrismal : mon algorithme décisionnel</a:t>
            </a:r>
            <a:endParaRPr lang="en-US" sz="2300" dirty="0"/>
          </a:p>
        </p:txBody>
      </p:sp>
      <p:sp>
        <p:nvSpPr>
          <p:cNvPr id="5" name="Text 2"/>
          <p:cNvSpPr/>
          <p:nvPr/>
        </p:nvSpPr>
        <p:spPr>
          <a:xfrm>
            <a:off x="1714500" y="4508190"/>
            <a:ext cx="5886450" cy="327620"/>
          </a:xfrm>
          <a:prstGeom prst="rect">
            <a:avLst/>
          </a:prstGeom>
          <a:noFill/>
          <a:ln/>
        </p:spPr>
        <p:txBody>
          <a:bodyPr wrap="square" lIns="0" tIns="0" rIns="0" bIns="0" rtlCol="0" anchor="t">
            <a:normAutofit/>
          </a:bodyPr>
          <a:lstStyle/>
          <a:p>
            <a:pPr marL="0" indent="0" algn="l">
              <a:lnSpc>
                <a:spcPts val="2380"/>
              </a:lnSpc>
              <a:buNone/>
            </a:pPr>
            <a:r>
              <a:rPr lang="en-US" sz="1700" b="1" dirty="0">
                <a:solidFill>
                  <a:srgbClr val="1A1A1A"/>
                </a:solidFill>
                <a:latin typeface="Carlito" pitchFamily="34" charset="0"/>
                <a:ea typeface="Carlito" pitchFamily="34" charset="-122"/>
                <a:cs typeface="Carlito" pitchFamily="34" charset="-120"/>
              </a:rPr>
              <a:t>Antoine Millon</a:t>
            </a:r>
            <a:endParaRPr lang="en-US" sz="1700" dirty="0"/>
          </a:p>
        </p:txBody>
      </p:sp>
      <p:sp>
        <p:nvSpPr>
          <p:cNvPr id="6" name="Text 3"/>
          <p:cNvSpPr/>
          <p:nvPr/>
        </p:nvSpPr>
        <p:spPr>
          <a:xfrm>
            <a:off x="1714500" y="4889190"/>
            <a:ext cx="5886450"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A1A1A"/>
                </a:solidFill>
                <a:latin typeface="Carlito" pitchFamily="34" charset="0"/>
                <a:ea typeface="Carlito" pitchFamily="34" charset="-122"/>
                <a:cs typeface="Carlito" pitchFamily="34" charset="-120"/>
              </a:rPr>
              <a:t>Service de chirurgie vasculaire</a:t>
            </a:r>
            <a:endParaRPr lang="en-US" sz="1500" dirty="0"/>
          </a:p>
          <a:p>
            <a:pPr marL="0" indent="0" algn="l">
              <a:lnSpc>
                <a:spcPts val="2025"/>
              </a:lnSpc>
              <a:buNone/>
            </a:pPr>
            <a:r>
              <a:rPr lang="en-US" sz="1500" dirty="0">
                <a:solidFill>
                  <a:srgbClr val="1A1A1A"/>
                </a:solidFill>
                <a:latin typeface="Carlito" pitchFamily="34" charset="0"/>
                <a:ea typeface="Carlito" pitchFamily="34" charset="-122"/>
                <a:cs typeface="Carlito" pitchFamily="34" charset="-120"/>
              </a:rPr>
              <a:t>Hospices Civils de Lyon</a:t>
            </a:r>
            <a:endParaRPr lang="en-US" sz="1500" dirty="0"/>
          </a:p>
        </p:txBody>
      </p:sp>
      <p:pic>
        <p:nvPicPr>
          <p:cNvPr id="7" name="Picture 2" descr="Hôpital Louis Pradel | Hospices Civils de Lyon">
            <a:extLst>
              <a:ext uri="{FF2B5EF4-FFF2-40B4-BE49-F238E27FC236}">
                <a16:creationId xmlns:a16="http://schemas.microsoft.com/office/drawing/2014/main" id="{BDC23158-F761-1E59-39F9-CDF9794116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3804" y="79471"/>
            <a:ext cx="1221725" cy="12217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a:extLst>
              <a:ext uri="{FF2B5EF4-FFF2-40B4-BE49-F238E27FC236}">
                <a16:creationId xmlns:a16="http://schemas.microsoft.com/office/drawing/2014/main" id="{0C2C5FDA-35CC-BEA1-F2AF-4D327DFFBBB9}"/>
              </a:ext>
            </a:extLst>
          </p:cNvPr>
          <p:cNvPicPr>
            <a:picLocks noChangeAspect="1"/>
          </p:cNvPicPr>
          <p:nvPr/>
        </p:nvPicPr>
        <p:blipFill rotWithShape="1">
          <a:blip r:embed="rId5"/>
          <a:srcRect l="13826" t="12558" r="14532" b="15042"/>
          <a:stretch/>
        </p:blipFill>
        <p:spPr>
          <a:xfrm>
            <a:off x="11206738" y="5796597"/>
            <a:ext cx="928791" cy="9819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28600" y="114300"/>
            <a:ext cx="967994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EF de type II : le </a:t>
            </a:r>
            <a:r>
              <a:rPr lang="en-US" sz="2200" dirty="0" err="1">
                <a:solidFill>
                  <a:srgbClr val="262626"/>
                </a:solidFill>
                <a:latin typeface="Carlito" pitchFamily="34" charset="0"/>
                <a:ea typeface="Carlito" pitchFamily="34" charset="-122"/>
                <a:cs typeface="Carlito" pitchFamily="34" charset="-120"/>
              </a:rPr>
              <a:t>risque</a:t>
            </a:r>
            <a:r>
              <a:rPr lang="en-US" sz="2200" dirty="0">
                <a:solidFill>
                  <a:srgbClr val="262626"/>
                </a:solidFill>
                <a:latin typeface="Carlito" pitchFamily="34" charset="0"/>
                <a:ea typeface="Carlito" pitchFamily="34" charset="-122"/>
                <a:cs typeface="Carlito" pitchFamily="34" charset="-120"/>
              </a:rPr>
              <a:t> </a:t>
            </a:r>
            <a:r>
              <a:rPr lang="en-US" sz="2200" dirty="0" err="1">
                <a:solidFill>
                  <a:srgbClr val="262626"/>
                </a:solidFill>
                <a:latin typeface="Carlito" pitchFamily="34" charset="0"/>
                <a:ea typeface="Carlito" pitchFamily="34" charset="-122"/>
                <a:cs typeface="Carlito" pitchFamily="34" charset="-120"/>
              </a:rPr>
              <a:t>vient</a:t>
            </a:r>
            <a:r>
              <a:rPr lang="en-US" sz="2200" dirty="0">
                <a:solidFill>
                  <a:srgbClr val="262626"/>
                </a:solidFill>
                <a:latin typeface="Carlito" pitchFamily="34" charset="0"/>
                <a:ea typeface="Carlito" pitchFamily="34" charset="-122"/>
                <a:cs typeface="Carlito" pitchFamily="34" charset="-120"/>
              </a:rPr>
              <a:t> </a:t>
            </a:r>
            <a:r>
              <a:rPr lang="en-US" sz="2200" dirty="0" err="1">
                <a:solidFill>
                  <a:srgbClr val="262626"/>
                </a:solidFill>
                <a:latin typeface="Carlito" pitchFamily="34" charset="0"/>
                <a:ea typeface="Carlito" pitchFamily="34" charset="-122"/>
                <a:cs typeface="Carlito" pitchFamily="34" charset="-120"/>
              </a:rPr>
              <a:t>d’ailleurs</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4" name="Shape 2"/>
          <p:cNvSpPr/>
          <p:nvPr/>
        </p:nvSpPr>
        <p:spPr>
          <a:xfrm>
            <a:off x="1354565" y="1324828"/>
            <a:ext cx="2667000" cy="1142950"/>
          </a:xfrm>
          <a:prstGeom prst="roundRect">
            <a:avLst>
              <a:gd name="adj" fmla="val 8889"/>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solidFill>
                <a:schemeClr val="accent1">
                  <a:lumMod val="50000"/>
                </a:schemeClr>
              </a:solidFill>
            </a:endParaRPr>
          </a:p>
        </p:txBody>
      </p:sp>
      <p:sp>
        <p:nvSpPr>
          <p:cNvPr id="5" name="Text 3"/>
          <p:cNvSpPr/>
          <p:nvPr/>
        </p:nvSpPr>
        <p:spPr>
          <a:xfrm>
            <a:off x="2145140" y="1477228"/>
            <a:ext cx="1085850" cy="594320"/>
          </a:xfrm>
          <a:prstGeom prst="rect">
            <a:avLst/>
          </a:prstGeom>
          <a:noFill/>
          <a:ln/>
        </p:spPr>
        <p:txBody>
          <a:bodyPr wrap="square" lIns="0" tIns="0" rIns="0" bIns="0" rtlCol="0" anchor="t">
            <a:normAutofit/>
          </a:bodyPr>
          <a:lstStyle/>
          <a:p>
            <a:pPr marL="0" indent="0" algn="ctr">
              <a:lnSpc>
                <a:spcPts val="4480"/>
              </a:lnSpc>
              <a:buNone/>
            </a:pPr>
            <a:r>
              <a:rPr lang="en-US" sz="3200" b="1" dirty="0">
                <a:solidFill>
                  <a:schemeClr val="accent1">
                    <a:lumMod val="50000"/>
                  </a:schemeClr>
                </a:solidFill>
                <a:latin typeface="Carlito" pitchFamily="34" charset="0"/>
                <a:ea typeface="Carlito" pitchFamily="34" charset="-122"/>
                <a:cs typeface="Carlito" pitchFamily="34" charset="-120"/>
              </a:rPr>
              <a:t>0,9 % </a:t>
            </a:r>
            <a:endParaRPr lang="en-US" sz="3200" dirty="0">
              <a:solidFill>
                <a:schemeClr val="accent1">
                  <a:lumMod val="50000"/>
                </a:schemeClr>
              </a:solidFill>
            </a:endParaRPr>
          </a:p>
        </p:txBody>
      </p:sp>
      <p:sp>
        <p:nvSpPr>
          <p:cNvPr id="6" name="Text 4"/>
          <p:cNvSpPr/>
          <p:nvPr/>
        </p:nvSpPr>
        <p:spPr>
          <a:xfrm>
            <a:off x="1664663" y="2084248"/>
            <a:ext cx="2046803" cy="256530"/>
          </a:xfrm>
          <a:prstGeom prst="rect">
            <a:avLst/>
          </a:prstGeom>
          <a:noFill/>
          <a:ln/>
        </p:spPr>
        <p:txBody>
          <a:bodyPr wrap="square" lIns="0" tIns="0" rIns="0" bIns="0" rtlCol="0" anchor="t">
            <a:normAutofit/>
          </a:bodyPr>
          <a:lstStyle/>
          <a:p>
            <a:pPr marL="0" indent="0" algn="ctr">
              <a:lnSpc>
                <a:spcPts val="1820"/>
              </a:lnSpc>
              <a:buNone/>
            </a:pPr>
            <a:r>
              <a:rPr lang="en-US" sz="1300" dirty="0">
                <a:solidFill>
                  <a:schemeClr val="accent1">
                    <a:lumMod val="50000"/>
                  </a:schemeClr>
                </a:solidFill>
                <a:latin typeface="Carlito" pitchFamily="34" charset="0"/>
                <a:ea typeface="Carlito" pitchFamily="34" charset="-122"/>
                <a:cs typeface="Carlito" pitchFamily="34" charset="-120"/>
              </a:rPr>
              <a:t>de rupture sur EF II isolée</a:t>
            </a:r>
            <a:endParaRPr lang="en-US" sz="1300" dirty="0">
              <a:solidFill>
                <a:schemeClr val="accent1">
                  <a:lumMod val="50000"/>
                </a:schemeClr>
              </a:solidFill>
            </a:endParaRPr>
          </a:p>
        </p:txBody>
      </p:sp>
      <p:sp>
        <p:nvSpPr>
          <p:cNvPr id="7" name="Shape 5"/>
          <p:cNvSpPr/>
          <p:nvPr/>
        </p:nvSpPr>
        <p:spPr>
          <a:xfrm>
            <a:off x="4427965" y="1324828"/>
            <a:ext cx="2667000" cy="1142950"/>
          </a:xfrm>
          <a:prstGeom prst="roundRect">
            <a:avLst>
              <a:gd name="adj" fmla="val 8889"/>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solidFill>
                <a:schemeClr val="accent1">
                  <a:lumMod val="50000"/>
                </a:schemeClr>
              </a:solidFill>
            </a:endParaRPr>
          </a:p>
        </p:txBody>
      </p:sp>
      <p:sp>
        <p:nvSpPr>
          <p:cNvPr id="8" name="Text 6"/>
          <p:cNvSpPr/>
          <p:nvPr/>
        </p:nvSpPr>
        <p:spPr>
          <a:xfrm>
            <a:off x="4981050" y="1477228"/>
            <a:ext cx="1449427" cy="594320"/>
          </a:xfrm>
          <a:prstGeom prst="rect">
            <a:avLst/>
          </a:prstGeom>
          <a:noFill/>
          <a:ln/>
        </p:spPr>
        <p:txBody>
          <a:bodyPr wrap="square" lIns="0" tIns="0" rIns="0" bIns="0" rtlCol="0" anchor="t">
            <a:normAutofit/>
          </a:bodyPr>
          <a:lstStyle/>
          <a:p>
            <a:pPr marL="0" indent="0" algn="ctr">
              <a:lnSpc>
                <a:spcPts val="4480"/>
              </a:lnSpc>
              <a:buNone/>
            </a:pPr>
            <a:r>
              <a:rPr lang="en-US" sz="3200" b="1" dirty="0">
                <a:solidFill>
                  <a:schemeClr val="accent1">
                    <a:lumMod val="50000"/>
                  </a:schemeClr>
                </a:solidFill>
                <a:latin typeface="Carlito" pitchFamily="34" charset="0"/>
                <a:ea typeface="Carlito" pitchFamily="34" charset="-122"/>
                <a:cs typeface="Carlito" pitchFamily="34" charset="-120"/>
              </a:rPr>
              <a:t>10 - 25%</a:t>
            </a:r>
            <a:endParaRPr lang="en-US" sz="3200" dirty="0">
              <a:solidFill>
                <a:schemeClr val="accent1">
                  <a:lumMod val="50000"/>
                </a:schemeClr>
              </a:solidFill>
            </a:endParaRPr>
          </a:p>
        </p:txBody>
      </p:sp>
      <p:sp>
        <p:nvSpPr>
          <p:cNvPr id="9" name="Text 7"/>
          <p:cNvSpPr/>
          <p:nvPr/>
        </p:nvSpPr>
        <p:spPr>
          <a:xfrm>
            <a:off x="4589835" y="2084248"/>
            <a:ext cx="2343210" cy="256530"/>
          </a:xfrm>
          <a:prstGeom prst="rect">
            <a:avLst/>
          </a:prstGeom>
          <a:noFill/>
          <a:ln/>
        </p:spPr>
        <p:txBody>
          <a:bodyPr wrap="square" lIns="0" tIns="0" rIns="0" bIns="0" rtlCol="0" anchor="t">
            <a:normAutofit/>
          </a:bodyPr>
          <a:lstStyle/>
          <a:p>
            <a:pPr marL="0" indent="0" algn="ctr">
              <a:lnSpc>
                <a:spcPts val="1820"/>
              </a:lnSpc>
              <a:buNone/>
            </a:pPr>
            <a:r>
              <a:rPr lang="en-US" sz="1300" dirty="0">
                <a:solidFill>
                  <a:schemeClr val="accent1">
                    <a:lumMod val="50000"/>
                  </a:schemeClr>
                </a:solidFill>
                <a:latin typeface="Carlito" pitchFamily="34" charset="0"/>
                <a:ea typeface="Carlito" pitchFamily="34" charset="-122"/>
                <a:cs typeface="Carlito" pitchFamily="34" charset="-120"/>
              </a:rPr>
              <a:t>des angioscanners post-EVAR</a:t>
            </a:r>
            <a:endParaRPr lang="en-US" sz="1300" dirty="0">
              <a:solidFill>
                <a:schemeClr val="accent1">
                  <a:lumMod val="50000"/>
                </a:schemeClr>
              </a:solidFill>
            </a:endParaRPr>
          </a:p>
        </p:txBody>
      </p:sp>
      <p:sp>
        <p:nvSpPr>
          <p:cNvPr id="10" name="Shape 8"/>
          <p:cNvSpPr/>
          <p:nvPr/>
        </p:nvSpPr>
        <p:spPr>
          <a:xfrm>
            <a:off x="7925108" y="1324828"/>
            <a:ext cx="2667000" cy="1142950"/>
          </a:xfrm>
          <a:prstGeom prst="roundRect">
            <a:avLst>
              <a:gd name="adj" fmla="val 8889"/>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solidFill>
                <a:schemeClr val="accent1">
                  <a:lumMod val="50000"/>
                </a:schemeClr>
              </a:solidFill>
            </a:endParaRPr>
          </a:p>
        </p:txBody>
      </p:sp>
      <p:sp>
        <p:nvSpPr>
          <p:cNvPr id="11" name="Text 9"/>
          <p:cNvSpPr/>
          <p:nvPr/>
        </p:nvSpPr>
        <p:spPr>
          <a:xfrm>
            <a:off x="8370640" y="1477228"/>
            <a:ext cx="1775936" cy="594320"/>
          </a:xfrm>
          <a:prstGeom prst="rect">
            <a:avLst/>
          </a:prstGeom>
          <a:noFill/>
          <a:ln/>
        </p:spPr>
        <p:txBody>
          <a:bodyPr wrap="square" lIns="0" tIns="0" rIns="0" bIns="0" rtlCol="0" anchor="t">
            <a:normAutofit/>
          </a:bodyPr>
          <a:lstStyle/>
          <a:p>
            <a:pPr marL="0" indent="0" algn="ctr">
              <a:lnSpc>
                <a:spcPts val="4480"/>
              </a:lnSpc>
              <a:buNone/>
            </a:pPr>
            <a:r>
              <a:rPr lang="en-US" sz="3200" b="1" dirty="0">
                <a:solidFill>
                  <a:schemeClr val="accent1">
                    <a:lumMod val="50000"/>
                  </a:schemeClr>
                </a:solidFill>
                <a:latin typeface="Carlito" pitchFamily="34" charset="0"/>
                <a:ea typeface="Carlito" pitchFamily="34" charset="-122"/>
                <a:cs typeface="Carlito" pitchFamily="34" charset="-120"/>
              </a:rPr>
              <a:t>≥ 10 mm</a:t>
            </a:r>
            <a:endParaRPr lang="en-US" sz="3200" dirty="0">
              <a:solidFill>
                <a:schemeClr val="accent1">
                  <a:lumMod val="50000"/>
                </a:schemeClr>
              </a:solidFill>
            </a:endParaRPr>
          </a:p>
        </p:txBody>
      </p:sp>
      <p:sp>
        <p:nvSpPr>
          <p:cNvPr id="12" name="Text 10"/>
          <p:cNvSpPr/>
          <p:nvPr/>
        </p:nvSpPr>
        <p:spPr>
          <a:xfrm>
            <a:off x="7925108" y="2084248"/>
            <a:ext cx="2666950" cy="256530"/>
          </a:xfrm>
          <a:prstGeom prst="rect">
            <a:avLst/>
          </a:prstGeom>
          <a:noFill/>
          <a:ln/>
        </p:spPr>
        <p:txBody>
          <a:bodyPr wrap="square" lIns="0" tIns="0" rIns="0" bIns="0" rtlCol="0" anchor="t">
            <a:normAutofit/>
          </a:bodyPr>
          <a:lstStyle/>
          <a:p>
            <a:pPr marL="0" indent="0" algn="ctr">
              <a:lnSpc>
                <a:spcPts val="1820"/>
              </a:lnSpc>
              <a:buNone/>
            </a:pPr>
            <a:r>
              <a:rPr lang="en-US" sz="1300" dirty="0">
                <a:solidFill>
                  <a:schemeClr val="accent1">
                    <a:lumMod val="50000"/>
                  </a:schemeClr>
                </a:solidFill>
                <a:latin typeface="Carlito" pitchFamily="34" charset="0"/>
                <a:ea typeface="Carlito" pitchFamily="34" charset="-122"/>
                <a:cs typeface="Carlito" pitchFamily="34" charset="-120"/>
              </a:rPr>
              <a:t>seuil de réintervention ESVS 2024</a:t>
            </a:r>
            <a:endParaRPr lang="en-US" sz="1300" dirty="0">
              <a:solidFill>
                <a:schemeClr val="accent1">
                  <a:lumMod val="50000"/>
                </a:schemeClr>
              </a:solidFill>
            </a:endParaRPr>
          </a:p>
        </p:txBody>
      </p:sp>
      <p:sp>
        <p:nvSpPr>
          <p:cNvPr id="13" name="Text 11"/>
          <p:cNvSpPr/>
          <p:nvPr/>
        </p:nvSpPr>
        <p:spPr>
          <a:xfrm>
            <a:off x="609600" y="4054962"/>
            <a:ext cx="11301984" cy="327620"/>
          </a:xfrm>
          <a:prstGeom prst="rect">
            <a:avLst/>
          </a:prstGeom>
          <a:noFill/>
          <a:ln/>
        </p:spPr>
        <p:txBody>
          <a:bodyPr wrap="square" lIns="0" tIns="0" rIns="0" bIns="0" rtlCol="0" anchor="t">
            <a:normAutofit/>
          </a:bodyPr>
          <a:lstStyle/>
          <a:p>
            <a:pPr marL="0" indent="0" algn="l">
              <a:lnSpc>
                <a:spcPts val="2380"/>
              </a:lnSpc>
              <a:buNone/>
            </a:pPr>
            <a:r>
              <a:rPr lang="en-US" sz="2400" b="1" u="sng" dirty="0">
                <a:solidFill>
                  <a:srgbClr val="1A1A1A"/>
                </a:solidFill>
                <a:latin typeface="Calibri" panose="020F0502020204030204" pitchFamily="34" charset="0"/>
                <a:ea typeface="Calibri" panose="020F0502020204030204" pitchFamily="34" charset="0"/>
                <a:cs typeface="Calibri" panose="020F0502020204030204" pitchFamily="34" charset="0"/>
              </a:rPr>
              <a:t>Le vrai danger : modification de </a:t>
            </a:r>
            <a:r>
              <a:rPr lang="en-US" sz="2400" b="1" u="sng" dirty="0" err="1">
                <a:solidFill>
                  <a:srgbClr val="1A1A1A"/>
                </a:solidFill>
                <a:latin typeface="Calibri" panose="020F0502020204030204" pitchFamily="34" charset="0"/>
                <a:ea typeface="Calibri" panose="020F0502020204030204" pitchFamily="34" charset="0"/>
                <a:cs typeface="Calibri" panose="020F0502020204030204" pitchFamily="34" charset="0"/>
              </a:rPr>
              <a:t>l’anatomie</a:t>
            </a:r>
            <a:r>
              <a:rPr lang="en-US" sz="2400" b="1" u="sng" dirty="0">
                <a:solidFill>
                  <a:srgbClr val="1A1A1A"/>
                </a:solidFill>
                <a:latin typeface="Calibri" panose="020F0502020204030204" pitchFamily="34" charset="0"/>
                <a:ea typeface="Calibri" panose="020F0502020204030204" pitchFamily="34" charset="0"/>
                <a:cs typeface="Calibri" panose="020F0502020204030204" pitchFamily="34" charset="0"/>
              </a:rPr>
              <a:t> sur la croissance du sac</a:t>
            </a: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sp>
        <p:nvSpPr>
          <p:cNvPr id="14" name="Text 12"/>
          <p:cNvSpPr/>
          <p:nvPr/>
        </p:nvSpPr>
        <p:spPr>
          <a:xfrm>
            <a:off x="470402" y="4846549"/>
            <a:ext cx="1695331" cy="327620"/>
          </a:xfrm>
          <a:prstGeom prst="rect">
            <a:avLst/>
          </a:prstGeom>
          <a:noFill/>
          <a:ln/>
        </p:spPr>
        <p:txBody>
          <a:bodyPr wrap="square" lIns="0" tIns="0" rIns="0" bIns="0" rtlCol="0" anchor="t">
            <a:normAutofit/>
          </a:bodyPr>
          <a:lstStyle/>
          <a:p>
            <a:pPr marL="0" indent="0" algn="ctr">
              <a:lnSpc>
                <a:spcPts val="2380"/>
              </a:lnSpc>
              <a:buNone/>
            </a:pPr>
            <a:r>
              <a:rPr lang="en-US" sz="1700" b="1" dirty="0">
                <a:solidFill>
                  <a:srgbClr val="C00000"/>
                </a:solidFill>
                <a:latin typeface="Carlito" pitchFamily="34" charset="0"/>
                <a:ea typeface="Carlito" pitchFamily="34" charset="-122"/>
                <a:cs typeface="Carlito" pitchFamily="34" charset="-120"/>
              </a:rPr>
              <a:t>EF II persistante</a:t>
            </a:r>
            <a:endParaRPr lang="en-US" sz="1700" dirty="0"/>
          </a:p>
        </p:txBody>
      </p:sp>
      <p:sp>
        <p:nvSpPr>
          <p:cNvPr id="15" name="Text 13"/>
          <p:cNvSpPr/>
          <p:nvPr/>
        </p:nvSpPr>
        <p:spPr>
          <a:xfrm>
            <a:off x="754604" y="5186869"/>
            <a:ext cx="1126927" cy="238720"/>
          </a:xfrm>
          <a:prstGeom prst="rect">
            <a:avLst/>
          </a:prstGeom>
          <a:noFill/>
          <a:ln/>
        </p:spPr>
        <p:txBody>
          <a:bodyPr wrap="square" lIns="0" tIns="0" rIns="0" bIns="0" rtlCol="0" anchor="t">
            <a:normAutofit/>
          </a:bodyPr>
          <a:lstStyle/>
          <a:p>
            <a:pPr marL="0" indent="0" algn="ctr">
              <a:lnSpc>
                <a:spcPts val="1680"/>
              </a:lnSpc>
              <a:buNone/>
            </a:pPr>
            <a:r>
              <a:rPr lang="en-US" sz="1200" i="1" dirty="0">
                <a:solidFill>
                  <a:srgbClr val="C00000"/>
                </a:solidFill>
                <a:latin typeface="Carlito" pitchFamily="34" charset="0"/>
                <a:ea typeface="Carlito" pitchFamily="34" charset="-122"/>
                <a:cs typeface="Carlito" pitchFamily="34" charset="-120"/>
              </a:rPr>
              <a:t>AMI, lombaires</a:t>
            </a:r>
            <a:endParaRPr lang="en-US" sz="1200" dirty="0"/>
          </a:p>
        </p:txBody>
      </p:sp>
      <p:pic>
        <p:nvPicPr>
          <p:cNvPr id="16" name="Image 0" descr="arrow-right"/>
          <p:cNvPicPr>
            <a:picLocks noChangeAspect="1"/>
          </p:cNvPicPr>
          <p:nvPr/>
        </p:nvPicPr>
        <p:blipFill>
          <a:blip r:embed="rId3"/>
          <a:srcRect/>
          <a:stretch/>
        </p:blipFill>
        <p:spPr>
          <a:xfrm>
            <a:off x="2273097" y="5021769"/>
            <a:ext cx="406400" cy="203200"/>
          </a:xfrm>
          <a:prstGeom prst="rect">
            <a:avLst/>
          </a:prstGeom>
        </p:spPr>
      </p:pic>
      <p:sp>
        <p:nvSpPr>
          <p:cNvPr id="17" name="Text 14"/>
          <p:cNvSpPr/>
          <p:nvPr/>
        </p:nvSpPr>
        <p:spPr>
          <a:xfrm>
            <a:off x="2785582" y="4846549"/>
            <a:ext cx="1876306" cy="327620"/>
          </a:xfrm>
          <a:prstGeom prst="rect">
            <a:avLst/>
          </a:prstGeom>
          <a:noFill/>
          <a:ln/>
        </p:spPr>
        <p:txBody>
          <a:bodyPr wrap="square" lIns="0" tIns="0" rIns="0" bIns="0" rtlCol="0" anchor="t">
            <a:normAutofit/>
          </a:bodyPr>
          <a:lstStyle/>
          <a:p>
            <a:pPr marL="0" indent="0" algn="ctr">
              <a:lnSpc>
                <a:spcPts val="2380"/>
              </a:lnSpc>
              <a:buNone/>
            </a:pPr>
            <a:r>
              <a:rPr lang="en-US" sz="1700" b="1" dirty="0">
                <a:solidFill>
                  <a:srgbClr val="C00000"/>
                </a:solidFill>
                <a:latin typeface="Carlito" pitchFamily="34" charset="0"/>
                <a:ea typeface="Carlito" pitchFamily="34" charset="-122"/>
                <a:cs typeface="Carlito" pitchFamily="34" charset="-120"/>
              </a:rPr>
              <a:t>Croissance du sac</a:t>
            </a:r>
            <a:endParaRPr lang="en-US" sz="1700" dirty="0"/>
          </a:p>
        </p:txBody>
      </p:sp>
      <p:sp>
        <p:nvSpPr>
          <p:cNvPr id="18" name="Text 15"/>
          <p:cNvSpPr/>
          <p:nvPr/>
        </p:nvSpPr>
        <p:spPr>
          <a:xfrm>
            <a:off x="3263856" y="5186869"/>
            <a:ext cx="919758" cy="238720"/>
          </a:xfrm>
          <a:prstGeom prst="rect">
            <a:avLst/>
          </a:prstGeom>
          <a:noFill/>
          <a:ln/>
        </p:spPr>
        <p:txBody>
          <a:bodyPr wrap="square" lIns="0" tIns="0" rIns="0" bIns="0" rtlCol="0" anchor="t">
            <a:normAutofit/>
          </a:bodyPr>
          <a:lstStyle/>
          <a:p>
            <a:pPr marL="0" indent="0" algn="ctr">
              <a:lnSpc>
                <a:spcPts val="1680"/>
              </a:lnSpc>
              <a:buNone/>
            </a:pPr>
            <a:r>
              <a:rPr lang="en-US" sz="1200" i="1" dirty="0">
                <a:solidFill>
                  <a:srgbClr val="C00000"/>
                </a:solidFill>
                <a:latin typeface="Carlito" pitchFamily="34" charset="0"/>
                <a:ea typeface="Carlito" pitchFamily="34" charset="-122"/>
                <a:cs typeface="Carlito" pitchFamily="34" charset="-120"/>
              </a:rPr>
              <a:t>déformation</a:t>
            </a:r>
            <a:endParaRPr lang="en-US" sz="1200" dirty="0"/>
          </a:p>
        </p:txBody>
      </p:sp>
      <p:pic>
        <p:nvPicPr>
          <p:cNvPr id="19" name="Image 1" descr="arrow-right"/>
          <p:cNvPicPr>
            <a:picLocks noChangeAspect="1"/>
          </p:cNvPicPr>
          <p:nvPr/>
        </p:nvPicPr>
        <p:blipFill>
          <a:blip r:embed="rId3"/>
          <a:srcRect/>
          <a:stretch/>
        </p:blipFill>
        <p:spPr>
          <a:xfrm>
            <a:off x="4768023" y="5021769"/>
            <a:ext cx="406400" cy="203200"/>
          </a:xfrm>
          <a:prstGeom prst="rect">
            <a:avLst/>
          </a:prstGeom>
        </p:spPr>
      </p:pic>
      <p:sp>
        <p:nvSpPr>
          <p:cNvPr id="20" name="Text 16"/>
          <p:cNvSpPr/>
          <p:nvPr/>
        </p:nvSpPr>
        <p:spPr>
          <a:xfrm>
            <a:off x="5216942" y="4808448"/>
            <a:ext cx="1758066" cy="629841"/>
          </a:xfrm>
          <a:prstGeom prst="rect">
            <a:avLst/>
          </a:prstGeom>
          <a:noFill/>
          <a:ln/>
        </p:spPr>
        <p:txBody>
          <a:bodyPr wrap="square" lIns="0" tIns="0" rIns="0" bIns="0" rtlCol="0" anchor="t">
            <a:normAutofit/>
          </a:bodyPr>
          <a:lstStyle/>
          <a:p>
            <a:pPr marL="0" indent="0" algn="ctr">
              <a:lnSpc>
                <a:spcPts val="2380"/>
              </a:lnSpc>
              <a:buNone/>
            </a:pPr>
            <a:r>
              <a:rPr lang="en-US" sz="1700" b="1" dirty="0">
                <a:solidFill>
                  <a:srgbClr val="C00000"/>
                </a:solidFill>
                <a:latin typeface="Carlito" pitchFamily="34" charset="0"/>
                <a:ea typeface="Carlito" pitchFamily="34" charset="-122"/>
                <a:cs typeface="Carlito" pitchFamily="34" charset="-120"/>
              </a:rPr>
              <a:t>Migration, déconnexion</a:t>
            </a:r>
            <a:endParaRPr lang="en-US" sz="1700" dirty="0"/>
          </a:p>
        </p:txBody>
      </p:sp>
      <p:pic>
        <p:nvPicPr>
          <p:cNvPr id="22" name="Image 2" descr="arrow-right"/>
          <p:cNvPicPr>
            <a:picLocks noChangeAspect="1"/>
          </p:cNvPicPr>
          <p:nvPr/>
        </p:nvPicPr>
        <p:blipFill>
          <a:blip r:embed="rId3"/>
          <a:srcRect/>
          <a:stretch/>
        </p:blipFill>
        <p:spPr>
          <a:xfrm>
            <a:off x="7051030" y="5021769"/>
            <a:ext cx="406400" cy="203200"/>
          </a:xfrm>
          <a:prstGeom prst="rect">
            <a:avLst/>
          </a:prstGeom>
        </p:spPr>
      </p:pic>
      <p:sp>
        <p:nvSpPr>
          <p:cNvPr id="23" name="Text 18"/>
          <p:cNvSpPr/>
          <p:nvPr/>
        </p:nvSpPr>
        <p:spPr>
          <a:xfrm>
            <a:off x="7702143" y="4959558"/>
            <a:ext cx="1436965" cy="327620"/>
          </a:xfrm>
          <a:prstGeom prst="rect">
            <a:avLst/>
          </a:prstGeom>
          <a:noFill/>
          <a:ln/>
        </p:spPr>
        <p:txBody>
          <a:bodyPr wrap="square" lIns="0" tIns="0" rIns="0" bIns="0" rtlCol="0" anchor="t">
            <a:normAutofit/>
          </a:bodyPr>
          <a:lstStyle/>
          <a:p>
            <a:pPr marL="0" indent="0" algn="ctr">
              <a:lnSpc>
                <a:spcPts val="2380"/>
              </a:lnSpc>
              <a:buNone/>
            </a:pPr>
            <a:r>
              <a:rPr lang="en-US" sz="1700" b="1" dirty="0">
                <a:solidFill>
                  <a:srgbClr val="C00000"/>
                </a:solidFill>
                <a:latin typeface="Carlito" pitchFamily="34" charset="0"/>
                <a:ea typeface="Carlito" pitchFamily="34" charset="-122"/>
                <a:cs typeface="Carlito" pitchFamily="34" charset="-120"/>
              </a:rPr>
              <a:t>EF Ia, Ib ou III</a:t>
            </a:r>
            <a:endParaRPr lang="en-US" sz="1700" dirty="0"/>
          </a:p>
        </p:txBody>
      </p:sp>
      <p:pic>
        <p:nvPicPr>
          <p:cNvPr id="25" name="Image 3" descr="arrow-right"/>
          <p:cNvPicPr>
            <a:picLocks noChangeAspect="1"/>
          </p:cNvPicPr>
          <p:nvPr/>
        </p:nvPicPr>
        <p:blipFill>
          <a:blip r:embed="rId3"/>
          <a:srcRect/>
          <a:stretch/>
        </p:blipFill>
        <p:spPr>
          <a:xfrm>
            <a:off x="9434446" y="5021769"/>
            <a:ext cx="406400" cy="203200"/>
          </a:xfrm>
          <a:prstGeom prst="rect">
            <a:avLst/>
          </a:prstGeom>
        </p:spPr>
      </p:pic>
      <p:sp>
        <p:nvSpPr>
          <p:cNvPr id="26" name="Text 20"/>
          <p:cNvSpPr/>
          <p:nvPr/>
        </p:nvSpPr>
        <p:spPr>
          <a:xfrm>
            <a:off x="10096307" y="4959559"/>
            <a:ext cx="871359" cy="327620"/>
          </a:xfrm>
          <a:prstGeom prst="rect">
            <a:avLst/>
          </a:prstGeom>
          <a:noFill/>
          <a:ln/>
        </p:spPr>
        <p:txBody>
          <a:bodyPr wrap="square" lIns="0" tIns="0" rIns="0" bIns="0" rtlCol="0" anchor="t">
            <a:normAutofit/>
          </a:bodyPr>
          <a:lstStyle/>
          <a:p>
            <a:pPr marL="0" indent="0" algn="ctr">
              <a:lnSpc>
                <a:spcPts val="2380"/>
              </a:lnSpc>
              <a:buNone/>
            </a:pPr>
            <a:r>
              <a:rPr lang="en-US" sz="1700" b="1" dirty="0">
                <a:solidFill>
                  <a:srgbClr val="C00000"/>
                </a:solidFill>
                <a:latin typeface="Carlito" pitchFamily="34" charset="0"/>
                <a:ea typeface="Carlito" pitchFamily="34" charset="-122"/>
                <a:cs typeface="Carlito" pitchFamily="34" charset="-120"/>
              </a:rPr>
              <a:t>Rupture</a:t>
            </a:r>
            <a:endParaRPr lang="en-US" sz="1700" dirty="0"/>
          </a:p>
        </p:txBody>
      </p:sp>
      <p:sp>
        <p:nvSpPr>
          <p:cNvPr id="28" name="Text 22"/>
          <p:cNvSpPr/>
          <p:nvPr/>
        </p:nvSpPr>
        <p:spPr>
          <a:xfrm>
            <a:off x="6020451" y="5809683"/>
            <a:ext cx="5976164" cy="722703"/>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1A1A1A"/>
                </a:solidFill>
                <a:latin typeface="Carlito" pitchFamily="34" charset="0"/>
                <a:ea typeface="Carlito" pitchFamily="34" charset="-122"/>
                <a:cs typeface="Carlito" pitchFamily="34" charset="-120"/>
              </a:rPr>
              <a:t>Croissance rapide :</a:t>
            </a:r>
            <a:r>
              <a:rPr lang="en-US" sz="1600" dirty="0">
                <a:solidFill>
                  <a:srgbClr val="1A1A1A"/>
                </a:solidFill>
                <a:latin typeface="Carlito" pitchFamily="34" charset="0"/>
                <a:ea typeface="Carlito" pitchFamily="34" charset="-122"/>
                <a:cs typeface="Carlito" pitchFamily="34" charset="-120"/>
              </a:rPr>
              <a:t> </a:t>
            </a:r>
            <a:r>
              <a:rPr lang="en-US" sz="1600" dirty="0" err="1">
                <a:solidFill>
                  <a:srgbClr val="1A1A1A"/>
                </a:solidFill>
                <a:latin typeface="Carlito" pitchFamily="34" charset="0"/>
                <a:ea typeface="Carlito" pitchFamily="34" charset="-122"/>
                <a:cs typeface="Carlito" pitchFamily="34" charset="-120"/>
              </a:rPr>
              <a:t>chercher</a:t>
            </a:r>
            <a:r>
              <a:rPr lang="en-US" sz="1600" dirty="0">
                <a:solidFill>
                  <a:srgbClr val="1A1A1A"/>
                </a:solidFill>
                <a:latin typeface="Carlito" pitchFamily="34" charset="0"/>
                <a:ea typeface="Carlito" pitchFamily="34" charset="-122"/>
                <a:cs typeface="Carlito" pitchFamily="34" charset="-120"/>
              </a:rPr>
              <a:t> </a:t>
            </a:r>
            <a:r>
              <a:rPr lang="en-US" sz="1600" dirty="0" err="1">
                <a:solidFill>
                  <a:srgbClr val="1A1A1A"/>
                </a:solidFill>
                <a:latin typeface="Carlito" pitchFamily="34" charset="0"/>
                <a:ea typeface="Carlito" pitchFamily="34" charset="-122"/>
                <a:cs typeface="Carlito" pitchFamily="34" charset="-120"/>
              </a:rPr>
              <a:t>une</a:t>
            </a:r>
            <a:r>
              <a:rPr lang="en-US" sz="1600" dirty="0">
                <a:solidFill>
                  <a:srgbClr val="1A1A1A"/>
                </a:solidFill>
                <a:latin typeface="Carlito" pitchFamily="34" charset="0"/>
                <a:ea typeface="Carlito" pitchFamily="34" charset="-122"/>
                <a:cs typeface="Carlito" pitchFamily="34" charset="-120"/>
              </a:rPr>
              <a:t> EF de type I ou III </a:t>
            </a:r>
            <a:r>
              <a:rPr lang="en-US" sz="1600" dirty="0" err="1">
                <a:solidFill>
                  <a:srgbClr val="1A1A1A"/>
                </a:solidFill>
                <a:latin typeface="Carlito" pitchFamily="34" charset="0"/>
                <a:ea typeface="Carlito" pitchFamily="34" charset="-122"/>
                <a:cs typeface="Carlito" pitchFamily="34" charset="-120"/>
              </a:rPr>
              <a:t>occulte</a:t>
            </a:r>
            <a:r>
              <a:rPr lang="en-US" sz="1600" dirty="0">
                <a:solidFill>
                  <a:srgbClr val="1A1A1A"/>
                </a:solidFill>
                <a:latin typeface="Carlito" pitchFamily="34" charset="0"/>
                <a:ea typeface="Carlito" pitchFamily="34" charset="-122"/>
                <a:cs typeface="Carlito" pitchFamily="34" charset="-120"/>
              </a:rPr>
              <a:t> +++</a:t>
            </a:r>
            <a:endParaRPr lang="en-US" sz="1600" dirty="0"/>
          </a:p>
        </p:txBody>
      </p:sp>
      <p:sp>
        <p:nvSpPr>
          <p:cNvPr id="29" name="Text 23"/>
          <p:cNvSpPr/>
          <p:nvPr/>
        </p:nvSpPr>
        <p:spPr>
          <a:xfrm>
            <a:off x="4272822" y="6568169"/>
            <a:ext cx="7848600" cy="238720"/>
          </a:xfrm>
          <a:prstGeom prst="rect">
            <a:avLst/>
          </a:prstGeom>
          <a:noFill/>
          <a:ln/>
        </p:spPr>
        <p:txBody>
          <a:bodyPr wrap="square" lIns="0" tIns="0" rIns="0" bIns="0" rtlCol="0" anchor="t">
            <a:normAutofit fontScale="85000" lnSpcReduction="10000"/>
          </a:bodyPr>
          <a:lstStyle/>
          <a:p>
            <a:pPr marL="0" indent="0" algn="r">
              <a:lnSpc>
                <a:spcPts val="1680"/>
              </a:lnSpc>
              <a:buNone/>
            </a:pPr>
            <a:r>
              <a:rPr lang="en-US" sz="1200" i="1" dirty="0">
                <a:solidFill>
                  <a:srgbClr val="262626"/>
                </a:solidFill>
                <a:ea typeface="Carlito" pitchFamily="34" charset="-122"/>
                <a:cs typeface="Carlito" pitchFamily="34" charset="-120"/>
              </a:rPr>
              <a:t>1. </a:t>
            </a:r>
            <a:r>
              <a:rPr lang="en-US" sz="1200" i="1" dirty="0" err="1">
                <a:solidFill>
                  <a:srgbClr val="262626"/>
                </a:solidFill>
                <a:ea typeface="Carlito" pitchFamily="34" charset="-122"/>
                <a:cs typeface="Carlito" pitchFamily="34" charset="-120"/>
              </a:rPr>
              <a:t>Sidloff</a:t>
            </a:r>
            <a:r>
              <a:rPr lang="en-US" sz="1200" i="1" dirty="0">
                <a:solidFill>
                  <a:srgbClr val="262626"/>
                </a:solidFill>
                <a:ea typeface="Carlito" pitchFamily="34" charset="-122"/>
                <a:cs typeface="Carlito" pitchFamily="34" charset="-120"/>
              </a:rPr>
              <a:t>, Br J Surg 2013 – 2. </a:t>
            </a:r>
            <a:r>
              <a:rPr lang="en-US" sz="1200" i="1" dirty="0" err="1">
                <a:solidFill>
                  <a:srgbClr val="262626"/>
                </a:solidFill>
                <a:ea typeface="Carlito" pitchFamily="34" charset="-122"/>
                <a:cs typeface="Carlito" pitchFamily="34" charset="-120"/>
              </a:rPr>
              <a:t>Wanhainen</a:t>
            </a:r>
            <a:r>
              <a:rPr lang="en-US" sz="1200" i="1" dirty="0">
                <a:solidFill>
                  <a:srgbClr val="262626"/>
                </a:solidFill>
                <a:ea typeface="Carlito" pitchFamily="34" charset="-122"/>
                <a:cs typeface="Carlito" pitchFamily="34" charset="-120"/>
              </a:rPr>
              <a:t>, ESVS 2024 - </a:t>
            </a:r>
            <a:r>
              <a:rPr lang="fr-FR" sz="1200" i="1" dirty="0">
                <a:solidFill>
                  <a:srgbClr val="262626"/>
                </a:solidFill>
                <a:ea typeface="Carlito" pitchFamily="34" charset="-122"/>
                <a:cs typeface="Carlito" pitchFamily="34" charset="-120"/>
              </a:rPr>
              <a:t> 3. </a:t>
            </a:r>
            <a:r>
              <a:rPr lang="fr-FR" sz="1200" dirty="0"/>
              <a:t>Boer GJ et al. - Dynamic CTA for endoleak classification, Diagnostics 2023</a:t>
            </a:r>
            <a:endParaRPr lang="en-US" sz="1200" dirty="0"/>
          </a:p>
        </p:txBody>
      </p:sp>
      <p:sp>
        <p:nvSpPr>
          <p:cNvPr id="31" name="Accolade fermante 30">
            <a:extLst>
              <a:ext uri="{FF2B5EF4-FFF2-40B4-BE49-F238E27FC236}">
                <a16:creationId xmlns:a16="http://schemas.microsoft.com/office/drawing/2014/main" id="{8EA24390-82B4-6FAC-79B2-147DE0535451}"/>
              </a:ext>
            </a:extLst>
          </p:cNvPr>
          <p:cNvSpPr/>
          <p:nvPr/>
        </p:nvSpPr>
        <p:spPr>
          <a:xfrm rot="5400000">
            <a:off x="4077723" y="1807364"/>
            <a:ext cx="326251" cy="1916259"/>
          </a:xfrm>
          <a:prstGeom prst="rightBrace">
            <a:avLst>
              <a:gd name="adj1" fmla="val 8694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2" name="ZoneTexte 31">
            <a:extLst>
              <a:ext uri="{FF2B5EF4-FFF2-40B4-BE49-F238E27FC236}">
                <a16:creationId xmlns:a16="http://schemas.microsoft.com/office/drawing/2014/main" id="{813E3E3E-A2E8-42E8-6E0D-DA607B6AC7BD}"/>
              </a:ext>
            </a:extLst>
          </p:cNvPr>
          <p:cNvSpPr txBox="1"/>
          <p:nvPr/>
        </p:nvSpPr>
        <p:spPr>
          <a:xfrm>
            <a:off x="2882230" y="2988539"/>
            <a:ext cx="2711833" cy="523220"/>
          </a:xfrm>
          <a:prstGeom prst="rect">
            <a:avLst/>
          </a:prstGeom>
          <a:noFill/>
        </p:spPr>
        <p:txBody>
          <a:bodyPr wrap="none" rtlCol="0">
            <a:spAutoFit/>
          </a:bodyPr>
          <a:lstStyle/>
          <a:p>
            <a:pPr algn="ctr"/>
            <a:r>
              <a:rPr lang="fr-FR" sz="1400" i="1" dirty="0"/>
              <a:t>Prise en défaut angioTDM </a:t>
            </a:r>
          </a:p>
          <a:p>
            <a:pPr algn="ctr"/>
            <a:r>
              <a:rPr lang="fr-FR" sz="1400" i="1" dirty="0"/>
              <a:t>= détection et classement des EF </a:t>
            </a:r>
            <a:r>
              <a:rPr lang="fr-FR" sz="1400" i="1" baseline="30000" dirty="0"/>
              <a:t>(3)</a:t>
            </a:r>
          </a:p>
        </p:txBody>
      </p:sp>
      <p:sp>
        <p:nvSpPr>
          <p:cNvPr id="33" name="Shape 5">
            <a:extLst>
              <a:ext uri="{FF2B5EF4-FFF2-40B4-BE49-F238E27FC236}">
                <a16:creationId xmlns:a16="http://schemas.microsoft.com/office/drawing/2014/main" id="{E3B85214-5734-B3C9-8C88-76AB328717A5}"/>
              </a:ext>
            </a:extLst>
          </p:cNvPr>
          <p:cNvSpPr/>
          <p:nvPr/>
        </p:nvSpPr>
        <p:spPr>
          <a:xfrm>
            <a:off x="5327419" y="4694662"/>
            <a:ext cx="3894639" cy="875680"/>
          </a:xfrm>
          <a:prstGeom prst="roundRect">
            <a:avLst>
              <a:gd name="adj" fmla="val 8889"/>
            </a:avLst>
          </a:prstGeom>
          <a:noFill/>
          <a:ln>
            <a:solidFill>
              <a:schemeClr val="tx1"/>
            </a:solidFill>
          </a:ln>
          <a:effectLst>
            <a:outerShdw blurRad="50800" dist="25400" dir="5400000" algn="bl" rotWithShape="0">
              <a:srgbClr val="000000">
                <a:alpha val="25000"/>
              </a:srgbClr>
            </a:outerShdw>
          </a:effectLst>
        </p:spPr>
        <p:txBody>
          <a:bodyPr/>
          <a:lstStyle/>
          <a:p>
            <a:endParaRPr lang="fr-FR">
              <a:solidFill>
                <a:schemeClr val="accent1">
                  <a:lumMod val="50000"/>
                </a:schemeClr>
              </a:solidFill>
            </a:endParaRPr>
          </a:p>
        </p:txBody>
      </p:sp>
      <p:sp>
        <p:nvSpPr>
          <p:cNvPr id="38" name="ZoneTexte 37">
            <a:extLst>
              <a:ext uri="{FF2B5EF4-FFF2-40B4-BE49-F238E27FC236}">
                <a16:creationId xmlns:a16="http://schemas.microsoft.com/office/drawing/2014/main" id="{DF292249-D84B-3649-BC50-D848DB36B13A}"/>
              </a:ext>
            </a:extLst>
          </p:cNvPr>
          <p:cNvSpPr txBox="1"/>
          <p:nvPr/>
        </p:nvSpPr>
        <p:spPr>
          <a:xfrm>
            <a:off x="3104625" y="1485437"/>
            <a:ext cx="356188" cy="369332"/>
          </a:xfrm>
          <a:prstGeom prst="rect">
            <a:avLst/>
          </a:prstGeom>
          <a:noFill/>
        </p:spPr>
        <p:txBody>
          <a:bodyPr wrap="none" rtlCol="0">
            <a:spAutoFit/>
          </a:bodyPr>
          <a:lstStyle/>
          <a:p>
            <a:r>
              <a:rPr lang="fr-FR" sz="1800" i="1" baseline="30000" dirty="0"/>
              <a:t>(1)</a:t>
            </a:r>
            <a:endParaRPr lang="fr-FR" dirty="0"/>
          </a:p>
        </p:txBody>
      </p:sp>
      <p:sp>
        <p:nvSpPr>
          <p:cNvPr id="39" name="ZoneTexte 38">
            <a:extLst>
              <a:ext uri="{FF2B5EF4-FFF2-40B4-BE49-F238E27FC236}">
                <a16:creationId xmlns:a16="http://schemas.microsoft.com/office/drawing/2014/main" id="{1F0725DC-A0B2-466F-4664-1E5C91D79293}"/>
              </a:ext>
            </a:extLst>
          </p:cNvPr>
          <p:cNvSpPr txBox="1"/>
          <p:nvPr/>
        </p:nvSpPr>
        <p:spPr>
          <a:xfrm>
            <a:off x="6312083" y="1469071"/>
            <a:ext cx="356188" cy="369332"/>
          </a:xfrm>
          <a:prstGeom prst="rect">
            <a:avLst/>
          </a:prstGeom>
          <a:noFill/>
        </p:spPr>
        <p:txBody>
          <a:bodyPr wrap="none" rtlCol="0">
            <a:spAutoFit/>
          </a:bodyPr>
          <a:lstStyle/>
          <a:p>
            <a:r>
              <a:rPr lang="fr-FR" sz="1800" i="1" baseline="30000" dirty="0"/>
              <a:t>(1)</a:t>
            </a:r>
            <a:endParaRPr lang="fr-FR" dirty="0"/>
          </a:p>
        </p:txBody>
      </p:sp>
      <p:sp>
        <p:nvSpPr>
          <p:cNvPr id="40" name="ZoneTexte 39">
            <a:extLst>
              <a:ext uri="{FF2B5EF4-FFF2-40B4-BE49-F238E27FC236}">
                <a16:creationId xmlns:a16="http://schemas.microsoft.com/office/drawing/2014/main" id="{C8EB96B7-9043-B11A-5C2F-A3FA6D77D589}"/>
              </a:ext>
            </a:extLst>
          </p:cNvPr>
          <p:cNvSpPr txBox="1"/>
          <p:nvPr/>
        </p:nvSpPr>
        <p:spPr>
          <a:xfrm>
            <a:off x="9986504" y="1455033"/>
            <a:ext cx="356188" cy="369332"/>
          </a:xfrm>
          <a:prstGeom prst="rect">
            <a:avLst/>
          </a:prstGeom>
          <a:noFill/>
        </p:spPr>
        <p:txBody>
          <a:bodyPr wrap="none" rtlCol="0">
            <a:spAutoFit/>
          </a:bodyPr>
          <a:lstStyle/>
          <a:p>
            <a:r>
              <a:rPr lang="fr-FR" sz="1800" i="1" baseline="30000" dirty="0"/>
              <a:t>(2)</a:t>
            </a:r>
            <a:endParaRPr lang="fr-FR" dirty="0"/>
          </a:p>
        </p:txBody>
      </p:sp>
      <p:sp>
        <p:nvSpPr>
          <p:cNvPr id="41" name="Shape 5">
            <a:extLst>
              <a:ext uri="{FF2B5EF4-FFF2-40B4-BE49-F238E27FC236}">
                <a16:creationId xmlns:a16="http://schemas.microsoft.com/office/drawing/2014/main" id="{86AC21C4-5CDF-B725-1085-07FF841B4758}"/>
              </a:ext>
            </a:extLst>
          </p:cNvPr>
          <p:cNvSpPr/>
          <p:nvPr/>
        </p:nvSpPr>
        <p:spPr>
          <a:xfrm>
            <a:off x="5357157" y="4735552"/>
            <a:ext cx="3894639" cy="875680"/>
          </a:xfrm>
          <a:prstGeom prst="roundRect">
            <a:avLst>
              <a:gd name="adj" fmla="val 8889"/>
            </a:avLst>
          </a:prstGeom>
          <a:noFill/>
          <a:ln>
            <a:solidFill>
              <a:schemeClr val="tx1"/>
            </a:solidFill>
          </a:ln>
          <a:effectLst>
            <a:outerShdw blurRad="50800" dist="25400" dir="5400000" algn="bl" rotWithShape="0">
              <a:srgbClr val="000000">
                <a:alpha val="25000"/>
              </a:srgbClr>
            </a:outerShdw>
          </a:effectLst>
        </p:spPr>
        <p:txBody>
          <a:bodyPr/>
          <a:lstStyle/>
          <a:p>
            <a:endParaRPr lang="fr-FR">
              <a:solidFill>
                <a:schemeClr val="accent1">
                  <a:lumMod val="50000"/>
                </a:schemeClr>
              </a:solidFill>
            </a:endParaRPr>
          </a:p>
        </p:txBody>
      </p:sp>
      <p:pic>
        <p:nvPicPr>
          <p:cNvPr id="42" name="Picture 8" descr="courbe La Flèche icône png, courbe La Flèche icône transparent png 22129656  PNG">
            <a:extLst>
              <a:ext uri="{FF2B5EF4-FFF2-40B4-BE49-F238E27FC236}">
                <a16:creationId xmlns:a16="http://schemas.microsoft.com/office/drawing/2014/main" id="{99F27473-16E6-9321-A484-2AF8E052ECC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707" t="21992" r="11310" b="16588"/>
          <a:stretch/>
        </p:blipFill>
        <p:spPr bwMode="auto">
          <a:xfrm rot="12156635" flipH="1" flipV="1">
            <a:off x="5608480" y="5800156"/>
            <a:ext cx="397554" cy="1544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animBg="1"/>
      <p:bldP spid="20" grpId="0" animBg="1"/>
      <p:bldP spid="23" grpId="0" animBg="1"/>
      <p:bldP spid="26" grpId="0" animBg="1"/>
      <p:bldP spid="28" grpId="0" animBg="1"/>
      <p:bldP spid="33"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28600" y="114300"/>
            <a:ext cx="967994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Mon algorithme : EF de type II avec croissance du sac</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50" name="Shape 2">
            <a:extLst>
              <a:ext uri="{FF2B5EF4-FFF2-40B4-BE49-F238E27FC236}">
                <a16:creationId xmlns:a16="http://schemas.microsoft.com/office/drawing/2014/main" id="{1F7BE39A-331D-8DF5-74BB-96B0FF0777AE}"/>
              </a:ext>
            </a:extLst>
          </p:cNvPr>
          <p:cNvSpPr/>
          <p:nvPr/>
        </p:nvSpPr>
        <p:spPr>
          <a:xfrm>
            <a:off x="60960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51" name="Text 3">
            <a:extLst>
              <a:ext uri="{FF2B5EF4-FFF2-40B4-BE49-F238E27FC236}">
                <a16:creationId xmlns:a16="http://schemas.microsoft.com/office/drawing/2014/main" id="{4884FD3D-CC13-E37D-268C-5B9DFF87BCBD}"/>
              </a:ext>
            </a:extLst>
          </p:cNvPr>
          <p:cNvSpPr/>
          <p:nvPr/>
        </p:nvSpPr>
        <p:spPr>
          <a:xfrm>
            <a:off x="71120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1</a:t>
            </a:r>
            <a:endParaRPr lang="en-US" sz="1300" dirty="0"/>
          </a:p>
        </p:txBody>
      </p:sp>
      <p:sp>
        <p:nvSpPr>
          <p:cNvPr id="52" name="Text 4">
            <a:extLst>
              <a:ext uri="{FF2B5EF4-FFF2-40B4-BE49-F238E27FC236}">
                <a16:creationId xmlns:a16="http://schemas.microsoft.com/office/drawing/2014/main" id="{561FA8EC-8C91-9CEC-5A94-7005FE4226CF}"/>
              </a:ext>
            </a:extLst>
          </p:cNvPr>
          <p:cNvSpPr/>
          <p:nvPr/>
        </p:nvSpPr>
        <p:spPr>
          <a:xfrm>
            <a:off x="711200" y="2403396"/>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Espérance de vie?</a:t>
            </a:r>
            <a:endParaRPr lang="en-US" sz="1500" dirty="0"/>
          </a:p>
        </p:txBody>
      </p:sp>
      <p:sp>
        <p:nvSpPr>
          <p:cNvPr id="53" name="Shape 5">
            <a:extLst>
              <a:ext uri="{FF2B5EF4-FFF2-40B4-BE49-F238E27FC236}">
                <a16:creationId xmlns:a16="http://schemas.microsoft.com/office/drawing/2014/main" id="{AEEB7706-7965-6B82-9F9D-5A8429EF3038}"/>
              </a:ext>
            </a:extLst>
          </p:cNvPr>
          <p:cNvSpPr/>
          <p:nvPr/>
        </p:nvSpPr>
        <p:spPr>
          <a:xfrm>
            <a:off x="287655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54" name="Text 6">
            <a:extLst>
              <a:ext uri="{FF2B5EF4-FFF2-40B4-BE49-F238E27FC236}">
                <a16:creationId xmlns:a16="http://schemas.microsoft.com/office/drawing/2014/main" id="{D27DD05F-5813-4B48-09E7-A6B5C34B368F}"/>
              </a:ext>
            </a:extLst>
          </p:cNvPr>
          <p:cNvSpPr/>
          <p:nvPr/>
        </p:nvSpPr>
        <p:spPr>
          <a:xfrm>
            <a:off x="297815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2</a:t>
            </a:r>
            <a:endParaRPr lang="en-US" sz="1300" dirty="0"/>
          </a:p>
        </p:txBody>
      </p:sp>
      <p:sp>
        <p:nvSpPr>
          <p:cNvPr id="55" name="Text 7">
            <a:extLst>
              <a:ext uri="{FF2B5EF4-FFF2-40B4-BE49-F238E27FC236}">
                <a16:creationId xmlns:a16="http://schemas.microsoft.com/office/drawing/2014/main" id="{E173E739-3BBD-7202-A254-4E31EF584CC7}"/>
              </a:ext>
            </a:extLst>
          </p:cNvPr>
          <p:cNvSpPr/>
          <p:nvPr/>
        </p:nvSpPr>
        <p:spPr>
          <a:xfrm>
            <a:off x="2978150" y="2403396"/>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Opérabilité?</a:t>
            </a:r>
            <a:endParaRPr lang="en-US" sz="1500" dirty="0"/>
          </a:p>
        </p:txBody>
      </p:sp>
      <p:sp>
        <p:nvSpPr>
          <p:cNvPr id="56" name="Shape 8">
            <a:extLst>
              <a:ext uri="{FF2B5EF4-FFF2-40B4-BE49-F238E27FC236}">
                <a16:creationId xmlns:a16="http://schemas.microsoft.com/office/drawing/2014/main" id="{02F43DE8-E50E-CB4B-88DD-CBCF6037A1BA}"/>
              </a:ext>
            </a:extLst>
          </p:cNvPr>
          <p:cNvSpPr/>
          <p:nvPr/>
        </p:nvSpPr>
        <p:spPr>
          <a:xfrm>
            <a:off x="514350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57" name="Text 9">
            <a:extLst>
              <a:ext uri="{FF2B5EF4-FFF2-40B4-BE49-F238E27FC236}">
                <a16:creationId xmlns:a16="http://schemas.microsoft.com/office/drawing/2014/main" id="{FA535AF5-D5F0-80CF-9E65-F04CF08D54BC}"/>
              </a:ext>
            </a:extLst>
          </p:cNvPr>
          <p:cNvSpPr/>
          <p:nvPr/>
        </p:nvSpPr>
        <p:spPr>
          <a:xfrm>
            <a:off x="524510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3</a:t>
            </a:r>
            <a:endParaRPr lang="en-US" sz="1300" dirty="0"/>
          </a:p>
        </p:txBody>
      </p:sp>
      <p:sp>
        <p:nvSpPr>
          <p:cNvPr id="58" name="Text 10">
            <a:extLst>
              <a:ext uri="{FF2B5EF4-FFF2-40B4-BE49-F238E27FC236}">
                <a16:creationId xmlns:a16="http://schemas.microsoft.com/office/drawing/2014/main" id="{313C690C-C4C8-A0D9-5EED-F500C6DCC442}"/>
              </a:ext>
            </a:extLst>
          </p:cNvPr>
          <p:cNvSpPr/>
          <p:nvPr/>
        </p:nvSpPr>
        <p:spPr>
          <a:xfrm>
            <a:off x="5245100" y="2269583"/>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Collets et connexions fiables ?</a:t>
            </a:r>
            <a:endParaRPr lang="en-US" sz="1500" dirty="0"/>
          </a:p>
        </p:txBody>
      </p:sp>
      <p:sp>
        <p:nvSpPr>
          <p:cNvPr id="59" name="Shape 11">
            <a:extLst>
              <a:ext uri="{FF2B5EF4-FFF2-40B4-BE49-F238E27FC236}">
                <a16:creationId xmlns:a16="http://schemas.microsoft.com/office/drawing/2014/main" id="{82377B69-0AAD-E572-CA17-D30337922956}"/>
              </a:ext>
            </a:extLst>
          </p:cNvPr>
          <p:cNvSpPr/>
          <p:nvPr/>
        </p:nvSpPr>
        <p:spPr>
          <a:xfrm>
            <a:off x="741045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60" name="Text 12">
            <a:extLst>
              <a:ext uri="{FF2B5EF4-FFF2-40B4-BE49-F238E27FC236}">
                <a16:creationId xmlns:a16="http://schemas.microsoft.com/office/drawing/2014/main" id="{283B9C9E-F200-0B3C-43F8-4E94B85E780E}"/>
              </a:ext>
            </a:extLst>
          </p:cNvPr>
          <p:cNvSpPr/>
          <p:nvPr/>
        </p:nvSpPr>
        <p:spPr>
          <a:xfrm>
            <a:off x="751205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4</a:t>
            </a:r>
            <a:endParaRPr lang="en-US" sz="1300" dirty="0"/>
          </a:p>
        </p:txBody>
      </p:sp>
      <p:sp>
        <p:nvSpPr>
          <p:cNvPr id="61" name="Text 13">
            <a:extLst>
              <a:ext uri="{FF2B5EF4-FFF2-40B4-BE49-F238E27FC236}">
                <a16:creationId xmlns:a16="http://schemas.microsoft.com/office/drawing/2014/main" id="{C2A5FF15-BD23-856D-274F-4DB7E95EE6AA}"/>
              </a:ext>
            </a:extLst>
          </p:cNvPr>
          <p:cNvSpPr/>
          <p:nvPr/>
        </p:nvSpPr>
        <p:spPr>
          <a:xfrm>
            <a:off x="7512050" y="2269583"/>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AMI perméable en cause ?</a:t>
            </a:r>
            <a:endParaRPr lang="en-US" sz="1500" dirty="0"/>
          </a:p>
        </p:txBody>
      </p:sp>
      <p:sp>
        <p:nvSpPr>
          <p:cNvPr id="62" name="Shape 14">
            <a:extLst>
              <a:ext uri="{FF2B5EF4-FFF2-40B4-BE49-F238E27FC236}">
                <a16:creationId xmlns:a16="http://schemas.microsoft.com/office/drawing/2014/main" id="{560B894E-F451-A92F-B6EE-EF25B49E0559}"/>
              </a:ext>
            </a:extLst>
          </p:cNvPr>
          <p:cNvSpPr/>
          <p:nvPr/>
        </p:nvSpPr>
        <p:spPr>
          <a:xfrm>
            <a:off x="967740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63" name="Text 15">
            <a:extLst>
              <a:ext uri="{FF2B5EF4-FFF2-40B4-BE49-F238E27FC236}">
                <a16:creationId xmlns:a16="http://schemas.microsoft.com/office/drawing/2014/main" id="{1CBA4932-1B62-F274-77CD-6FA143647BDA}"/>
              </a:ext>
            </a:extLst>
          </p:cNvPr>
          <p:cNvSpPr/>
          <p:nvPr/>
        </p:nvSpPr>
        <p:spPr>
          <a:xfrm>
            <a:off x="9779000" y="1925443"/>
            <a:ext cx="1701800" cy="243036"/>
          </a:xfrm>
          <a:prstGeom prst="rect">
            <a:avLst/>
          </a:prstGeom>
          <a:noFill/>
          <a:ln/>
        </p:spPr>
        <p:txBody>
          <a:bodyPr wrap="square" lIns="0" tIns="0" rIns="0" bIns="0" rtlCol="0" anchor="t">
            <a:normAutofit/>
          </a:bodyPr>
          <a:lstStyle/>
          <a:p>
            <a:pPr marL="0" indent="0" algn="ctr">
              <a:lnSpc>
                <a:spcPts val="1723"/>
              </a:lnSpc>
              <a:buNone/>
            </a:pPr>
            <a:r>
              <a:rPr lang="en-US" sz="1231" b="1" dirty="0">
                <a:solidFill>
                  <a:srgbClr val="F4B183"/>
                </a:solidFill>
                <a:latin typeface="Carlito" pitchFamily="34" charset="0"/>
                <a:ea typeface="Carlito" pitchFamily="34" charset="-122"/>
                <a:cs typeface="Carlito" pitchFamily="34" charset="-120"/>
              </a:rPr>
              <a:t>5</a:t>
            </a:r>
            <a:endParaRPr lang="en-US" sz="1231" dirty="0"/>
          </a:p>
        </p:txBody>
      </p:sp>
      <p:sp>
        <p:nvSpPr>
          <p:cNvPr id="64" name="Text 16">
            <a:extLst>
              <a:ext uri="{FF2B5EF4-FFF2-40B4-BE49-F238E27FC236}">
                <a16:creationId xmlns:a16="http://schemas.microsoft.com/office/drawing/2014/main" id="{4A942D44-F81F-51DC-BF5D-0E00C328D654}"/>
              </a:ext>
            </a:extLst>
          </p:cNvPr>
          <p:cNvSpPr/>
          <p:nvPr/>
        </p:nvSpPr>
        <p:spPr>
          <a:xfrm>
            <a:off x="9779000" y="2268838"/>
            <a:ext cx="1701800" cy="671364"/>
          </a:xfrm>
          <a:prstGeom prst="rect">
            <a:avLst/>
          </a:prstGeom>
          <a:noFill/>
          <a:ln/>
        </p:spPr>
        <p:txBody>
          <a:bodyPr wrap="square" lIns="0" tIns="0" rIns="0" bIns="0" rtlCol="0" anchor="t">
            <a:normAutofit/>
          </a:bodyPr>
          <a:lstStyle/>
          <a:p>
            <a:pPr marL="0" indent="0" algn="ctr">
              <a:lnSpc>
                <a:spcPts val="1772"/>
              </a:lnSpc>
              <a:buNone/>
            </a:pPr>
            <a:r>
              <a:rPr lang="en-US" sz="1477" b="1" dirty="0">
                <a:solidFill>
                  <a:srgbClr val="FFFFFF"/>
                </a:solidFill>
                <a:latin typeface="Carlito" pitchFamily="34" charset="0"/>
                <a:ea typeface="Carlito" pitchFamily="34" charset="-122"/>
                <a:cs typeface="Carlito" pitchFamily="34" charset="-120"/>
              </a:rPr>
              <a:t>Lombaires seules ou échec d'embolisation</a:t>
            </a:r>
            <a:endParaRPr lang="en-US" sz="1477" dirty="0"/>
          </a:p>
        </p:txBody>
      </p:sp>
      <p:pic>
        <p:nvPicPr>
          <p:cNvPr id="65" name="Image 0" descr="connector">
            <a:extLst>
              <a:ext uri="{FF2B5EF4-FFF2-40B4-BE49-F238E27FC236}">
                <a16:creationId xmlns:a16="http://schemas.microsoft.com/office/drawing/2014/main" id="{9EEA7A3C-8246-EA81-EB34-9116115D91B1}"/>
              </a:ext>
            </a:extLst>
          </p:cNvPr>
          <p:cNvPicPr>
            <a:picLocks noChangeAspect="1"/>
          </p:cNvPicPr>
          <p:nvPr/>
        </p:nvPicPr>
        <p:blipFill>
          <a:blip r:embed="rId3"/>
          <a:srcRect/>
          <a:stretch/>
        </p:blipFill>
        <p:spPr>
          <a:xfrm>
            <a:off x="2482850" y="2319143"/>
            <a:ext cx="425450" cy="101600"/>
          </a:xfrm>
          <a:prstGeom prst="rect">
            <a:avLst/>
          </a:prstGeom>
        </p:spPr>
      </p:pic>
      <p:pic>
        <p:nvPicPr>
          <p:cNvPr id="66" name="Image 1" descr="connector">
            <a:extLst>
              <a:ext uri="{FF2B5EF4-FFF2-40B4-BE49-F238E27FC236}">
                <a16:creationId xmlns:a16="http://schemas.microsoft.com/office/drawing/2014/main" id="{F07AA7C9-25D7-0D75-6E72-2391D58356FA}"/>
              </a:ext>
            </a:extLst>
          </p:cNvPr>
          <p:cNvPicPr>
            <a:picLocks noChangeAspect="1"/>
          </p:cNvPicPr>
          <p:nvPr/>
        </p:nvPicPr>
        <p:blipFill>
          <a:blip r:embed="rId3"/>
          <a:srcRect/>
          <a:stretch/>
        </p:blipFill>
        <p:spPr>
          <a:xfrm>
            <a:off x="4749800" y="2319143"/>
            <a:ext cx="425450" cy="101600"/>
          </a:xfrm>
          <a:prstGeom prst="rect">
            <a:avLst/>
          </a:prstGeom>
        </p:spPr>
      </p:pic>
      <p:pic>
        <p:nvPicPr>
          <p:cNvPr id="67" name="Image 2" descr="connector">
            <a:extLst>
              <a:ext uri="{FF2B5EF4-FFF2-40B4-BE49-F238E27FC236}">
                <a16:creationId xmlns:a16="http://schemas.microsoft.com/office/drawing/2014/main" id="{606F0B34-C9EB-D605-E836-1A6EC9D15632}"/>
              </a:ext>
            </a:extLst>
          </p:cNvPr>
          <p:cNvPicPr>
            <a:picLocks noChangeAspect="1"/>
          </p:cNvPicPr>
          <p:nvPr/>
        </p:nvPicPr>
        <p:blipFill>
          <a:blip r:embed="rId3"/>
          <a:srcRect/>
          <a:stretch/>
        </p:blipFill>
        <p:spPr>
          <a:xfrm>
            <a:off x="7016750" y="2319143"/>
            <a:ext cx="425450" cy="101600"/>
          </a:xfrm>
          <a:prstGeom prst="rect">
            <a:avLst/>
          </a:prstGeom>
        </p:spPr>
      </p:pic>
      <p:pic>
        <p:nvPicPr>
          <p:cNvPr id="68" name="Image 3" descr="connector">
            <a:extLst>
              <a:ext uri="{FF2B5EF4-FFF2-40B4-BE49-F238E27FC236}">
                <a16:creationId xmlns:a16="http://schemas.microsoft.com/office/drawing/2014/main" id="{2ABE3604-FC78-E8C0-F896-6A3CBBA2934C}"/>
              </a:ext>
            </a:extLst>
          </p:cNvPr>
          <p:cNvPicPr>
            <a:picLocks noChangeAspect="1"/>
          </p:cNvPicPr>
          <p:nvPr/>
        </p:nvPicPr>
        <p:blipFill>
          <a:blip r:embed="rId3"/>
          <a:srcRect/>
          <a:stretch/>
        </p:blipFill>
        <p:spPr>
          <a:xfrm>
            <a:off x="9283700" y="2319143"/>
            <a:ext cx="425450" cy="101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28600" y="114300"/>
            <a:ext cx="941832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Le patient : espérance de vie et </a:t>
            </a:r>
            <a:r>
              <a:rPr lang="en-US" sz="2200" dirty="0" err="1">
                <a:solidFill>
                  <a:srgbClr val="262626"/>
                </a:solidFill>
                <a:latin typeface="Carlito" pitchFamily="34" charset="0"/>
                <a:ea typeface="Carlito" pitchFamily="34" charset="-122"/>
                <a:cs typeface="Carlito" pitchFamily="34" charset="-120"/>
              </a:rPr>
              <a:t>opérabilité</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5" name="Shape 3"/>
          <p:cNvSpPr/>
          <p:nvPr/>
        </p:nvSpPr>
        <p:spPr>
          <a:xfrm>
            <a:off x="910682" y="1299118"/>
            <a:ext cx="5181600" cy="609600"/>
          </a:xfrm>
          <a:prstGeom prst="roundRect">
            <a:avLst>
              <a:gd name="adj" fmla="val 16667"/>
            </a:avLst>
          </a:prstGeom>
          <a:solidFill>
            <a:srgbClr val="44546A"/>
          </a:solidFill>
          <a:ln/>
          <a:effectLst>
            <a:outerShdw blurRad="50800" dist="25400" dir="5400000" algn="bl" rotWithShape="0">
              <a:srgbClr val="000000">
                <a:alpha val="25000"/>
              </a:srgbClr>
            </a:outerShdw>
          </a:effectLst>
        </p:spPr>
        <p:txBody>
          <a:bodyPr/>
          <a:lstStyle/>
          <a:p>
            <a:endParaRPr lang="fr-FR"/>
          </a:p>
        </p:txBody>
      </p:sp>
      <p:pic>
        <p:nvPicPr>
          <p:cNvPr id="6" name="Image 0" descr="Clock"/>
          <p:cNvPicPr>
            <a:picLocks noChangeAspect="1"/>
          </p:cNvPicPr>
          <p:nvPr/>
        </p:nvPicPr>
        <p:blipFill>
          <a:blip r:embed="rId3"/>
          <a:srcRect/>
          <a:stretch/>
        </p:blipFill>
        <p:spPr>
          <a:xfrm>
            <a:off x="1735645" y="1451518"/>
            <a:ext cx="304800" cy="304800"/>
          </a:xfrm>
          <a:prstGeom prst="rect">
            <a:avLst/>
          </a:prstGeom>
        </p:spPr>
      </p:pic>
      <p:sp>
        <p:nvSpPr>
          <p:cNvPr id="7" name="Text 4"/>
          <p:cNvSpPr/>
          <p:nvPr/>
        </p:nvSpPr>
        <p:spPr>
          <a:xfrm>
            <a:off x="2152185" y="1470568"/>
            <a:ext cx="3467077" cy="292100"/>
          </a:xfrm>
          <a:prstGeom prst="rect">
            <a:avLst/>
          </a:prstGeom>
          <a:noFill/>
          <a:ln/>
        </p:spPr>
        <p:txBody>
          <a:bodyPr wrap="square" lIns="0" tIns="0" rIns="0" bIns="0" rtlCol="0" anchor="t">
            <a:noAutofit/>
          </a:bodyPr>
          <a:lstStyle/>
          <a:p>
            <a:pPr marL="0" indent="0" algn="l">
              <a:lnSpc>
                <a:spcPts val="2100"/>
              </a:lnSpc>
              <a:buNone/>
            </a:pPr>
            <a:r>
              <a:rPr lang="en-US" b="1" dirty="0">
                <a:solidFill>
                  <a:srgbClr val="FFFFFF"/>
                </a:solidFill>
                <a:latin typeface="Carlito" pitchFamily="34" charset="0"/>
                <a:ea typeface="Carlito" pitchFamily="34" charset="-122"/>
                <a:cs typeface="Carlito" pitchFamily="34" charset="-120"/>
              </a:rPr>
              <a:t>QUELLE ESPÉRANCE DE VIE ?</a:t>
            </a:r>
            <a:endParaRPr lang="en-US" dirty="0"/>
          </a:p>
        </p:txBody>
      </p:sp>
      <p:sp>
        <p:nvSpPr>
          <p:cNvPr id="8" name="Text 5"/>
          <p:cNvSpPr/>
          <p:nvPr/>
        </p:nvSpPr>
        <p:spPr>
          <a:xfrm>
            <a:off x="1063082" y="2111918"/>
            <a:ext cx="5023104" cy="299690"/>
          </a:xfrm>
          <a:prstGeom prst="rect">
            <a:avLst/>
          </a:prstGeom>
          <a:noFill/>
          <a:ln/>
        </p:spPr>
        <p:txBody>
          <a:bodyPr wrap="square" lIns="0" tIns="0" rIns="0" bIns="0" rtlCol="0" anchor="t">
            <a:normAutofit/>
          </a:bodyPr>
          <a:lstStyle/>
          <a:p>
            <a:pPr marL="0" indent="0" algn="l">
              <a:lnSpc>
                <a:spcPts val="2160"/>
              </a:lnSpc>
              <a:buNone/>
            </a:pPr>
            <a:r>
              <a:rPr lang="en-US" sz="2000" dirty="0">
                <a:solidFill>
                  <a:srgbClr val="1A1A1A"/>
                </a:solidFill>
                <a:latin typeface="Carlito" pitchFamily="34" charset="0"/>
                <a:ea typeface="Carlito" pitchFamily="34" charset="-122"/>
                <a:cs typeface="Carlito" pitchFamily="34" charset="-120"/>
              </a:rPr>
              <a:t>-  </a:t>
            </a:r>
            <a:r>
              <a:rPr lang="en-US" sz="2000" b="1" dirty="0" err="1">
                <a:solidFill>
                  <a:srgbClr val="C00000"/>
                </a:solidFill>
                <a:latin typeface="Carlito" pitchFamily="34" charset="0"/>
                <a:ea typeface="Carlito" pitchFamily="34" charset="-122"/>
                <a:cs typeface="Carlito" pitchFamily="34" charset="-120"/>
              </a:rPr>
              <a:t>Limité</a:t>
            </a:r>
            <a:r>
              <a:rPr lang="en-US" sz="2000" b="1" dirty="0">
                <a:solidFill>
                  <a:srgbClr val="C00000"/>
                </a:solidFill>
                <a:latin typeface="Carlito" pitchFamily="34" charset="0"/>
                <a:ea typeface="Carlito" pitchFamily="34" charset="-122"/>
                <a:cs typeface="Carlito" pitchFamily="34" charset="-120"/>
              </a:rPr>
              <a:t> :</a:t>
            </a:r>
            <a:r>
              <a:rPr lang="en-US" sz="2000" dirty="0">
                <a:solidFill>
                  <a:srgbClr val="1A1A1A"/>
                </a:solidFill>
                <a:latin typeface="Carlito" pitchFamily="34" charset="0"/>
                <a:ea typeface="Carlito" pitchFamily="34" charset="-122"/>
                <a:cs typeface="Carlito" pitchFamily="34" charset="-120"/>
              </a:rPr>
              <a:t> je surveille et je </a:t>
            </a:r>
            <a:r>
              <a:rPr lang="en-US" sz="2000" dirty="0" err="1">
                <a:solidFill>
                  <a:srgbClr val="1A1A1A"/>
                </a:solidFill>
                <a:latin typeface="Carlito" pitchFamily="34" charset="0"/>
                <a:ea typeface="Carlito" pitchFamily="34" charset="-122"/>
                <a:cs typeface="Carlito" pitchFamily="34" charset="-120"/>
              </a:rPr>
              <a:t>rassure</a:t>
            </a:r>
            <a:r>
              <a:rPr lang="en-US" sz="2000" dirty="0">
                <a:solidFill>
                  <a:srgbClr val="1A1A1A"/>
                </a:solidFill>
                <a:latin typeface="Carlito" pitchFamily="34" charset="0"/>
                <a:ea typeface="Carlito" pitchFamily="34" charset="-122"/>
                <a:cs typeface="Carlito" pitchFamily="34" charset="-120"/>
              </a:rPr>
              <a:t>…</a:t>
            </a:r>
            <a:endParaRPr lang="en-US" sz="2000" dirty="0"/>
          </a:p>
        </p:txBody>
      </p:sp>
      <p:sp>
        <p:nvSpPr>
          <p:cNvPr id="9" name="Text 6"/>
          <p:cNvSpPr/>
          <p:nvPr/>
        </p:nvSpPr>
        <p:spPr>
          <a:xfrm>
            <a:off x="1397618" y="2620381"/>
            <a:ext cx="5023104" cy="299690"/>
          </a:xfrm>
          <a:prstGeom prst="rect">
            <a:avLst/>
          </a:prstGeom>
          <a:noFill/>
          <a:ln/>
        </p:spPr>
        <p:txBody>
          <a:bodyPr wrap="square" lIns="0" tIns="0" rIns="0" bIns="0" rtlCol="0" anchor="t">
            <a:normAutofit/>
          </a:bodyPr>
          <a:lstStyle/>
          <a:p>
            <a:pPr>
              <a:lnSpc>
                <a:spcPts val="2160"/>
              </a:lnSpc>
            </a:pPr>
            <a:r>
              <a:rPr lang="fr-FR" sz="2000" dirty="0"/>
              <a:t>→ </a:t>
            </a:r>
            <a:r>
              <a:rPr lang="en-US" sz="2000" dirty="0" err="1">
                <a:solidFill>
                  <a:srgbClr val="1A1A1A"/>
                </a:solidFill>
                <a:latin typeface="Carlito" pitchFamily="34" charset="0"/>
                <a:ea typeface="Carlito" pitchFamily="34" charset="-122"/>
                <a:cs typeface="Carlito" pitchFamily="34" charset="-120"/>
              </a:rPr>
              <a:t>Risque</a:t>
            </a:r>
            <a:r>
              <a:rPr lang="en-US" sz="2000" dirty="0">
                <a:solidFill>
                  <a:srgbClr val="1A1A1A"/>
                </a:solidFill>
                <a:latin typeface="Carlito" pitchFamily="34" charset="0"/>
                <a:ea typeface="Carlito" pitchFamily="34" charset="-122"/>
                <a:cs typeface="Carlito" pitchFamily="34" charset="-120"/>
              </a:rPr>
              <a:t> de rupture </a:t>
            </a:r>
            <a:r>
              <a:rPr lang="en-US" sz="2000" dirty="0" err="1">
                <a:solidFill>
                  <a:srgbClr val="1A1A1A"/>
                </a:solidFill>
                <a:latin typeface="Carlito" pitchFamily="34" charset="0"/>
                <a:ea typeface="Carlito" pitchFamily="34" charset="-122"/>
                <a:cs typeface="Carlito" pitchFamily="34" charset="-120"/>
              </a:rPr>
              <a:t>faible</a:t>
            </a:r>
            <a:endParaRPr lang="en-US" sz="2000" dirty="0"/>
          </a:p>
        </p:txBody>
      </p:sp>
      <p:sp>
        <p:nvSpPr>
          <p:cNvPr id="10" name="Text 7"/>
          <p:cNvSpPr/>
          <p:nvPr/>
        </p:nvSpPr>
        <p:spPr>
          <a:xfrm>
            <a:off x="1397618" y="3050477"/>
            <a:ext cx="5023104" cy="299690"/>
          </a:xfrm>
          <a:prstGeom prst="rect">
            <a:avLst/>
          </a:prstGeom>
          <a:noFill/>
          <a:ln/>
        </p:spPr>
        <p:txBody>
          <a:bodyPr wrap="square" lIns="0" tIns="0" rIns="0" bIns="0" rtlCol="0" anchor="t">
            <a:normAutofit/>
          </a:bodyPr>
          <a:lstStyle/>
          <a:p>
            <a:pPr>
              <a:lnSpc>
                <a:spcPts val="2160"/>
              </a:lnSpc>
            </a:pPr>
            <a:r>
              <a:rPr lang="fr-FR" sz="2000" dirty="0"/>
              <a:t>→</a:t>
            </a:r>
            <a:r>
              <a:rPr lang="en-US" sz="2000" dirty="0">
                <a:solidFill>
                  <a:srgbClr val="1A1A1A"/>
                </a:solidFill>
                <a:latin typeface="Carlito" pitchFamily="34" charset="0"/>
                <a:ea typeface="Carlito" pitchFamily="34" charset="-122"/>
                <a:cs typeface="Carlito" pitchFamily="34" charset="-120"/>
              </a:rPr>
              <a:t> Croissance souvent lente</a:t>
            </a:r>
            <a:endParaRPr lang="en-US" sz="2000" dirty="0"/>
          </a:p>
        </p:txBody>
      </p:sp>
      <p:sp>
        <p:nvSpPr>
          <p:cNvPr id="11" name="Shape 8"/>
          <p:cNvSpPr/>
          <p:nvPr/>
        </p:nvSpPr>
        <p:spPr>
          <a:xfrm>
            <a:off x="1138763" y="4098539"/>
            <a:ext cx="5181600" cy="609600"/>
          </a:xfrm>
          <a:prstGeom prst="roundRect">
            <a:avLst>
              <a:gd name="adj" fmla="val 16667"/>
            </a:avLst>
          </a:prstGeom>
          <a:solidFill>
            <a:srgbClr val="44546A"/>
          </a:solidFill>
          <a:ln/>
          <a:effectLst>
            <a:outerShdw blurRad="50800" dist="25400" dir="5400000" algn="bl" rotWithShape="0">
              <a:srgbClr val="000000">
                <a:alpha val="25000"/>
              </a:srgbClr>
            </a:outerShdw>
          </a:effectLst>
        </p:spPr>
        <p:txBody>
          <a:bodyPr/>
          <a:lstStyle/>
          <a:p>
            <a:endParaRPr lang="fr-FR" dirty="0"/>
          </a:p>
        </p:txBody>
      </p:sp>
      <p:pic>
        <p:nvPicPr>
          <p:cNvPr id="12" name="Image 1" descr="Users"/>
          <p:cNvPicPr>
            <a:picLocks noChangeAspect="1"/>
          </p:cNvPicPr>
          <p:nvPr/>
        </p:nvPicPr>
        <p:blipFill>
          <a:blip r:embed="rId4"/>
          <a:srcRect/>
          <a:stretch/>
        </p:blipFill>
        <p:spPr>
          <a:xfrm>
            <a:off x="2177379" y="4250939"/>
            <a:ext cx="304800" cy="304800"/>
          </a:xfrm>
          <a:prstGeom prst="rect">
            <a:avLst/>
          </a:prstGeom>
        </p:spPr>
      </p:pic>
      <p:sp>
        <p:nvSpPr>
          <p:cNvPr id="13" name="Text 9"/>
          <p:cNvSpPr/>
          <p:nvPr/>
        </p:nvSpPr>
        <p:spPr>
          <a:xfrm>
            <a:off x="2634579" y="4269989"/>
            <a:ext cx="2828627" cy="292100"/>
          </a:xfrm>
          <a:prstGeom prst="rect">
            <a:avLst/>
          </a:prstGeom>
          <a:noFill/>
          <a:ln/>
        </p:spPr>
        <p:txBody>
          <a:bodyPr wrap="square" lIns="0" tIns="0" rIns="0" bIns="0" rtlCol="0" anchor="t">
            <a:normAutofit fontScale="85000" lnSpcReduction="10000"/>
          </a:bodyPr>
          <a:lstStyle/>
          <a:p>
            <a:pPr marL="0" indent="0" algn="l">
              <a:lnSpc>
                <a:spcPts val="2100"/>
              </a:lnSpc>
              <a:buNone/>
            </a:pPr>
            <a:r>
              <a:rPr lang="en-US" b="1" dirty="0">
                <a:solidFill>
                  <a:srgbClr val="FFFFFF"/>
                </a:solidFill>
                <a:latin typeface="Carlito" pitchFamily="34" charset="0"/>
                <a:ea typeface="Carlito" pitchFamily="34" charset="-122"/>
                <a:cs typeface="Carlito" pitchFamily="34" charset="-120"/>
              </a:rPr>
              <a:t>LE PATIENT EST-IL OPÉRABLE ?</a:t>
            </a:r>
            <a:endParaRPr lang="en-US" dirty="0"/>
          </a:p>
        </p:txBody>
      </p:sp>
      <p:sp>
        <p:nvSpPr>
          <p:cNvPr id="14" name="Text 10"/>
          <p:cNvSpPr/>
          <p:nvPr/>
        </p:nvSpPr>
        <p:spPr>
          <a:xfrm>
            <a:off x="1458431" y="5424061"/>
            <a:ext cx="5023104" cy="299690"/>
          </a:xfrm>
          <a:prstGeom prst="rect">
            <a:avLst/>
          </a:prstGeom>
          <a:noFill/>
          <a:ln/>
        </p:spPr>
        <p:txBody>
          <a:bodyPr wrap="square" lIns="0" tIns="0" rIns="0" bIns="0" rtlCol="0" anchor="t">
            <a:normAutofit/>
          </a:bodyPr>
          <a:lstStyle/>
          <a:p>
            <a:pPr marL="0" indent="0" algn="l">
              <a:lnSpc>
                <a:spcPts val="2160"/>
              </a:lnSpc>
              <a:buNone/>
            </a:pPr>
            <a:r>
              <a:rPr lang="en-US" sz="2000" dirty="0">
                <a:solidFill>
                  <a:srgbClr val="1A1A1A"/>
                </a:solidFill>
                <a:latin typeface="Carlito" pitchFamily="34" charset="0"/>
                <a:ea typeface="Carlito" pitchFamily="34" charset="-122"/>
                <a:cs typeface="Carlito" pitchFamily="34" charset="-120"/>
              </a:rPr>
              <a:t> </a:t>
            </a:r>
            <a:r>
              <a:rPr lang="fr-FR" sz="2000" dirty="0"/>
              <a:t> →</a:t>
            </a:r>
            <a:r>
              <a:rPr lang="en-US" sz="2000" dirty="0">
                <a:solidFill>
                  <a:srgbClr val="1A1A1A"/>
                </a:solidFill>
                <a:latin typeface="Carlito" pitchFamily="34" charset="0"/>
                <a:ea typeface="Carlito" pitchFamily="34" charset="-122"/>
                <a:cs typeface="Carlito" pitchFamily="34" charset="-120"/>
              </a:rPr>
              <a:t> </a:t>
            </a:r>
            <a:r>
              <a:rPr lang="en-US" sz="2000" b="1" dirty="0">
                <a:solidFill>
                  <a:srgbClr val="C00000"/>
                </a:solidFill>
                <a:latin typeface="Carlito" pitchFamily="34" charset="0"/>
                <a:ea typeface="Carlito" pitchFamily="34" charset="-122"/>
                <a:cs typeface="Carlito" pitchFamily="34" charset="-120"/>
              </a:rPr>
              <a:t>Oui :</a:t>
            </a:r>
            <a:r>
              <a:rPr lang="en-US" sz="2000" dirty="0">
                <a:solidFill>
                  <a:srgbClr val="1A1A1A"/>
                </a:solidFill>
                <a:latin typeface="Carlito" pitchFamily="34" charset="0"/>
                <a:ea typeface="Carlito" pitchFamily="34" charset="-122"/>
                <a:cs typeface="Carlito" pitchFamily="34" charset="-120"/>
              </a:rPr>
              <a:t> depose et mise à plat </a:t>
            </a:r>
            <a:endParaRPr lang="en-US" sz="2000" dirty="0"/>
          </a:p>
        </p:txBody>
      </p:sp>
      <p:sp>
        <p:nvSpPr>
          <p:cNvPr id="15" name="Text 11"/>
          <p:cNvSpPr/>
          <p:nvPr/>
        </p:nvSpPr>
        <p:spPr>
          <a:xfrm>
            <a:off x="1569944" y="5854157"/>
            <a:ext cx="5023104" cy="299690"/>
          </a:xfrm>
          <a:prstGeom prst="rect">
            <a:avLst/>
          </a:prstGeom>
          <a:noFill/>
          <a:ln/>
        </p:spPr>
        <p:txBody>
          <a:bodyPr wrap="square" lIns="0" tIns="0" rIns="0" bIns="0" rtlCol="0" anchor="t">
            <a:normAutofit/>
          </a:bodyPr>
          <a:lstStyle/>
          <a:p>
            <a:pPr marL="0" indent="0" algn="l">
              <a:lnSpc>
                <a:spcPts val="2160"/>
              </a:lnSpc>
              <a:buNone/>
            </a:pPr>
            <a:r>
              <a:rPr lang="fr-FR" sz="2000" dirty="0"/>
              <a:t>→ </a:t>
            </a:r>
            <a:r>
              <a:rPr lang="en-US" sz="2000" b="1" dirty="0">
                <a:solidFill>
                  <a:srgbClr val="1A1A1A"/>
                </a:solidFill>
                <a:latin typeface="Carlito" pitchFamily="34" charset="0"/>
                <a:ea typeface="Carlito" pitchFamily="34" charset="-122"/>
                <a:cs typeface="Carlito" pitchFamily="34" charset="-120"/>
              </a:rPr>
              <a:t>Non :</a:t>
            </a:r>
            <a:r>
              <a:rPr lang="en-US" sz="2000" dirty="0">
                <a:solidFill>
                  <a:srgbClr val="1A1A1A"/>
                </a:solidFill>
                <a:latin typeface="Carlito" pitchFamily="34" charset="0"/>
                <a:ea typeface="Carlito" pitchFamily="34" charset="-122"/>
                <a:cs typeface="Carlito" pitchFamily="34" charset="-120"/>
              </a:rPr>
              <a:t> j'avance dans l'algorithme</a:t>
            </a:r>
            <a:endParaRPr lang="en-US" sz="2000" dirty="0"/>
          </a:p>
        </p:txBody>
      </p:sp>
      <p:sp>
        <p:nvSpPr>
          <p:cNvPr id="16" name="Text 12"/>
          <p:cNvSpPr/>
          <p:nvPr/>
        </p:nvSpPr>
        <p:spPr>
          <a:xfrm>
            <a:off x="1291163" y="4939839"/>
            <a:ext cx="5023104" cy="299690"/>
          </a:xfrm>
          <a:prstGeom prst="rect">
            <a:avLst/>
          </a:prstGeom>
          <a:noFill/>
          <a:ln/>
        </p:spPr>
        <p:txBody>
          <a:bodyPr wrap="square" lIns="0" tIns="0" rIns="0" bIns="0" rtlCol="0" anchor="t">
            <a:normAutofit/>
          </a:bodyPr>
          <a:lstStyle/>
          <a:p>
            <a:pPr marL="0" indent="0" algn="l">
              <a:lnSpc>
                <a:spcPts val="2160"/>
              </a:lnSpc>
              <a:buNone/>
            </a:pPr>
            <a:r>
              <a:rPr lang="en-US" sz="2000" dirty="0">
                <a:solidFill>
                  <a:srgbClr val="1A1A1A"/>
                </a:solidFill>
                <a:latin typeface="Carlito" pitchFamily="34" charset="0"/>
                <a:ea typeface="Carlito" pitchFamily="34" charset="-122"/>
                <a:cs typeface="Carlito" pitchFamily="34" charset="-120"/>
              </a:rPr>
              <a:t>-  Âge, réserves, comorbidités, abords</a:t>
            </a:r>
            <a:endParaRPr lang="en-US" sz="2000" dirty="0"/>
          </a:p>
        </p:txBody>
      </p:sp>
      <p:sp>
        <p:nvSpPr>
          <p:cNvPr id="24" name="Text 4">
            <a:extLst>
              <a:ext uri="{FF2B5EF4-FFF2-40B4-BE49-F238E27FC236}">
                <a16:creationId xmlns:a16="http://schemas.microsoft.com/office/drawing/2014/main" id="{7206A452-991D-B668-4D85-E89C300B30C3}"/>
              </a:ext>
            </a:extLst>
          </p:cNvPr>
          <p:cNvSpPr/>
          <p:nvPr/>
        </p:nvSpPr>
        <p:spPr>
          <a:xfrm>
            <a:off x="7338505" y="1433780"/>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a:t>
            </a:r>
            <a:endParaRPr lang="en-US" sz="1500" dirty="0"/>
          </a:p>
        </p:txBody>
      </p:sp>
      <p:pic>
        <p:nvPicPr>
          <p:cNvPr id="31" name="Image 30">
            <a:extLst>
              <a:ext uri="{FF2B5EF4-FFF2-40B4-BE49-F238E27FC236}">
                <a16:creationId xmlns:a16="http://schemas.microsoft.com/office/drawing/2014/main" id="{B2B19A86-D1EC-5248-FDE0-3E1153217187}"/>
              </a:ext>
            </a:extLst>
          </p:cNvPr>
          <p:cNvPicPr>
            <a:picLocks noChangeAspect="1"/>
          </p:cNvPicPr>
          <p:nvPr/>
        </p:nvPicPr>
        <p:blipFill rotWithShape="1">
          <a:blip r:embed="rId5"/>
          <a:srcRect r="61796"/>
          <a:stretch/>
        </p:blipFill>
        <p:spPr>
          <a:xfrm>
            <a:off x="7338505" y="0"/>
            <a:ext cx="1739591" cy="589265"/>
          </a:xfrm>
          <a:prstGeom prst="rect">
            <a:avLst/>
          </a:prstGeom>
        </p:spPr>
      </p:pic>
      <p:sp>
        <p:nvSpPr>
          <p:cNvPr id="4" name="Text 5">
            <a:extLst>
              <a:ext uri="{FF2B5EF4-FFF2-40B4-BE49-F238E27FC236}">
                <a16:creationId xmlns:a16="http://schemas.microsoft.com/office/drawing/2014/main" id="{A19338C9-646B-623E-77FD-0438F2878F9D}"/>
              </a:ext>
            </a:extLst>
          </p:cNvPr>
          <p:cNvSpPr/>
          <p:nvPr/>
        </p:nvSpPr>
        <p:spPr>
          <a:xfrm>
            <a:off x="7105540" y="3282099"/>
            <a:ext cx="7377684" cy="327620"/>
          </a:xfrm>
          <a:prstGeom prst="rect">
            <a:avLst/>
          </a:prstGeom>
          <a:noFill/>
          <a:ln/>
        </p:spPr>
        <p:txBody>
          <a:bodyPr wrap="square" lIns="0" tIns="0" rIns="0" bIns="0" rtlCol="0" anchor="t">
            <a:normAutofit/>
          </a:bodyPr>
          <a:lstStyle/>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Ce qui complique</a:t>
            </a:r>
            <a:endParaRPr lang="en-US" sz="1700" dirty="0"/>
          </a:p>
        </p:txBody>
      </p:sp>
      <p:sp>
        <p:nvSpPr>
          <p:cNvPr id="17" name="Text 6">
            <a:extLst>
              <a:ext uri="{FF2B5EF4-FFF2-40B4-BE49-F238E27FC236}">
                <a16:creationId xmlns:a16="http://schemas.microsoft.com/office/drawing/2014/main" id="{9A635046-8494-9C28-B810-6C360C68228B}"/>
              </a:ext>
            </a:extLst>
          </p:cNvPr>
          <p:cNvSpPr/>
          <p:nvPr/>
        </p:nvSpPr>
        <p:spPr>
          <a:xfrm>
            <a:off x="7283340" y="3711319"/>
            <a:ext cx="7194550" cy="29969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A1A1A"/>
                </a:solidFill>
                <a:latin typeface="Carlito" pitchFamily="34" charset="0"/>
                <a:ea typeface="Carlito" pitchFamily="34" charset="-122"/>
                <a:cs typeface="Carlito" pitchFamily="34" charset="-120"/>
              </a:rPr>
              <a:t>-  Fixation suprarénale, crochets : niveau de clampage</a:t>
            </a:r>
            <a:endParaRPr lang="en-US" sz="1600" dirty="0"/>
          </a:p>
        </p:txBody>
      </p:sp>
      <p:sp>
        <p:nvSpPr>
          <p:cNvPr id="18" name="Text 7">
            <a:extLst>
              <a:ext uri="{FF2B5EF4-FFF2-40B4-BE49-F238E27FC236}">
                <a16:creationId xmlns:a16="http://schemas.microsoft.com/office/drawing/2014/main" id="{22E138CF-9915-7AC6-82DF-601702E63361}"/>
              </a:ext>
            </a:extLst>
          </p:cNvPr>
          <p:cNvSpPr/>
          <p:nvPr/>
        </p:nvSpPr>
        <p:spPr>
          <a:xfrm>
            <a:off x="7283340" y="4112609"/>
            <a:ext cx="7194550" cy="29969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A1A1A"/>
                </a:solidFill>
                <a:latin typeface="Carlito" pitchFamily="34" charset="0"/>
                <a:ea typeface="Carlito" pitchFamily="34" charset="-122"/>
                <a:cs typeface="Carlito" pitchFamily="34" charset="-120"/>
              </a:rPr>
              <a:t>-  Inflammation périprothétique</a:t>
            </a:r>
            <a:endParaRPr lang="en-US" sz="1600" dirty="0"/>
          </a:p>
        </p:txBody>
      </p:sp>
      <p:sp>
        <p:nvSpPr>
          <p:cNvPr id="19" name="Text 8">
            <a:extLst>
              <a:ext uri="{FF2B5EF4-FFF2-40B4-BE49-F238E27FC236}">
                <a16:creationId xmlns:a16="http://schemas.microsoft.com/office/drawing/2014/main" id="{895E0FE6-D983-DB72-910E-DC71D38159CA}"/>
              </a:ext>
            </a:extLst>
          </p:cNvPr>
          <p:cNvSpPr/>
          <p:nvPr/>
        </p:nvSpPr>
        <p:spPr>
          <a:xfrm>
            <a:off x="7283340" y="4513900"/>
            <a:ext cx="7194550" cy="299690"/>
          </a:xfrm>
          <a:prstGeom prst="rect">
            <a:avLst/>
          </a:prstGeom>
          <a:noFill/>
          <a:ln/>
        </p:spPr>
        <p:txBody>
          <a:bodyPr wrap="square" lIns="0" tIns="0" rIns="0" bIns="0" rtlCol="0" anchor="t">
            <a:normAutofit/>
          </a:bodyPr>
          <a:lstStyle/>
          <a:p>
            <a:pPr marL="0" indent="0" algn="l">
              <a:lnSpc>
                <a:spcPts val="2160"/>
              </a:lnSpc>
              <a:buNone/>
            </a:pPr>
            <a:r>
              <a:rPr lang="fr-FR" sz="1600" dirty="0"/>
              <a:t>→</a:t>
            </a:r>
            <a:r>
              <a:rPr lang="en-US" sz="1600" dirty="0">
                <a:solidFill>
                  <a:srgbClr val="1A1A1A"/>
                </a:solidFill>
                <a:latin typeface="Carlito" pitchFamily="34" charset="0"/>
                <a:ea typeface="Carlito" pitchFamily="34" charset="-122"/>
                <a:cs typeface="Carlito" pitchFamily="34" charset="-120"/>
              </a:rPr>
              <a:t> Accepter la </a:t>
            </a:r>
            <a:r>
              <a:rPr lang="en-US" sz="1600" dirty="0" err="1">
                <a:solidFill>
                  <a:srgbClr val="1A1A1A"/>
                </a:solidFill>
                <a:latin typeface="Carlito" pitchFamily="34" charset="0"/>
                <a:ea typeface="Carlito" pitchFamily="34" charset="-122"/>
                <a:cs typeface="Carlito" pitchFamily="34" charset="-120"/>
              </a:rPr>
              <a:t>dépose</a:t>
            </a:r>
            <a:r>
              <a:rPr lang="en-US" sz="1600" dirty="0">
                <a:solidFill>
                  <a:srgbClr val="1A1A1A"/>
                </a:solidFill>
                <a:latin typeface="Carlito" pitchFamily="34" charset="0"/>
                <a:ea typeface="Carlito" pitchFamily="34" charset="-122"/>
                <a:cs typeface="Carlito" pitchFamily="34" charset="-120"/>
              </a:rPr>
              <a:t> </a:t>
            </a:r>
            <a:r>
              <a:rPr lang="en-US" sz="1600" dirty="0" err="1">
                <a:solidFill>
                  <a:srgbClr val="1A1A1A"/>
                </a:solidFill>
                <a:latin typeface="Carlito" pitchFamily="34" charset="0"/>
                <a:ea typeface="Carlito" pitchFamily="34" charset="-122"/>
                <a:cs typeface="Carlito" pitchFamily="34" charset="-120"/>
              </a:rPr>
              <a:t>partielle</a:t>
            </a:r>
            <a:r>
              <a:rPr lang="en-US" sz="1600" dirty="0">
                <a:solidFill>
                  <a:srgbClr val="1A1A1A"/>
                </a:solidFill>
                <a:latin typeface="Carlito" pitchFamily="34" charset="0"/>
                <a:ea typeface="Carlito" pitchFamily="34" charset="-122"/>
                <a:cs typeface="Carlito" pitchFamily="34" charset="-120"/>
              </a:rPr>
              <a:t> !</a:t>
            </a:r>
            <a:endParaRPr lang="en-US" sz="1600" dirty="0"/>
          </a:p>
        </p:txBody>
      </p:sp>
      <p:sp>
        <p:nvSpPr>
          <p:cNvPr id="21" name="ZoneTexte 20">
            <a:extLst>
              <a:ext uri="{FF2B5EF4-FFF2-40B4-BE49-F238E27FC236}">
                <a16:creationId xmlns:a16="http://schemas.microsoft.com/office/drawing/2014/main" id="{9683950C-7B59-D3FB-5733-3D6E85A3D958}"/>
              </a:ext>
            </a:extLst>
          </p:cNvPr>
          <p:cNvSpPr txBox="1"/>
          <p:nvPr/>
        </p:nvSpPr>
        <p:spPr>
          <a:xfrm>
            <a:off x="4838740" y="5381086"/>
            <a:ext cx="3097323" cy="369332"/>
          </a:xfrm>
          <a:prstGeom prst="rect">
            <a:avLst/>
          </a:prstGeom>
          <a:noFill/>
        </p:spPr>
        <p:txBody>
          <a:bodyPr wrap="none" rtlCol="0">
            <a:spAutoFit/>
          </a:bodyPr>
          <a:lstStyle/>
          <a:p>
            <a:r>
              <a:rPr lang="fr-FR" b="1" dirty="0">
                <a:solidFill>
                  <a:srgbClr val="C00000"/>
                </a:solidFill>
              </a:rPr>
              <a:t>= SEUL TRAITEMENT DÉFINITIF</a:t>
            </a:r>
          </a:p>
        </p:txBody>
      </p:sp>
      <p:sp>
        <p:nvSpPr>
          <p:cNvPr id="22" name="Shape 8">
            <a:extLst>
              <a:ext uri="{FF2B5EF4-FFF2-40B4-BE49-F238E27FC236}">
                <a16:creationId xmlns:a16="http://schemas.microsoft.com/office/drawing/2014/main" id="{6415D930-D1C5-0C39-4F4C-68E683DBD56D}"/>
              </a:ext>
            </a:extLst>
          </p:cNvPr>
          <p:cNvSpPr/>
          <p:nvPr/>
        </p:nvSpPr>
        <p:spPr>
          <a:xfrm>
            <a:off x="6851902" y="3134421"/>
            <a:ext cx="5261943" cy="1847816"/>
          </a:xfrm>
          <a:prstGeom prst="roundRect">
            <a:avLst>
              <a:gd name="adj" fmla="val 16667"/>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p>
        </p:txBody>
      </p:sp>
      <p:sp>
        <p:nvSpPr>
          <p:cNvPr id="23" name="Shape 8">
            <a:extLst>
              <a:ext uri="{FF2B5EF4-FFF2-40B4-BE49-F238E27FC236}">
                <a16:creationId xmlns:a16="http://schemas.microsoft.com/office/drawing/2014/main" id="{4B6ACE17-2D10-DCAE-C036-AAEF1EC6D02A}"/>
              </a:ext>
            </a:extLst>
          </p:cNvPr>
          <p:cNvSpPr/>
          <p:nvPr/>
        </p:nvSpPr>
        <p:spPr>
          <a:xfrm>
            <a:off x="6851902" y="1390466"/>
            <a:ext cx="5207235" cy="1445464"/>
          </a:xfrm>
          <a:prstGeom prst="roundRect">
            <a:avLst>
              <a:gd name="adj" fmla="val 16667"/>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p>
        </p:txBody>
      </p:sp>
      <p:sp>
        <p:nvSpPr>
          <p:cNvPr id="25" name="Text 5">
            <a:extLst>
              <a:ext uri="{FF2B5EF4-FFF2-40B4-BE49-F238E27FC236}">
                <a16:creationId xmlns:a16="http://schemas.microsoft.com/office/drawing/2014/main" id="{D87110FE-6F4C-00BA-6B60-8DCAF91D21C0}"/>
              </a:ext>
            </a:extLst>
          </p:cNvPr>
          <p:cNvSpPr/>
          <p:nvPr/>
        </p:nvSpPr>
        <p:spPr>
          <a:xfrm>
            <a:off x="7100206" y="1532801"/>
            <a:ext cx="7377684" cy="327620"/>
          </a:xfrm>
          <a:prstGeom prst="rect">
            <a:avLst/>
          </a:prstGeom>
          <a:noFill/>
          <a:ln/>
        </p:spPr>
        <p:txBody>
          <a:bodyPr wrap="square" lIns="0" tIns="0" rIns="0" bIns="0" rtlCol="0" anchor="t">
            <a:normAutofit/>
          </a:bodyPr>
          <a:lstStyle/>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Notre pratique : AAA patient operable  </a:t>
            </a:r>
            <a:endParaRPr lang="en-US" sz="1700" dirty="0"/>
          </a:p>
        </p:txBody>
      </p:sp>
      <p:sp>
        <p:nvSpPr>
          <p:cNvPr id="26" name="Text 6">
            <a:extLst>
              <a:ext uri="{FF2B5EF4-FFF2-40B4-BE49-F238E27FC236}">
                <a16:creationId xmlns:a16="http://schemas.microsoft.com/office/drawing/2014/main" id="{54E6455C-4277-886C-B7A1-66F6346C3F2A}"/>
              </a:ext>
            </a:extLst>
          </p:cNvPr>
          <p:cNvSpPr/>
          <p:nvPr/>
        </p:nvSpPr>
        <p:spPr>
          <a:xfrm>
            <a:off x="7251001" y="1956342"/>
            <a:ext cx="7194550" cy="29969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A1A1A"/>
                </a:solidFill>
                <a:latin typeface="Carlito" pitchFamily="34" charset="0"/>
                <a:ea typeface="Carlito" pitchFamily="34" charset="-122"/>
                <a:cs typeface="Carlito" pitchFamily="34" charset="-120"/>
              </a:rPr>
              <a:t>-  </a:t>
            </a:r>
            <a:r>
              <a:rPr lang="en-US" sz="1600" dirty="0" err="1">
                <a:solidFill>
                  <a:srgbClr val="1A1A1A"/>
                </a:solidFill>
                <a:latin typeface="Carlito" pitchFamily="34" charset="0"/>
                <a:ea typeface="Carlito" pitchFamily="34" charset="-122"/>
                <a:cs typeface="Carlito" pitchFamily="34" charset="-120"/>
              </a:rPr>
              <a:t>identifé</a:t>
            </a:r>
            <a:r>
              <a:rPr lang="en-US" sz="1600" dirty="0">
                <a:solidFill>
                  <a:srgbClr val="1A1A1A"/>
                </a:solidFill>
                <a:latin typeface="Carlito" pitchFamily="34" charset="0"/>
                <a:ea typeface="Carlito" pitchFamily="34" charset="-122"/>
                <a:cs typeface="Carlito" pitchFamily="34" charset="-120"/>
              </a:rPr>
              <a:t> </a:t>
            </a:r>
            <a:r>
              <a:rPr lang="en-US" sz="1600" dirty="0" err="1">
                <a:solidFill>
                  <a:srgbClr val="1A1A1A"/>
                </a:solidFill>
                <a:latin typeface="Carlito" pitchFamily="34" charset="0"/>
                <a:ea typeface="Carlito" pitchFamily="34" charset="-122"/>
                <a:cs typeface="Carlito" pitchFamily="34" charset="-120"/>
              </a:rPr>
              <a:t>pré</a:t>
            </a:r>
            <a:r>
              <a:rPr lang="en-US" sz="1600" dirty="0">
                <a:solidFill>
                  <a:srgbClr val="1A1A1A"/>
                </a:solidFill>
                <a:latin typeface="Carlito" pitchFamily="34" charset="0"/>
                <a:ea typeface="Carlito" pitchFamily="34" charset="-122"/>
                <a:cs typeface="Carlito" pitchFamily="34" charset="-120"/>
              </a:rPr>
              <a:t>-op à haut </a:t>
            </a:r>
            <a:r>
              <a:rPr lang="en-US" sz="1600" dirty="0" err="1">
                <a:solidFill>
                  <a:srgbClr val="1A1A1A"/>
                </a:solidFill>
                <a:latin typeface="Carlito" pitchFamily="34" charset="0"/>
                <a:ea typeface="Carlito" pitchFamily="34" charset="-122"/>
                <a:cs typeface="Carlito" pitchFamily="34" charset="-120"/>
              </a:rPr>
              <a:t>risque</a:t>
            </a:r>
            <a:r>
              <a:rPr lang="en-US" sz="1600" dirty="0">
                <a:solidFill>
                  <a:srgbClr val="1A1A1A"/>
                </a:solidFill>
                <a:latin typeface="Carlito" pitchFamily="34" charset="0"/>
                <a:ea typeface="Carlito" pitchFamily="34" charset="-122"/>
                <a:cs typeface="Carlito" pitchFamily="34" charset="-120"/>
              </a:rPr>
              <a:t> EFII </a:t>
            </a:r>
            <a:r>
              <a:rPr lang="fr-FR" sz="1600" dirty="0"/>
              <a:t>→ mise à plat</a:t>
            </a:r>
            <a:r>
              <a:rPr lang="en-US" sz="1600" dirty="0">
                <a:solidFill>
                  <a:srgbClr val="1A1A1A"/>
                </a:solidFill>
                <a:latin typeface="Carlito" pitchFamily="34" charset="0"/>
                <a:ea typeface="Carlito" pitchFamily="34" charset="-122"/>
                <a:cs typeface="Carlito" pitchFamily="34" charset="-120"/>
              </a:rPr>
              <a:t> </a:t>
            </a:r>
            <a:endParaRPr lang="en-US" sz="1600" dirty="0"/>
          </a:p>
        </p:txBody>
      </p:sp>
      <p:sp>
        <p:nvSpPr>
          <p:cNvPr id="27" name="Text 6">
            <a:extLst>
              <a:ext uri="{FF2B5EF4-FFF2-40B4-BE49-F238E27FC236}">
                <a16:creationId xmlns:a16="http://schemas.microsoft.com/office/drawing/2014/main" id="{FF5DB073-4119-DA16-19AA-0004CD775699}"/>
              </a:ext>
            </a:extLst>
          </p:cNvPr>
          <p:cNvSpPr/>
          <p:nvPr/>
        </p:nvSpPr>
        <p:spPr>
          <a:xfrm>
            <a:off x="7251001" y="2286855"/>
            <a:ext cx="7194550" cy="29969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A1A1A"/>
                </a:solidFill>
                <a:latin typeface="Carlito" pitchFamily="34" charset="0"/>
                <a:ea typeface="Carlito" pitchFamily="34" charset="-122"/>
                <a:cs typeface="Carlito" pitchFamily="34" charset="-120"/>
              </a:rPr>
              <a:t>-  </a:t>
            </a:r>
            <a:r>
              <a:rPr lang="en-US" sz="1600" dirty="0" err="1">
                <a:solidFill>
                  <a:srgbClr val="1A1A1A"/>
                </a:solidFill>
                <a:latin typeface="Carlito" pitchFamily="34" charset="0"/>
                <a:ea typeface="Carlito" pitchFamily="34" charset="-122"/>
                <a:cs typeface="Carlito" pitchFamily="34" charset="-120"/>
              </a:rPr>
              <a:t>Sinon</a:t>
            </a:r>
            <a:r>
              <a:rPr lang="en-US" sz="1600" dirty="0">
                <a:solidFill>
                  <a:srgbClr val="1A1A1A"/>
                </a:solidFill>
                <a:latin typeface="Carlito" pitchFamily="34" charset="0"/>
                <a:ea typeface="Carlito" pitchFamily="34" charset="-122"/>
                <a:cs typeface="Carlito" pitchFamily="34" charset="-120"/>
              </a:rPr>
              <a:t> EVAR </a:t>
            </a:r>
            <a:r>
              <a:rPr lang="fr-FR" sz="1600" dirty="0"/>
              <a:t>→ croissance scanner à 1 an = dépose </a:t>
            </a:r>
            <a:endParaRPr lang="en-US" sz="1600" dirty="0"/>
          </a:p>
        </p:txBody>
      </p:sp>
    </p:spTree>
    <p:extLst>
      <p:ext uri="{BB962C8B-B14F-4D97-AF65-F5344CB8AC3E}">
        <p14:creationId xmlns:p14="http://schemas.microsoft.com/office/powerpoint/2010/main" val="151551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animBg="1"/>
      <p:bldP spid="4" grpId="0" animBg="1"/>
      <p:bldP spid="17" grpId="0" animBg="1"/>
      <p:bldP spid="18" grpId="0" animBg="1"/>
      <p:bldP spid="19" grpId="0" animBg="1"/>
      <p:bldP spid="22" grpId="1" animBg="1"/>
      <p:bldP spid="23" grpId="1" animBg="1"/>
      <p:bldP spid="25"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628650"/>
            <a:ext cx="12192000" cy="6229350"/>
          </a:xfrm>
          <a:prstGeom prst="rect">
            <a:avLst/>
          </a:prstGeom>
          <a:solidFill>
            <a:srgbClr val="DEE6F0"/>
          </a:solidFill>
          <a:ln/>
        </p:spPr>
        <p:txBody>
          <a:bodyPr/>
          <a:lstStyle/>
          <a:p>
            <a:endParaRPr lang="fr-FR" dirty="0"/>
          </a:p>
        </p:txBody>
      </p:sp>
      <p:sp>
        <p:nvSpPr>
          <p:cNvPr id="3" name="Text 1"/>
          <p:cNvSpPr/>
          <p:nvPr/>
        </p:nvSpPr>
        <p:spPr>
          <a:xfrm>
            <a:off x="228600" y="114300"/>
            <a:ext cx="941832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Cas 1 : </a:t>
            </a:r>
            <a:r>
              <a:rPr lang="en-US" sz="2200" dirty="0" err="1">
                <a:solidFill>
                  <a:srgbClr val="262626"/>
                </a:solidFill>
                <a:latin typeface="Carlito" pitchFamily="34" charset="0"/>
                <a:ea typeface="Carlito" pitchFamily="34" charset="-122"/>
                <a:cs typeface="Carlito" pitchFamily="34" charset="-120"/>
              </a:rPr>
              <a:t>croissance</a:t>
            </a:r>
            <a:r>
              <a:rPr lang="en-US" sz="2200" dirty="0">
                <a:solidFill>
                  <a:srgbClr val="262626"/>
                </a:solidFill>
                <a:latin typeface="Carlito" pitchFamily="34" charset="0"/>
                <a:ea typeface="Carlito" pitchFamily="34" charset="-122"/>
                <a:cs typeface="Carlito" pitchFamily="34" charset="-120"/>
              </a:rPr>
              <a:t> sur EVAR → </a:t>
            </a:r>
            <a:r>
              <a:rPr lang="en-US" sz="2200" dirty="0" err="1">
                <a:solidFill>
                  <a:srgbClr val="262626"/>
                </a:solidFill>
                <a:latin typeface="Carlito" pitchFamily="34" charset="0"/>
                <a:ea typeface="Carlito" pitchFamily="34" charset="-122"/>
                <a:cs typeface="Carlito" pitchFamily="34" charset="-120"/>
              </a:rPr>
              <a:t>dépose</a:t>
            </a:r>
            <a:r>
              <a:rPr lang="en-US" sz="2200" dirty="0">
                <a:solidFill>
                  <a:srgbClr val="262626"/>
                </a:solidFill>
                <a:latin typeface="Carlito" pitchFamily="34" charset="0"/>
                <a:ea typeface="Carlito" pitchFamily="34" charset="-122"/>
                <a:cs typeface="Carlito" pitchFamily="34" charset="-120"/>
              </a:rPr>
              <a:t> </a:t>
            </a:r>
            <a:endParaRPr lang="en-US" sz="2200" dirty="0"/>
          </a:p>
        </p:txBody>
      </p:sp>
      <p:sp>
        <p:nvSpPr>
          <p:cNvPr id="4" name="Shape 2"/>
          <p:cNvSpPr/>
          <p:nvPr/>
        </p:nvSpPr>
        <p:spPr>
          <a:xfrm>
            <a:off x="0" y="596900"/>
            <a:ext cx="12192000" cy="31750"/>
          </a:xfrm>
          <a:prstGeom prst="rect">
            <a:avLst/>
          </a:prstGeom>
          <a:solidFill>
            <a:srgbClr val="44546A"/>
          </a:solidFill>
          <a:ln/>
        </p:spPr>
        <p:txBody>
          <a:bodyPr/>
          <a:lstStyle/>
          <a:p>
            <a:endParaRPr lang="fr-FR"/>
          </a:p>
        </p:txBody>
      </p:sp>
      <p:pic>
        <p:nvPicPr>
          <p:cNvPr id="6" name="Image 0" descr="Users"/>
          <p:cNvPicPr>
            <a:picLocks noChangeAspect="1"/>
          </p:cNvPicPr>
          <p:nvPr/>
        </p:nvPicPr>
        <p:blipFill>
          <a:blip r:embed="rId9"/>
          <a:srcRect/>
          <a:stretch/>
        </p:blipFill>
        <p:spPr>
          <a:xfrm>
            <a:off x="381000" y="952500"/>
            <a:ext cx="355600" cy="355600"/>
          </a:xfrm>
          <a:prstGeom prst="rect">
            <a:avLst/>
          </a:prstGeom>
        </p:spPr>
      </p:pic>
      <p:sp>
        <p:nvSpPr>
          <p:cNvPr id="7" name="Text 4"/>
          <p:cNvSpPr/>
          <p:nvPr/>
        </p:nvSpPr>
        <p:spPr>
          <a:xfrm>
            <a:off x="889000" y="990600"/>
            <a:ext cx="2616200" cy="327620"/>
          </a:xfrm>
          <a:prstGeom prst="rect">
            <a:avLst/>
          </a:prstGeom>
          <a:noFill/>
          <a:ln/>
        </p:spPr>
        <p:txBody>
          <a:bodyPr wrap="square" lIns="0" tIns="0" rIns="0" bIns="0" rtlCol="0" anchor="t">
            <a:normAutofit/>
          </a:bodyPr>
          <a:lstStyle/>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Homme, 75ans</a:t>
            </a:r>
            <a:endParaRPr lang="en-US" sz="1700" dirty="0"/>
          </a:p>
        </p:txBody>
      </p:sp>
      <p:sp>
        <p:nvSpPr>
          <p:cNvPr id="8" name="Text 5"/>
          <p:cNvSpPr/>
          <p:nvPr/>
        </p:nvSpPr>
        <p:spPr>
          <a:xfrm>
            <a:off x="381000" y="1810521"/>
            <a:ext cx="3521927" cy="1296025"/>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ATCD :</a:t>
            </a:r>
            <a:r>
              <a:rPr lang="en-US" sz="1500" dirty="0">
                <a:solidFill>
                  <a:srgbClr val="1A1A1A"/>
                </a:solidFill>
                <a:latin typeface="Carlito" pitchFamily="34" charset="0"/>
                <a:ea typeface="Carlito" pitchFamily="34" charset="-122"/>
                <a:cs typeface="Carlito" pitchFamily="34" charset="-120"/>
              </a:rPr>
              <a:t> Bentall bio pour </a:t>
            </a:r>
            <a:r>
              <a:rPr lang="en-US" sz="1500" dirty="0" err="1">
                <a:solidFill>
                  <a:srgbClr val="1A1A1A"/>
                </a:solidFill>
                <a:latin typeface="Carlito" pitchFamily="34" charset="0"/>
                <a:ea typeface="Carlito" pitchFamily="34" charset="-122"/>
                <a:cs typeface="Carlito" pitchFamily="34" charset="-120"/>
              </a:rPr>
              <a:t>dilat</a:t>
            </a:r>
            <a:r>
              <a:rPr lang="en-US" sz="1500" dirty="0">
                <a:solidFill>
                  <a:srgbClr val="1A1A1A"/>
                </a:solidFill>
                <a:latin typeface="Carlito" pitchFamily="34" charset="0"/>
                <a:ea typeface="Carlito" pitchFamily="34" charset="-122"/>
                <a:cs typeface="Carlito" pitchFamily="34" charset="-120"/>
              </a:rPr>
              <a:t> Ao </a:t>
            </a:r>
            <a:r>
              <a:rPr lang="en-US" sz="1500" dirty="0" err="1">
                <a:solidFill>
                  <a:srgbClr val="1A1A1A"/>
                </a:solidFill>
                <a:latin typeface="Carlito" pitchFamily="34" charset="0"/>
                <a:ea typeface="Carlito" pitchFamily="34" charset="-122"/>
                <a:cs typeface="Carlito" pitchFamily="34" charset="-120"/>
              </a:rPr>
              <a:t>asc</a:t>
            </a:r>
            <a:r>
              <a:rPr lang="en-US" sz="1500" dirty="0">
                <a:solidFill>
                  <a:srgbClr val="1A1A1A"/>
                </a:solidFill>
                <a:latin typeface="Carlito" pitchFamily="34" charset="0"/>
                <a:ea typeface="Carlito" pitchFamily="34" charset="-122"/>
                <a:cs typeface="Carlito" pitchFamily="34" charset="-120"/>
              </a:rPr>
              <a:t>, ACFA sous Eliquis</a:t>
            </a:r>
            <a:endParaRPr lang="en-US" sz="1500" dirty="0"/>
          </a:p>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EVAR 2019 pour AAA 58mm dans un </a:t>
            </a:r>
            <a:r>
              <a:rPr lang="en-US" sz="1500" b="1" dirty="0" err="1">
                <a:solidFill>
                  <a:srgbClr val="1A1A1A"/>
                </a:solidFill>
                <a:latin typeface="Carlito" pitchFamily="34" charset="0"/>
                <a:ea typeface="Carlito" pitchFamily="34" charset="-122"/>
                <a:cs typeface="Carlito" pitchFamily="34" charset="-120"/>
              </a:rPr>
              <a:t>autre</a:t>
            </a:r>
            <a:r>
              <a:rPr lang="en-US" sz="1500" b="1" dirty="0">
                <a:solidFill>
                  <a:srgbClr val="1A1A1A"/>
                </a:solidFill>
                <a:latin typeface="Carlito" pitchFamily="34" charset="0"/>
                <a:ea typeface="Carlito" pitchFamily="34" charset="-122"/>
                <a:cs typeface="Carlito" pitchFamily="34" charset="-120"/>
              </a:rPr>
              <a:t> centre</a:t>
            </a:r>
            <a:endParaRPr lang="en-US" sz="1500" dirty="0"/>
          </a:p>
        </p:txBody>
      </p:sp>
      <p:sp>
        <p:nvSpPr>
          <p:cNvPr id="9" name="Text 6"/>
          <p:cNvSpPr/>
          <p:nvPr/>
        </p:nvSpPr>
        <p:spPr>
          <a:xfrm>
            <a:off x="381001" y="3083804"/>
            <a:ext cx="3347324" cy="2266386"/>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AngioTDM :</a:t>
            </a:r>
            <a:r>
              <a:rPr lang="en-US" sz="1500" dirty="0">
                <a:solidFill>
                  <a:srgbClr val="1A1A1A"/>
                </a:solidFill>
                <a:latin typeface="Carlito" pitchFamily="34" charset="0"/>
                <a:ea typeface="Carlito" pitchFamily="34" charset="-122"/>
                <a:cs typeface="Carlito" pitchFamily="34" charset="-120"/>
              </a:rPr>
              <a:t> </a:t>
            </a:r>
          </a:p>
          <a:p>
            <a:pPr marL="0" indent="0" algn="l">
              <a:lnSpc>
                <a:spcPts val="2100"/>
              </a:lnSpc>
              <a:buNone/>
            </a:pPr>
            <a:r>
              <a:rPr lang="en-US" sz="1500" dirty="0" err="1">
                <a:solidFill>
                  <a:srgbClr val="1A1A1A"/>
                </a:solidFill>
                <a:latin typeface="Carlito" pitchFamily="34" charset="0"/>
                <a:ea typeface="Carlito" pitchFamily="34" charset="-122"/>
                <a:cs typeface="Carlito" pitchFamily="34" charset="-120"/>
              </a:rPr>
              <a:t>Croissance</a:t>
            </a:r>
            <a:r>
              <a:rPr lang="en-US" sz="1500" dirty="0">
                <a:solidFill>
                  <a:srgbClr val="1A1A1A"/>
                </a:solidFill>
                <a:latin typeface="Carlito" pitchFamily="34" charset="0"/>
                <a:ea typeface="Carlito" pitchFamily="34" charset="-122"/>
                <a:cs typeface="Carlito" pitchFamily="34" charset="-120"/>
              </a:rPr>
              <a:t> sac sur EF II </a:t>
            </a:r>
            <a:r>
              <a:rPr lang="en-US" sz="1500" dirty="0" err="1">
                <a:solidFill>
                  <a:srgbClr val="1A1A1A"/>
                </a:solidFill>
                <a:latin typeface="Carlito" pitchFamily="34" charset="0"/>
                <a:ea typeface="Carlito" pitchFamily="34" charset="-122"/>
                <a:cs typeface="Carlito" pitchFamily="34" charset="-120"/>
              </a:rPr>
              <a:t>dès</a:t>
            </a:r>
            <a:r>
              <a:rPr lang="en-US" sz="1500" dirty="0">
                <a:solidFill>
                  <a:srgbClr val="1A1A1A"/>
                </a:solidFill>
                <a:latin typeface="Carlito" pitchFamily="34" charset="0"/>
                <a:ea typeface="Carlito" pitchFamily="34" charset="-122"/>
                <a:cs typeface="Carlito" pitchFamily="34" charset="-120"/>
              </a:rPr>
              <a:t> le post op </a:t>
            </a:r>
          </a:p>
          <a:p>
            <a:pPr marL="0" indent="0" algn="l">
              <a:lnSpc>
                <a:spcPts val="2100"/>
              </a:lnSpc>
              <a:buNone/>
            </a:pPr>
            <a:r>
              <a:rPr lang="en-US" sz="1500" b="1" dirty="0" err="1">
                <a:solidFill>
                  <a:srgbClr val="1A1A1A"/>
                </a:solidFill>
                <a:latin typeface="Carlito" pitchFamily="34" charset="0"/>
                <a:ea typeface="Carlito" pitchFamily="34" charset="-122"/>
                <a:cs typeface="Carlito" pitchFamily="34" charset="-120"/>
              </a:rPr>
              <a:t>Embolisations</a:t>
            </a:r>
            <a:r>
              <a:rPr lang="en-US" sz="1500" b="1" dirty="0">
                <a:solidFill>
                  <a:srgbClr val="1A1A1A"/>
                </a:solidFill>
                <a:latin typeface="Carlito" pitchFamily="34" charset="0"/>
                <a:ea typeface="Carlito" pitchFamily="34" charset="-122"/>
                <a:cs typeface="Carlito" pitchFamily="34" charset="-120"/>
              </a:rPr>
              <a:t> EF II </a:t>
            </a:r>
            <a:r>
              <a:rPr lang="en-US" sz="1500" dirty="0">
                <a:solidFill>
                  <a:srgbClr val="1A1A1A"/>
                </a:solidFill>
                <a:latin typeface="Carlito" pitchFamily="34" charset="0"/>
                <a:ea typeface="Carlito" pitchFamily="34" charset="-122"/>
                <a:cs typeface="Carlito" pitchFamily="34" charset="-120"/>
              </a:rPr>
              <a:t>par </a:t>
            </a:r>
            <a:r>
              <a:rPr lang="en-US" sz="1500" dirty="0" err="1">
                <a:solidFill>
                  <a:srgbClr val="1A1A1A"/>
                </a:solidFill>
                <a:latin typeface="Carlito" pitchFamily="34" charset="0"/>
                <a:ea typeface="Carlito" pitchFamily="34" charset="-122"/>
                <a:cs typeface="Carlito" pitchFamily="34" charset="-120"/>
              </a:rPr>
              <a:t>radiologue</a:t>
            </a:r>
            <a:r>
              <a:rPr lang="en-US" sz="1500" dirty="0">
                <a:solidFill>
                  <a:srgbClr val="1A1A1A"/>
                </a:solidFill>
                <a:latin typeface="Carlito" pitchFamily="34" charset="0"/>
                <a:ea typeface="Carlito" pitchFamily="34" charset="-122"/>
                <a:cs typeface="Carlito" pitchFamily="34" charset="-120"/>
              </a:rPr>
              <a:t> 2020 </a:t>
            </a:r>
            <a:r>
              <a:rPr lang="en-US" sz="1500" dirty="0" err="1">
                <a:solidFill>
                  <a:srgbClr val="1A1A1A"/>
                </a:solidFill>
                <a:latin typeface="Carlito" pitchFamily="34" charset="0"/>
                <a:ea typeface="Carlito" pitchFamily="34" charset="-122"/>
                <a:cs typeface="Carlito" pitchFamily="34" charset="-120"/>
              </a:rPr>
              <a:t>puis</a:t>
            </a:r>
            <a:r>
              <a:rPr lang="en-US" sz="1500" dirty="0">
                <a:solidFill>
                  <a:srgbClr val="1A1A1A"/>
                </a:solidFill>
                <a:latin typeface="Carlito" pitchFamily="34" charset="0"/>
                <a:ea typeface="Carlito" pitchFamily="34" charset="-122"/>
                <a:cs typeface="Carlito" pitchFamily="34" charset="-120"/>
              </a:rPr>
              <a:t> 2023</a:t>
            </a:r>
          </a:p>
          <a:p>
            <a:pPr marL="0" indent="0" algn="l">
              <a:lnSpc>
                <a:spcPts val="2100"/>
              </a:lnSpc>
              <a:buNone/>
            </a:pPr>
            <a:endParaRPr lang="en-US" sz="1500" dirty="0">
              <a:solidFill>
                <a:srgbClr val="1A1A1A"/>
              </a:solidFill>
              <a:latin typeface="Carlito" pitchFamily="34" charset="0"/>
              <a:ea typeface="Carlito" pitchFamily="34" charset="-122"/>
              <a:cs typeface="Carlito" pitchFamily="34" charset="-120"/>
            </a:endParaRPr>
          </a:p>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Sac :</a:t>
            </a:r>
            <a:r>
              <a:rPr lang="en-US" sz="1500" dirty="0">
                <a:solidFill>
                  <a:srgbClr val="1A1A1A"/>
                </a:solidFill>
                <a:latin typeface="Carlito" pitchFamily="34" charset="0"/>
                <a:ea typeface="Carlito" pitchFamily="34" charset="-122"/>
                <a:cs typeface="Carlito" pitchFamily="34" charset="-120"/>
              </a:rPr>
              <a:t> 74x68mm → 78x72mm </a:t>
            </a:r>
            <a:r>
              <a:rPr lang="en-US" sz="1500" dirty="0" err="1">
                <a:solidFill>
                  <a:srgbClr val="1A1A1A"/>
                </a:solidFill>
                <a:latin typeface="Carlito" pitchFamily="34" charset="0"/>
                <a:ea typeface="Carlito" pitchFamily="34" charset="-122"/>
                <a:cs typeface="Carlito" pitchFamily="34" charset="-120"/>
              </a:rPr>
              <a:t>en</a:t>
            </a:r>
            <a:r>
              <a:rPr lang="en-US" sz="1500" dirty="0">
                <a:solidFill>
                  <a:srgbClr val="1A1A1A"/>
                </a:solidFill>
                <a:latin typeface="Carlito" pitchFamily="34" charset="0"/>
                <a:ea typeface="Carlito" pitchFamily="34" charset="-122"/>
                <a:cs typeface="Carlito" pitchFamily="34" charset="-120"/>
              </a:rPr>
              <a:t> 6 </a:t>
            </a:r>
            <a:r>
              <a:rPr lang="en-US" sz="1500" dirty="0" err="1">
                <a:solidFill>
                  <a:srgbClr val="1A1A1A"/>
                </a:solidFill>
                <a:latin typeface="Carlito" pitchFamily="34" charset="0"/>
                <a:ea typeface="Carlito" pitchFamily="34" charset="-122"/>
                <a:cs typeface="Carlito" pitchFamily="34" charset="-120"/>
              </a:rPr>
              <a:t>mois</a:t>
            </a:r>
            <a:endParaRPr lang="en-US" sz="1500" dirty="0"/>
          </a:p>
        </p:txBody>
      </p:sp>
      <p:sp>
        <p:nvSpPr>
          <p:cNvPr id="10" name="Text 7"/>
          <p:cNvSpPr/>
          <p:nvPr/>
        </p:nvSpPr>
        <p:spPr>
          <a:xfrm>
            <a:off x="381000" y="4985157"/>
            <a:ext cx="4839970" cy="950641"/>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ETT :</a:t>
            </a:r>
            <a:r>
              <a:rPr lang="en-US" sz="1500" dirty="0">
                <a:solidFill>
                  <a:srgbClr val="1A1A1A"/>
                </a:solidFill>
                <a:latin typeface="Carlito" pitchFamily="34" charset="0"/>
                <a:ea typeface="Carlito" pitchFamily="34" charset="-122"/>
                <a:cs typeface="Carlito" pitchFamily="34" charset="-120"/>
              </a:rPr>
              <a:t> bon </a:t>
            </a:r>
            <a:r>
              <a:rPr lang="en-US" sz="1500" dirty="0" err="1">
                <a:solidFill>
                  <a:srgbClr val="1A1A1A"/>
                </a:solidFill>
                <a:latin typeface="Carlito" pitchFamily="34" charset="0"/>
                <a:ea typeface="Carlito" pitchFamily="34" charset="-122"/>
                <a:cs typeface="Carlito" pitchFamily="34" charset="-120"/>
              </a:rPr>
              <a:t>fonctionnement</a:t>
            </a:r>
            <a:r>
              <a:rPr lang="en-US" sz="1500" dirty="0">
                <a:solidFill>
                  <a:srgbClr val="1A1A1A"/>
                </a:solidFill>
                <a:latin typeface="Carlito" pitchFamily="34" charset="0"/>
                <a:ea typeface="Carlito" pitchFamily="34" charset="-122"/>
                <a:cs typeface="Carlito" pitchFamily="34" charset="-120"/>
              </a:rPr>
              <a:t> Bentall, </a:t>
            </a:r>
            <a:r>
              <a:rPr lang="en-US" sz="1500" dirty="0" err="1">
                <a:solidFill>
                  <a:srgbClr val="1A1A1A"/>
                </a:solidFill>
                <a:latin typeface="Carlito" pitchFamily="34" charset="0"/>
                <a:ea typeface="Carlito" pitchFamily="34" charset="-122"/>
                <a:cs typeface="Carlito" pitchFamily="34" charset="-120"/>
              </a:rPr>
              <a:t>légère</a:t>
            </a:r>
            <a:r>
              <a:rPr lang="en-US" sz="1500" dirty="0">
                <a:solidFill>
                  <a:srgbClr val="1A1A1A"/>
                </a:solidFill>
                <a:latin typeface="Carlito" pitchFamily="34" charset="0"/>
                <a:ea typeface="Carlito" pitchFamily="34" charset="-122"/>
                <a:cs typeface="Carlito" pitchFamily="34" charset="-120"/>
              </a:rPr>
              <a:t> </a:t>
            </a:r>
            <a:r>
              <a:rPr lang="en-US" sz="1500" dirty="0" err="1">
                <a:solidFill>
                  <a:srgbClr val="1A1A1A"/>
                </a:solidFill>
                <a:latin typeface="Carlito" pitchFamily="34" charset="0"/>
                <a:ea typeface="Carlito" pitchFamily="34" charset="-122"/>
                <a:cs typeface="Carlito" pitchFamily="34" charset="-120"/>
              </a:rPr>
              <a:t>dysfct</a:t>
            </a:r>
            <a:r>
              <a:rPr lang="en-US" sz="1500" dirty="0">
                <a:solidFill>
                  <a:srgbClr val="1A1A1A"/>
                </a:solidFill>
                <a:latin typeface="Carlito" pitchFamily="34" charset="0"/>
                <a:ea typeface="Carlito" pitchFamily="34" charset="-122"/>
                <a:cs typeface="Carlito" pitchFamily="34" charset="-120"/>
              </a:rPr>
              <a:t> VD, FEVG </a:t>
            </a:r>
            <a:r>
              <a:rPr lang="en-US" sz="1500" dirty="0" err="1">
                <a:solidFill>
                  <a:srgbClr val="1A1A1A"/>
                </a:solidFill>
                <a:latin typeface="Carlito" pitchFamily="34" charset="0"/>
                <a:ea typeface="Carlito" pitchFamily="34" charset="-122"/>
                <a:cs typeface="Carlito" pitchFamily="34" charset="-120"/>
              </a:rPr>
              <a:t>préservée</a:t>
            </a:r>
            <a:endParaRPr lang="en-US" sz="1500" dirty="0"/>
          </a:p>
        </p:txBody>
      </p:sp>
      <p:sp>
        <p:nvSpPr>
          <p:cNvPr id="16" name="ZoneTexte 15">
            <a:extLst>
              <a:ext uri="{FF2B5EF4-FFF2-40B4-BE49-F238E27FC236}">
                <a16:creationId xmlns:a16="http://schemas.microsoft.com/office/drawing/2014/main" id="{C75011B3-5458-1C66-19E9-ED2D5C606D3C}"/>
              </a:ext>
            </a:extLst>
          </p:cNvPr>
          <p:cNvSpPr txBox="1"/>
          <p:nvPr/>
        </p:nvSpPr>
        <p:spPr>
          <a:xfrm>
            <a:off x="632030" y="5867400"/>
            <a:ext cx="3019866" cy="923330"/>
          </a:xfrm>
          <a:prstGeom prst="rect">
            <a:avLst/>
          </a:prstGeom>
          <a:noFill/>
        </p:spPr>
        <p:txBody>
          <a:bodyPr wrap="none" rtlCol="0">
            <a:spAutoFit/>
          </a:bodyPr>
          <a:lstStyle/>
          <a:p>
            <a:r>
              <a:rPr lang="en-US" sz="1800" dirty="0">
                <a:solidFill>
                  <a:schemeClr val="accent1"/>
                </a:solidFill>
                <a:latin typeface="Carlito" pitchFamily="34" charset="0"/>
                <a:ea typeface="Carlito" pitchFamily="34" charset="-122"/>
                <a:cs typeface="Carlito" pitchFamily="34" charset="-120"/>
              </a:rPr>
              <a:t>→ </a:t>
            </a:r>
            <a:r>
              <a:rPr lang="fr-FR" b="1" dirty="0">
                <a:solidFill>
                  <a:srgbClr val="C00000"/>
                </a:solidFill>
              </a:rPr>
              <a:t>Deux échecs embolisations</a:t>
            </a:r>
          </a:p>
          <a:p>
            <a:r>
              <a:rPr lang="en-US" sz="1800" dirty="0">
                <a:solidFill>
                  <a:schemeClr val="accent1"/>
                </a:solidFill>
                <a:latin typeface="Carlito" pitchFamily="34" charset="0"/>
                <a:ea typeface="Carlito" pitchFamily="34" charset="-122"/>
                <a:cs typeface="Carlito" pitchFamily="34" charset="-120"/>
              </a:rPr>
              <a:t>→ </a:t>
            </a:r>
            <a:r>
              <a:rPr lang="fr-FR" b="1" dirty="0">
                <a:solidFill>
                  <a:srgbClr val="C00000"/>
                </a:solidFill>
              </a:rPr>
              <a:t>Patient opérable </a:t>
            </a:r>
          </a:p>
          <a:p>
            <a:r>
              <a:rPr lang="fr-FR" b="1" dirty="0">
                <a:solidFill>
                  <a:srgbClr val="C00000"/>
                </a:solidFill>
              </a:rPr>
              <a:t>		</a:t>
            </a:r>
          </a:p>
        </p:txBody>
      </p:sp>
      <p:pic>
        <p:nvPicPr>
          <p:cNvPr id="18" name="pre op dépose">
            <a:hlinkClick r:id="" action="ppaction://media"/>
            <a:extLst>
              <a:ext uri="{FF2B5EF4-FFF2-40B4-BE49-F238E27FC236}">
                <a16:creationId xmlns:a16="http://schemas.microsoft.com/office/drawing/2014/main" id="{BFDC5455-02F7-4FC3-97C4-B335522DCDF6}"/>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4109327" y="692465"/>
            <a:ext cx="4002684" cy="3411243"/>
          </a:xfrm>
          <a:prstGeom prst="rect">
            <a:avLst/>
          </a:prstGeom>
        </p:spPr>
      </p:pic>
      <p:pic>
        <p:nvPicPr>
          <p:cNvPr id="19" name="pré op portal dépose">
            <a:hlinkClick r:id="" action="ppaction://media"/>
            <a:extLst>
              <a:ext uri="{FF2B5EF4-FFF2-40B4-BE49-F238E27FC236}">
                <a16:creationId xmlns:a16="http://schemas.microsoft.com/office/drawing/2014/main" id="{CC1A5ACE-BDA7-9AE5-7DA7-C2F53D1E4B1F}"/>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8335135" y="699704"/>
            <a:ext cx="3726266" cy="3353639"/>
          </a:xfrm>
          <a:prstGeom prst="rect">
            <a:avLst/>
          </a:prstGeom>
        </p:spPr>
      </p:pic>
      <p:sp>
        <p:nvSpPr>
          <p:cNvPr id="20" name="ZoneTexte 19">
            <a:extLst>
              <a:ext uri="{FF2B5EF4-FFF2-40B4-BE49-F238E27FC236}">
                <a16:creationId xmlns:a16="http://schemas.microsoft.com/office/drawing/2014/main" id="{FF0F51E1-AEBB-F6DF-1BF0-924FB43417B3}"/>
              </a:ext>
            </a:extLst>
          </p:cNvPr>
          <p:cNvSpPr txBox="1"/>
          <p:nvPr/>
        </p:nvSpPr>
        <p:spPr>
          <a:xfrm>
            <a:off x="4283926" y="5993932"/>
            <a:ext cx="1111202" cy="369332"/>
          </a:xfrm>
          <a:prstGeom prst="rect">
            <a:avLst/>
          </a:prstGeom>
          <a:noFill/>
        </p:spPr>
        <p:txBody>
          <a:bodyPr wrap="none" rtlCol="0">
            <a:spAutoFit/>
          </a:bodyPr>
          <a:lstStyle/>
          <a:p>
            <a:r>
              <a:rPr lang="fr-FR" b="1" dirty="0">
                <a:solidFill>
                  <a:srgbClr val="C00000"/>
                </a:solidFill>
              </a:rPr>
              <a:t>= DÉPOSE</a:t>
            </a:r>
            <a:endParaRPr lang="fr-FR" dirty="0"/>
          </a:p>
        </p:txBody>
      </p:sp>
      <p:pic>
        <p:nvPicPr>
          <p:cNvPr id="5" name="20261008-1239-17.0326713">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rotWithShape="1">
          <a:blip r:embed="rId12"/>
          <a:srcRect t="7640" r="2464"/>
          <a:stretch/>
        </p:blipFill>
        <p:spPr>
          <a:xfrm>
            <a:off x="6314140" y="3764764"/>
            <a:ext cx="3899400" cy="30932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605" fill="hold"/>
                                        <p:tgtEl>
                                          <p:spTgt spid="5"/>
                                        </p:tgtEl>
                                      </p:cBhvr>
                                    </p:cmd>
                                  </p:childTnLst>
                                </p:cTn>
                              </p:par>
                              <p:par>
                                <p:cTn id="7" presetID="1" presetClass="mediacall" presetSubtype="0" fill="hold" nodeType="withEffect">
                                  <p:stCondLst>
                                    <p:cond delay="0"/>
                                  </p:stCondLst>
                                  <p:childTnLst>
                                    <p:cmd type="call" cmd="playFrom(0.0)">
                                      <p:cBhvr>
                                        <p:cTn id="8" dur="13674" fill="hold"/>
                                        <p:tgtEl>
                                          <p:spTgt spid="19"/>
                                        </p:tgtEl>
                                      </p:cBhvr>
                                    </p:cmd>
                                  </p:childTnLst>
                                </p:cTn>
                              </p:par>
                              <p:par>
                                <p:cTn id="9" presetID="1" presetClass="mediacall" presetSubtype="0" fill="hold" nodeType="withEffect">
                                  <p:stCondLst>
                                    <p:cond delay="0"/>
                                  </p:stCondLst>
                                  <p:childTnLst>
                                    <p:cmd type="call" cmd="playFrom(0.0)">
                                      <p:cBhvr>
                                        <p:cTn id="10" dur="1073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with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video>
              <p:cMediaNode vol="80000">
                <p:cTn id="17" repeatCount="indefinite" fill="hold" display="0">
                  <p:stCondLst>
                    <p:cond delay="indefinite"/>
                  </p:stCondLst>
                </p:cTn>
                <p:tgtEl>
                  <p:spTgt spid="19"/>
                </p:tgtEl>
              </p:cMediaNode>
            </p:video>
            <p:seq concurrent="1" nextAc="seek">
              <p:cTn id="18" restart="whenNotActive" fill="hold" evtFilter="cancelBubble" nodeType="interactiveSeq">
                <p:stCondLst>
                  <p:cond evt="onClick" delay="0">
                    <p:tgtEl>
                      <p:spTgt spid="1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withEffect">
                                  <p:stCondLst>
                                    <p:cond delay="0"/>
                                  </p:stCondLst>
                                  <p:childTnLst>
                                    <p:cmd type="call" cmd="togglePause">
                                      <p:cBhvr>
                                        <p:cTn id="22" dur="1" fill="hold"/>
                                        <p:tgtEl>
                                          <p:spTgt spid="19"/>
                                        </p:tgtEl>
                                      </p:cBhvr>
                                    </p:cmd>
                                  </p:childTnLst>
                                </p:cTn>
                              </p:par>
                            </p:childTnLst>
                          </p:cTn>
                        </p:par>
                      </p:childTnLst>
                    </p:cTn>
                  </p:par>
                </p:childTnLst>
              </p:cTn>
              <p:nextCondLst>
                <p:cond evt="onClick" delay="0">
                  <p:tgtEl>
                    <p:spTgt spid="19"/>
                  </p:tgtEl>
                </p:cond>
              </p:nextCondLst>
            </p:seq>
            <p:video>
              <p:cMediaNode vol="80000">
                <p:cTn id="23" repeatCount="indefinite" fill="hold" display="0">
                  <p:stCondLst>
                    <p:cond delay="indefinite"/>
                  </p:stCondLst>
                </p:cTn>
                <p:tgtEl>
                  <p:spTgt spid="18"/>
                </p:tgtEl>
              </p:cMediaNode>
            </p:video>
            <p:seq concurrent="1" nextAc="seek">
              <p:cTn id="24" restart="whenNotActive" fill="hold" evtFilter="cancelBubble" nodeType="interactiveSeq">
                <p:stCondLst>
                  <p:cond evt="onClick" delay="0">
                    <p:tgtEl>
                      <p:spTgt spid="18"/>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withEffect">
                                  <p:stCondLst>
                                    <p:cond delay="0"/>
                                  </p:stCondLst>
                                  <p:childTnLst>
                                    <p:cmd type="call" cmd="togglePause">
                                      <p:cBhvr>
                                        <p:cTn id="28"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28600" y="114300"/>
            <a:ext cx="941832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Collets et connexions : éliminer le risque d'EF Ia, Ib et III</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5" name="Shape 3"/>
          <p:cNvSpPr/>
          <p:nvPr/>
        </p:nvSpPr>
        <p:spPr>
          <a:xfrm flipV="1">
            <a:off x="609600" y="1492093"/>
            <a:ext cx="6270700" cy="6350"/>
          </a:xfrm>
          <a:prstGeom prst="line">
            <a:avLst/>
          </a:prstGeom>
          <a:noFill/>
          <a:ln w="12700">
            <a:solidFill>
              <a:srgbClr val="141413">
                <a:alpha val="22000"/>
              </a:srgbClr>
            </a:solidFill>
            <a:prstDash val="solid"/>
          </a:ln>
        </p:spPr>
        <p:txBody>
          <a:bodyPr/>
          <a:lstStyle/>
          <a:p>
            <a:endParaRPr lang="fr-FR"/>
          </a:p>
        </p:txBody>
      </p:sp>
      <p:sp>
        <p:nvSpPr>
          <p:cNvPr id="6" name="Shape 4"/>
          <p:cNvSpPr/>
          <p:nvPr/>
        </p:nvSpPr>
        <p:spPr>
          <a:xfrm>
            <a:off x="615950" y="1492093"/>
            <a:ext cx="0" cy="2133600"/>
          </a:xfrm>
          <a:prstGeom prst="line">
            <a:avLst/>
          </a:prstGeom>
          <a:noFill/>
          <a:ln w="12700">
            <a:solidFill>
              <a:srgbClr val="141413">
                <a:alpha val="22000"/>
              </a:srgbClr>
            </a:solidFill>
            <a:prstDash val="solid"/>
          </a:ln>
        </p:spPr>
        <p:txBody>
          <a:bodyPr/>
          <a:lstStyle/>
          <a:p>
            <a:endParaRPr lang="fr-FR"/>
          </a:p>
        </p:txBody>
      </p:sp>
      <p:graphicFrame>
        <p:nvGraphicFramePr>
          <p:cNvPr id="7" name="Table 0"/>
          <p:cNvGraphicFramePr>
            <a:graphicFrameLocks noGrp="1"/>
          </p:cNvGraphicFramePr>
          <p:nvPr>
            <p:extLst>
              <p:ext uri="{D42A27DB-BD31-4B8C-83A1-F6EECF244321}">
                <p14:modId xmlns:p14="http://schemas.microsoft.com/office/powerpoint/2010/main" val="757657311"/>
              </p:ext>
            </p:extLst>
          </p:nvPr>
        </p:nvGraphicFramePr>
        <p:xfrm>
          <a:off x="810258" y="2139330"/>
          <a:ext cx="6247034" cy="1504950"/>
        </p:xfrm>
        <a:graphic>
          <a:graphicData uri="http://schemas.openxmlformats.org/drawingml/2006/table">
            <a:tbl>
              <a:tblPr/>
              <a:tblGrid>
                <a:gridCol w="2301539">
                  <a:extLst>
                    <a:ext uri="{9D8B030D-6E8A-4147-A177-3AD203B41FA5}">
                      <a16:colId xmlns:a16="http://schemas.microsoft.com/office/drawing/2014/main" val="20000"/>
                    </a:ext>
                  </a:extLst>
                </a:gridCol>
                <a:gridCol w="3945495">
                  <a:extLst>
                    <a:ext uri="{9D8B030D-6E8A-4147-A177-3AD203B41FA5}">
                      <a16:colId xmlns:a16="http://schemas.microsoft.com/office/drawing/2014/main" val="20001"/>
                    </a:ext>
                  </a:extLst>
                </a:gridCol>
              </a:tblGrid>
              <a:tr h="679450">
                <a:tc>
                  <a:txBody>
                    <a:bodyPr/>
                    <a:lstStyle/>
                    <a:p>
                      <a:pPr marL="0" indent="0">
                        <a:lnSpc>
                          <a:spcPts val="210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Collet proximal</a:t>
                      </a:r>
                      <a:endParaRPr lang="en-US" sz="1600" dirty="0">
                        <a:latin typeface="Calibri" panose="020F0502020204030204" pitchFamily="34" charset="0"/>
                        <a:ea typeface="Calibri" panose="020F0502020204030204" pitchFamily="34" charset="0"/>
                        <a:cs typeface="Calibri" panose="020F0502020204030204" pitchFamily="34" charset="0"/>
                      </a:endParaRPr>
                    </a:p>
                  </a:txBody>
                  <a:tcPr marL="66675" marR="66675" marT="66675" marB="66675">
                    <a:lnL w="0" cap="flat" cmpd="sng" algn="ctr">
                      <a:noFill/>
                    </a:lnL>
                    <a:lnR w="12700" cap="flat" cmpd="sng" algn="ctr">
                      <a:solidFill>
                        <a:srgbClr val="CBCBCB"/>
                      </a:solidFill>
                      <a:prstDash val="solid"/>
                      <a:round/>
                      <a:headEnd type="none" w="med" len="med"/>
                      <a:tailEnd type="none" w="med" len="med"/>
                    </a:lnR>
                    <a:lnT w="12700" cap="flat" cmpd="sng" algn="ctr">
                      <a:solidFill>
                        <a:srgbClr val="394657"/>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210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longueur d'ancrage, apposition, migration</a:t>
                      </a:r>
                    </a:p>
                    <a:p>
                      <a:pPr marL="0" indent="0">
                        <a:lnSpc>
                          <a:spcPts val="210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(vigilance bare-stent)</a:t>
                      </a:r>
                      <a:endParaRPr lang="en-US" sz="1600" dirty="0">
                        <a:latin typeface="Calibri" panose="020F0502020204030204" pitchFamily="34" charset="0"/>
                        <a:ea typeface="Calibri" panose="020F0502020204030204" pitchFamily="34" charset="0"/>
                        <a:cs typeface="Calibri" panose="020F0502020204030204" pitchFamily="34" charset="0"/>
                      </a:endParaRPr>
                    </a:p>
                  </a:txBody>
                  <a:tcPr marL="66675" marR="66675" marT="66675" marB="6667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394657"/>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1"/>
                  </a:ext>
                </a:extLst>
              </a:tr>
              <a:tr h="412750">
                <a:tc>
                  <a:txBody>
                    <a:bodyPr/>
                    <a:lstStyle/>
                    <a:p>
                      <a:pPr marL="0" indent="0">
                        <a:lnSpc>
                          <a:spcPts val="210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Collets </a:t>
                      </a:r>
                      <a:r>
                        <a:rPr lang="en-US" sz="1600" dirty="0" err="1">
                          <a:solidFill>
                            <a:srgbClr val="1A1A1A"/>
                          </a:solidFill>
                          <a:latin typeface="Calibri" panose="020F0502020204030204" pitchFamily="34" charset="0"/>
                          <a:ea typeface="Calibri" panose="020F0502020204030204" pitchFamily="34" charset="0"/>
                          <a:cs typeface="Calibri" panose="020F0502020204030204" pitchFamily="34" charset="0"/>
                        </a:rPr>
                        <a:t>distaux</a:t>
                      </a:r>
                      <a:endParaRPr lang="en-US" sz="1600" dirty="0">
                        <a:latin typeface="Calibri" panose="020F0502020204030204" pitchFamily="34" charset="0"/>
                        <a:ea typeface="Calibri" panose="020F0502020204030204" pitchFamily="34" charset="0"/>
                        <a:cs typeface="Calibri" panose="020F0502020204030204" pitchFamily="34" charset="0"/>
                      </a:endParaRPr>
                    </a:p>
                  </a:txBody>
                  <a:tcPr marL="66675" marR="66675" marT="66675" marB="66675">
                    <a:lnL w="0" cap="flat" cmpd="sng" algn="ctr">
                      <a:noFill/>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tc>
                  <a:txBody>
                    <a:bodyPr/>
                    <a:lstStyle/>
                    <a:p>
                      <a:pPr marL="0" indent="0">
                        <a:lnSpc>
                          <a:spcPts val="210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ancrage et dilatation iliaques</a:t>
                      </a:r>
                      <a:endParaRPr lang="en-US" sz="1600" dirty="0">
                        <a:latin typeface="Calibri" panose="020F0502020204030204" pitchFamily="34" charset="0"/>
                        <a:ea typeface="Calibri" panose="020F0502020204030204" pitchFamily="34" charset="0"/>
                        <a:cs typeface="Calibri" panose="020F0502020204030204" pitchFamily="34" charset="0"/>
                      </a:endParaRPr>
                    </a:p>
                  </a:txBody>
                  <a:tcPr marL="66675" marR="66675" marT="66675" marB="66675">
                    <a:lnL w="12700" cap="flat" cmpd="sng" algn="ctr">
                      <a:solidFill>
                        <a:srgbClr val="C1C1C1"/>
                      </a:solidFill>
                      <a:prstDash val="solid"/>
                      <a:round/>
                      <a:headEnd type="none" w="med" len="med"/>
                      <a:tailEnd type="none" w="med" len="med"/>
                    </a:lnL>
                    <a:lnR w="12700" cap="flat" cmpd="sng" algn="ctr">
                      <a:solidFill>
                        <a:srgbClr val="C1C1C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1C1C1"/>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412750">
                <a:tc>
                  <a:txBody>
                    <a:bodyPr/>
                    <a:lstStyle/>
                    <a:p>
                      <a:pPr marL="0" indent="0">
                        <a:lnSpc>
                          <a:spcPts val="210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Connexions</a:t>
                      </a:r>
                      <a:endParaRPr lang="en-US" sz="1600" dirty="0">
                        <a:latin typeface="Calibri" panose="020F0502020204030204" pitchFamily="34" charset="0"/>
                        <a:ea typeface="Calibri" panose="020F0502020204030204" pitchFamily="34" charset="0"/>
                        <a:cs typeface="Calibri" panose="020F0502020204030204" pitchFamily="34" charset="0"/>
                      </a:endParaRPr>
                    </a:p>
                  </a:txBody>
                  <a:tcPr marL="66675" marR="66675" marT="66675" marB="66675">
                    <a:lnL w="0" cap="flat" cmpd="sng" algn="ctr">
                      <a:noFill/>
                    </a:lnL>
                    <a:lnR w="12700" cap="flat" cmpd="sng" algn="ctr">
                      <a:solidFill>
                        <a:srgbClr val="CBCBCB"/>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tc>
                  <a:txBody>
                    <a:bodyPr/>
                    <a:lstStyle/>
                    <a:p>
                      <a:pPr marL="0" indent="0">
                        <a:lnSpc>
                          <a:spcPts val="210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overlaps entre modules</a:t>
                      </a:r>
                      <a:endParaRPr lang="en-US" sz="1600" dirty="0">
                        <a:latin typeface="Calibri" panose="020F0502020204030204" pitchFamily="34" charset="0"/>
                        <a:ea typeface="Calibri" panose="020F0502020204030204" pitchFamily="34" charset="0"/>
                        <a:cs typeface="Calibri" panose="020F0502020204030204" pitchFamily="34" charset="0"/>
                      </a:endParaRPr>
                    </a:p>
                  </a:txBody>
                  <a:tcPr marL="66675" marR="66675" marT="66675" marB="66675">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1C1C1"/>
                      </a:solidFill>
                      <a:prstDash val="solid"/>
                      <a:round/>
                      <a:headEnd type="none" w="med" len="med"/>
                      <a:tailEnd type="none" w="med" len="med"/>
                    </a:lnT>
                    <a:lnB w="12700" cap="flat" cmpd="sng" algn="ctr">
                      <a:solidFill>
                        <a:srgbClr val="CBCBCB"/>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 name="Text 6"/>
          <p:cNvSpPr/>
          <p:nvPr/>
        </p:nvSpPr>
        <p:spPr>
          <a:xfrm>
            <a:off x="7647664" y="2297276"/>
            <a:ext cx="3217926" cy="29969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1A1A1A"/>
                </a:solidFill>
                <a:latin typeface="Calibri" panose="020F0502020204030204" pitchFamily="34" charset="0"/>
                <a:ea typeface="Calibri" panose="020F0502020204030204" pitchFamily="34" charset="0"/>
                <a:cs typeface="Calibri" panose="020F0502020204030204" pitchFamily="34" charset="0"/>
              </a:rPr>
              <a:t>FEVAR</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 7"/>
          <p:cNvSpPr/>
          <p:nvPr/>
        </p:nvSpPr>
        <p:spPr>
          <a:xfrm>
            <a:off x="7647664" y="2844617"/>
            <a:ext cx="3631390" cy="299690"/>
          </a:xfrm>
          <a:prstGeom prst="rect">
            <a:avLst/>
          </a:prstGeom>
          <a:noFill/>
          <a:ln/>
        </p:spPr>
        <p:txBody>
          <a:bodyPr wrap="square" lIns="0" tIns="0" rIns="0" bIns="0" rtlCol="0" anchor="t">
            <a:noAutofit/>
          </a:bodyPr>
          <a:lstStyle/>
          <a:p>
            <a:pPr>
              <a:lnSpc>
                <a:spcPts val="2160"/>
              </a:lnSpc>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1A1A1A"/>
                </a:solidFill>
                <a:latin typeface="Calibri" panose="020F0502020204030204" pitchFamily="34" charset="0"/>
                <a:ea typeface="Calibri" panose="020F0502020204030204" pitchFamily="34" charset="0"/>
                <a:cs typeface="Calibri" panose="020F0502020204030204" pitchFamily="34" charset="0"/>
              </a:rPr>
              <a:t>Branche</a:t>
            </a:r>
            <a:r>
              <a:rPr lang="en-US" sz="1600" b="1"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600" b="1" dirty="0" err="1">
                <a:solidFill>
                  <a:srgbClr val="1A1A1A"/>
                </a:solidFill>
                <a:latin typeface="Calibri" panose="020F0502020204030204" pitchFamily="34" charset="0"/>
                <a:ea typeface="Calibri" panose="020F0502020204030204" pitchFamily="34" charset="0"/>
                <a:cs typeface="Calibri" panose="020F0502020204030204" pitchFamily="34" charset="0"/>
              </a:rPr>
              <a:t>iliaque</a:t>
            </a:r>
            <a:r>
              <a:rPr lang="en-US" sz="1600" b="1" dirty="0">
                <a:solidFill>
                  <a:srgbClr val="1A1A1A"/>
                </a:solidFill>
                <a:latin typeface="Calibri" panose="020F0502020204030204" pitchFamily="34" charset="0"/>
                <a:ea typeface="Calibri" panose="020F0502020204030204" pitchFamily="34" charset="0"/>
                <a:cs typeface="Calibri" panose="020F0502020204030204" pitchFamily="34" charset="0"/>
              </a:rPr>
              <a:t> ou </a:t>
            </a:r>
            <a:r>
              <a:rPr lang="en-US" sz="1600" b="1" dirty="0" err="1">
                <a:solidFill>
                  <a:srgbClr val="1A1A1A"/>
                </a:solidFill>
                <a:latin typeface="Calibri" panose="020F0502020204030204" pitchFamily="34" charset="0"/>
                <a:ea typeface="Calibri" panose="020F0502020204030204" pitchFamily="34" charset="0"/>
                <a:cs typeface="Calibri" panose="020F0502020204030204" pitchFamily="34" charset="0"/>
              </a:rPr>
              <a:t>embolisation</a:t>
            </a:r>
            <a:r>
              <a:rPr lang="en-US" sz="1600" b="1" dirty="0">
                <a:solidFill>
                  <a:srgbClr val="1A1A1A"/>
                </a:solidFill>
                <a:latin typeface="Calibri" panose="020F0502020204030204" pitchFamily="34" charset="0"/>
                <a:ea typeface="Calibri" panose="020F0502020204030204" pitchFamily="34" charset="0"/>
                <a:cs typeface="Calibri" panose="020F0502020204030204" pitchFamily="34" charset="0"/>
              </a:rPr>
              <a:t> hypo </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1" name="Text 8"/>
          <p:cNvSpPr/>
          <p:nvPr/>
        </p:nvSpPr>
        <p:spPr>
          <a:xfrm>
            <a:off x="7647664" y="3299262"/>
            <a:ext cx="3217926" cy="29969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1A1A1A"/>
                </a:solidFill>
                <a:latin typeface="Calibri" panose="020F0502020204030204" pitchFamily="34" charset="0"/>
                <a:ea typeface="Calibri" panose="020F0502020204030204" pitchFamily="34" charset="0"/>
                <a:cs typeface="Calibri" panose="020F0502020204030204" pitchFamily="34" charset="0"/>
              </a:rPr>
              <a:t>Relining</a:t>
            </a:r>
            <a:r>
              <a:rPr lang="en-US" sz="16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rgbClr val="1A1A1A"/>
                </a:solidFill>
                <a:latin typeface="Calibri" panose="020F0502020204030204" pitchFamily="34" charset="0"/>
                <a:ea typeface="Calibri" panose="020F0502020204030204" pitchFamily="34" charset="0"/>
                <a:cs typeface="Calibri" panose="020F0502020204030204" pitchFamily="34" charset="0"/>
              </a:rPr>
              <a:t>complet</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 9"/>
          <p:cNvSpPr/>
          <p:nvPr/>
        </p:nvSpPr>
        <p:spPr>
          <a:xfrm>
            <a:off x="6356105" y="4850255"/>
            <a:ext cx="4922949" cy="1388655"/>
          </a:xfrm>
          <a:prstGeom prst="rect">
            <a:avLst/>
          </a:prstGeom>
          <a:noFill/>
          <a:ln/>
        </p:spPr>
        <p:txBody>
          <a:bodyPr wrap="square" lIns="0" tIns="0" rIns="0" bIns="0" rtlCol="0" anchor="t">
            <a:normAutofit/>
          </a:bodyPr>
          <a:lstStyle/>
          <a:p>
            <a:pPr marL="0" indent="0" algn="l">
              <a:lnSpc>
                <a:spcPts val="2160"/>
              </a:lnSpc>
              <a:buNone/>
            </a:pPr>
            <a:r>
              <a:rPr lang="en-US" sz="2000" b="1" dirty="0" err="1">
                <a:solidFill>
                  <a:schemeClr val="accent3">
                    <a:lumMod val="75000"/>
                  </a:schemeClr>
                </a:solidFill>
                <a:latin typeface="Calibri" panose="020F0502020204030204" pitchFamily="34" charset="0"/>
                <a:ea typeface="Calibri" panose="020F0502020204030204" pitchFamily="34" charset="0"/>
                <a:cs typeface="Calibri" panose="020F0502020204030204" pitchFamily="34" charset="0"/>
              </a:rPr>
              <a:t>Éviter</a:t>
            </a:r>
            <a:r>
              <a:rPr lang="en-US" sz="2000" b="1" dirty="0">
                <a:solidFill>
                  <a:schemeClr val="accent3">
                    <a:lumMod val="75000"/>
                  </a:schemeClr>
                </a:solidFill>
                <a:latin typeface="Calibri" panose="020F0502020204030204" pitchFamily="34" charset="0"/>
                <a:ea typeface="Calibri" panose="020F0502020204030204" pitchFamily="34" charset="0"/>
                <a:cs typeface="Calibri" panose="020F0502020204030204" pitchFamily="34" charset="0"/>
              </a:rPr>
              <a:t> la rupture par EF à haut debit </a:t>
            </a:r>
            <a:r>
              <a:rPr lang="en-US" sz="2000" b="1" dirty="0" err="1">
                <a:solidFill>
                  <a:schemeClr val="accent3">
                    <a:lumMod val="75000"/>
                  </a:schemeClr>
                </a:solidFill>
                <a:latin typeface="Calibri" panose="020F0502020204030204" pitchFamily="34" charset="0"/>
                <a:ea typeface="Calibri" panose="020F0502020204030204" pitchFamily="34" charset="0"/>
                <a:cs typeface="Calibri" panose="020F0502020204030204" pitchFamily="34" charset="0"/>
              </a:rPr>
              <a:t>induite</a:t>
            </a:r>
            <a:r>
              <a:rPr lang="en-US" sz="2000" b="1" dirty="0">
                <a:solidFill>
                  <a:schemeClr val="accent3">
                    <a:lumMod val="75000"/>
                  </a:schemeClr>
                </a:solidFill>
                <a:latin typeface="Calibri" panose="020F0502020204030204" pitchFamily="34" charset="0"/>
                <a:ea typeface="Calibri" panose="020F0502020204030204" pitchFamily="34" charset="0"/>
                <a:cs typeface="Calibri" panose="020F0502020204030204" pitchFamily="34" charset="0"/>
              </a:rPr>
              <a:t> par les modifications du sac sur EF type II</a:t>
            </a:r>
            <a:endParaRPr lang="en-US" sz="2000" dirty="0">
              <a:solidFill>
                <a:schemeClr val="accent3">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4" name="Image 13">
            <a:extLst>
              <a:ext uri="{FF2B5EF4-FFF2-40B4-BE49-F238E27FC236}">
                <a16:creationId xmlns:a16="http://schemas.microsoft.com/office/drawing/2014/main" id="{E7DAC7CA-8E33-6CD4-EEFD-737E659CAA52}"/>
              </a:ext>
            </a:extLst>
          </p:cNvPr>
          <p:cNvPicPr>
            <a:picLocks noChangeAspect="1"/>
          </p:cNvPicPr>
          <p:nvPr/>
        </p:nvPicPr>
        <p:blipFill rotWithShape="1">
          <a:blip r:embed="rId3"/>
          <a:srcRect t="1" r="41606" b="-1296"/>
          <a:stretch/>
        </p:blipFill>
        <p:spPr>
          <a:xfrm>
            <a:off x="7338505" y="0"/>
            <a:ext cx="2658935" cy="596900"/>
          </a:xfrm>
          <a:prstGeom prst="rect">
            <a:avLst/>
          </a:prstGeom>
        </p:spPr>
      </p:pic>
      <p:sp>
        <p:nvSpPr>
          <p:cNvPr id="15" name="ZoneTexte 14">
            <a:extLst>
              <a:ext uri="{FF2B5EF4-FFF2-40B4-BE49-F238E27FC236}">
                <a16:creationId xmlns:a16="http://schemas.microsoft.com/office/drawing/2014/main" id="{00FD7D50-856B-6F5D-EA32-44B80444D42C}"/>
              </a:ext>
            </a:extLst>
          </p:cNvPr>
          <p:cNvSpPr txBox="1"/>
          <p:nvPr/>
        </p:nvSpPr>
        <p:spPr>
          <a:xfrm>
            <a:off x="810259" y="1637165"/>
            <a:ext cx="4820743" cy="369332"/>
          </a:xfrm>
          <a:prstGeom prst="rect">
            <a:avLst/>
          </a:prstGeom>
          <a:noFill/>
        </p:spPr>
        <p:txBody>
          <a:bodyPr wrap="none" rtlCol="0">
            <a:spAutoFit/>
          </a:bodyPr>
          <a:lstStyle/>
          <a:p>
            <a:r>
              <a:rPr lang="fr-FR" dirty="0">
                <a:latin typeface="Calibri" panose="020F0502020204030204" pitchFamily="34" charset="0"/>
                <a:ea typeface="Calibri" panose="020F0502020204030204" pitchFamily="34" charset="0"/>
                <a:cs typeface="Calibri" panose="020F0502020204030204" pitchFamily="34" charset="0"/>
              </a:rPr>
              <a:t>Sizing +++ en MPR, comparaison scanner post op </a:t>
            </a:r>
          </a:p>
        </p:txBody>
      </p:sp>
      <p:sp>
        <p:nvSpPr>
          <p:cNvPr id="16" name="ZoneTexte 15">
            <a:extLst>
              <a:ext uri="{FF2B5EF4-FFF2-40B4-BE49-F238E27FC236}">
                <a16:creationId xmlns:a16="http://schemas.microsoft.com/office/drawing/2014/main" id="{F9C126EC-3C19-B842-1777-BBCD16C0B423}"/>
              </a:ext>
            </a:extLst>
          </p:cNvPr>
          <p:cNvSpPr txBox="1"/>
          <p:nvPr/>
        </p:nvSpPr>
        <p:spPr>
          <a:xfrm>
            <a:off x="7575603" y="1576076"/>
            <a:ext cx="1948867" cy="369332"/>
          </a:xfrm>
          <a:prstGeom prst="rect">
            <a:avLst/>
          </a:prstGeom>
          <a:noFill/>
        </p:spPr>
        <p:txBody>
          <a:bodyPr wrap="none" rtlCol="0">
            <a:spAutoFit/>
          </a:bodyPr>
          <a:lstStyle/>
          <a:p>
            <a:r>
              <a:rPr lang="fr-FR" dirty="0">
                <a:latin typeface="Calibri" panose="020F0502020204030204" pitchFamily="34" charset="0"/>
                <a:ea typeface="Calibri" panose="020F0502020204030204" pitchFamily="34" charset="0"/>
                <a:cs typeface="Calibri" panose="020F0502020204030204" pitchFamily="34" charset="0"/>
              </a:rPr>
              <a:t>Au moindre doute </a:t>
            </a:r>
          </a:p>
        </p:txBody>
      </p:sp>
      <p:sp>
        <p:nvSpPr>
          <p:cNvPr id="17" name="Shape 3">
            <a:extLst>
              <a:ext uri="{FF2B5EF4-FFF2-40B4-BE49-F238E27FC236}">
                <a16:creationId xmlns:a16="http://schemas.microsoft.com/office/drawing/2014/main" id="{C23A4185-5FA8-69E4-DC71-597D3C611C68}"/>
              </a:ext>
            </a:extLst>
          </p:cNvPr>
          <p:cNvSpPr/>
          <p:nvPr/>
        </p:nvSpPr>
        <p:spPr>
          <a:xfrm flipV="1">
            <a:off x="7338505" y="3980462"/>
            <a:ext cx="4020868" cy="0"/>
          </a:xfrm>
          <a:prstGeom prst="line">
            <a:avLst/>
          </a:prstGeom>
          <a:noFill/>
          <a:ln w="12700">
            <a:solidFill>
              <a:srgbClr val="141413">
                <a:alpha val="22000"/>
              </a:srgbClr>
            </a:solidFill>
            <a:prstDash val="solid"/>
          </a:ln>
        </p:spPr>
        <p:txBody>
          <a:bodyPr/>
          <a:lstStyle/>
          <a:p>
            <a:endParaRPr lang="fr-FR"/>
          </a:p>
        </p:txBody>
      </p:sp>
      <p:sp>
        <p:nvSpPr>
          <p:cNvPr id="18" name="Shape 4">
            <a:extLst>
              <a:ext uri="{FF2B5EF4-FFF2-40B4-BE49-F238E27FC236}">
                <a16:creationId xmlns:a16="http://schemas.microsoft.com/office/drawing/2014/main" id="{4311EA9E-CFCB-D147-245E-1BA3EF92B7F6}"/>
              </a:ext>
            </a:extLst>
          </p:cNvPr>
          <p:cNvSpPr/>
          <p:nvPr/>
        </p:nvSpPr>
        <p:spPr>
          <a:xfrm>
            <a:off x="11359373" y="1846862"/>
            <a:ext cx="0" cy="2133600"/>
          </a:xfrm>
          <a:prstGeom prst="line">
            <a:avLst/>
          </a:prstGeom>
          <a:noFill/>
          <a:ln w="12700">
            <a:solidFill>
              <a:srgbClr val="141413">
                <a:alpha val="22000"/>
              </a:srgbClr>
            </a:solidFill>
            <a:prstDash val="solid"/>
          </a:ln>
        </p:spPr>
        <p:txBody>
          <a:bodyPr/>
          <a:lstStyle/>
          <a:p>
            <a:endParaRPr lang="fr-FR"/>
          </a:p>
        </p:txBody>
      </p:sp>
      <p:pic>
        <p:nvPicPr>
          <p:cNvPr id="21" name="Image 20" descr="Une image contenant carte&#10;&#10;Description générée automatiquement">
            <a:extLst>
              <a:ext uri="{FF2B5EF4-FFF2-40B4-BE49-F238E27FC236}">
                <a16:creationId xmlns:a16="http://schemas.microsoft.com/office/drawing/2014/main" id="{05C39EAB-1342-F5A5-265D-E529F5D7E90F}"/>
              </a:ext>
            </a:extLst>
          </p:cNvPr>
          <p:cNvPicPr>
            <a:picLocks noChangeAspect="1"/>
          </p:cNvPicPr>
          <p:nvPr/>
        </p:nvPicPr>
        <p:blipFill>
          <a:blip r:embed="rId4"/>
          <a:stretch>
            <a:fillRect/>
          </a:stretch>
        </p:blipFill>
        <p:spPr>
          <a:xfrm>
            <a:off x="2819934" y="3996005"/>
            <a:ext cx="2188625" cy="2477235"/>
          </a:xfrm>
          <a:prstGeom prst="rect">
            <a:avLst/>
          </a:prstGeom>
        </p:spPr>
      </p:pic>
      <p:pic>
        <p:nvPicPr>
          <p:cNvPr id="23" name="Image 22" descr="Une image contenant carte, sol&#10;&#10;Description générée automatiquement">
            <a:extLst>
              <a:ext uri="{FF2B5EF4-FFF2-40B4-BE49-F238E27FC236}">
                <a16:creationId xmlns:a16="http://schemas.microsoft.com/office/drawing/2014/main" id="{15683DB0-86D2-D39B-0120-F6853D46E81B}"/>
              </a:ext>
            </a:extLst>
          </p:cNvPr>
          <p:cNvPicPr>
            <a:picLocks noChangeAspect="1"/>
          </p:cNvPicPr>
          <p:nvPr/>
        </p:nvPicPr>
        <p:blipFill>
          <a:blip r:embed="rId5"/>
          <a:stretch>
            <a:fillRect/>
          </a:stretch>
        </p:blipFill>
        <p:spPr>
          <a:xfrm>
            <a:off x="932985" y="3992337"/>
            <a:ext cx="1886949" cy="248090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612775"/>
            <a:ext cx="12192000" cy="6229350"/>
          </a:xfrm>
          <a:prstGeom prst="rect">
            <a:avLst/>
          </a:prstGeom>
          <a:solidFill>
            <a:srgbClr val="DEE6F0"/>
          </a:solidFill>
          <a:ln/>
        </p:spPr>
        <p:txBody>
          <a:bodyPr/>
          <a:lstStyle/>
          <a:p>
            <a:endParaRPr lang="fr-FR"/>
          </a:p>
        </p:txBody>
      </p:sp>
      <p:sp>
        <p:nvSpPr>
          <p:cNvPr id="3" name="Text 1"/>
          <p:cNvSpPr/>
          <p:nvPr/>
        </p:nvSpPr>
        <p:spPr>
          <a:xfrm>
            <a:off x="228600" y="114300"/>
            <a:ext cx="941832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Cas 2 : collets </a:t>
            </a:r>
            <a:r>
              <a:rPr lang="en-US" sz="2200" dirty="0" err="1">
                <a:solidFill>
                  <a:srgbClr val="262626"/>
                </a:solidFill>
                <a:latin typeface="Carlito" pitchFamily="34" charset="0"/>
                <a:ea typeface="Carlito" pitchFamily="34" charset="-122"/>
                <a:cs typeface="Carlito" pitchFamily="34" charset="-120"/>
              </a:rPr>
              <a:t>limites</a:t>
            </a:r>
            <a:r>
              <a:rPr lang="en-US" sz="2200" dirty="0">
                <a:solidFill>
                  <a:srgbClr val="262626"/>
                </a:solidFill>
                <a:latin typeface="Carlito" pitchFamily="34" charset="0"/>
                <a:ea typeface="Carlito" pitchFamily="34" charset="-122"/>
                <a:cs typeface="Carlito" pitchFamily="34" charset="-120"/>
              </a:rPr>
              <a:t> → endoconversion et prolongation </a:t>
            </a:r>
            <a:endParaRPr lang="en-US" sz="2200" dirty="0"/>
          </a:p>
        </p:txBody>
      </p:sp>
      <p:sp>
        <p:nvSpPr>
          <p:cNvPr id="4" name="Shape 2"/>
          <p:cNvSpPr/>
          <p:nvPr/>
        </p:nvSpPr>
        <p:spPr>
          <a:xfrm>
            <a:off x="0" y="596900"/>
            <a:ext cx="12192000" cy="31750"/>
          </a:xfrm>
          <a:prstGeom prst="rect">
            <a:avLst/>
          </a:prstGeom>
          <a:solidFill>
            <a:srgbClr val="44546A"/>
          </a:solidFill>
          <a:ln/>
        </p:spPr>
        <p:txBody>
          <a:bodyPr/>
          <a:lstStyle/>
          <a:p>
            <a:endParaRPr lang="fr-FR"/>
          </a:p>
        </p:txBody>
      </p:sp>
      <p:pic>
        <p:nvPicPr>
          <p:cNvPr id="6" name="Image 0" descr="Users"/>
          <p:cNvPicPr>
            <a:picLocks noChangeAspect="1"/>
          </p:cNvPicPr>
          <p:nvPr/>
        </p:nvPicPr>
        <p:blipFill>
          <a:blip r:embed="rId9"/>
          <a:srcRect/>
          <a:stretch/>
        </p:blipFill>
        <p:spPr>
          <a:xfrm>
            <a:off x="381000" y="952500"/>
            <a:ext cx="355600" cy="355600"/>
          </a:xfrm>
          <a:prstGeom prst="rect">
            <a:avLst/>
          </a:prstGeom>
        </p:spPr>
      </p:pic>
      <p:sp>
        <p:nvSpPr>
          <p:cNvPr id="7" name="Text 4"/>
          <p:cNvSpPr/>
          <p:nvPr/>
        </p:nvSpPr>
        <p:spPr>
          <a:xfrm>
            <a:off x="889000" y="990600"/>
            <a:ext cx="2616200" cy="327620"/>
          </a:xfrm>
          <a:prstGeom prst="rect">
            <a:avLst/>
          </a:prstGeom>
          <a:noFill/>
          <a:ln/>
        </p:spPr>
        <p:txBody>
          <a:bodyPr wrap="square" lIns="0" tIns="0" rIns="0" bIns="0" rtlCol="0" anchor="t">
            <a:normAutofit/>
          </a:bodyPr>
          <a:lstStyle/>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Le cas</a:t>
            </a:r>
            <a:endParaRPr lang="en-US" sz="1700" dirty="0"/>
          </a:p>
        </p:txBody>
      </p:sp>
      <p:sp>
        <p:nvSpPr>
          <p:cNvPr id="8" name="Text 5"/>
          <p:cNvSpPr/>
          <p:nvPr/>
        </p:nvSpPr>
        <p:spPr>
          <a:xfrm>
            <a:off x="149306" y="1587500"/>
            <a:ext cx="5621215" cy="8255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Patient :</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Homme, 76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ans</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a:t>
            </a:r>
            <a:endParaRPr lang="en-US" sz="1500" dirty="0">
              <a:latin typeface="Calibri" panose="020F0502020204030204" pitchFamily="34" charset="0"/>
              <a:ea typeface="Calibri" panose="020F0502020204030204" pitchFamily="34" charset="0"/>
              <a:cs typeface="Calibri" panose="020F0502020204030204" pitchFamily="34" charset="0"/>
            </a:endParaRPr>
          </a:p>
          <a:p>
            <a:pPr marL="0" indent="0" algn="l">
              <a:lnSpc>
                <a:spcPts val="2100"/>
              </a:lnSpc>
              <a:buNone/>
            </a:pP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ATCD :</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melanome</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sous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immunothérapie</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isolée</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en</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perte</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d’autonomie</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a:t>
            </a:r>
            <a:endParaRPr lang="en-US" sz="1500" dirty="0">
              <a:latin typeface="Calibri" panose="020F0502020204030204" pitchFamily="34" charset="0"/>
              <a:ea typeface="Calibri" panose="020F0502020204030204" pitchFamily="34" charset="0"/>
              <a:cs typeface="Calibri" panose="020F0502020204030204" pitchFamily="34" charset="0"/>
            </a:endParaRPr>
          </a:p>
          <a:p>
            <a:pPr marL="0" indent="0" algn="l">
              <a:lnSpc>
                <a:spcPts val="2100"/>
              </a:lnSpc>
              <a:buNone/>
            </a:pP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EVAR :</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EVAR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en</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2018 pour AAA D 57mm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perte</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de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suivi-covid</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a:t>
            </a:r>
            <a:endParaRPr lang="en-US" sz="15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6"/>
          <p:cNvSpPr/>
          <p:nvPr/>
        </p:nvSpPr>
        <p:spPr>
          <a:xfrm>
            <a:off x="381000" y="2794000"/>
            <a:ext cx="4839970" cy="1832708"/>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AngioTDM :</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2024</a:t>
            </a:r>
            <a:endParaRPr lang="en-US" sz="1500" dirty="0">
              <a:latin typeface="Calibri" panose="020F0502020204030204" pitchFamily="34" charset="0"/>
              <a:ea typeface="Calibri" panose="020F0502020204030204" pitchFamily="34" charset="0"/>
              <a:cs typeface="Calibri" panose="020F0502020204030204" pitchFamily="34" charset="0"/>
            </a:endParaRPr>
          </a:p>
          <a:p>
            <a:pPr marL="0" indent="0" algn="l">
              <a:lnSpc>
                <a:spcPts val="2100"/>
              </a:lnSpc>
              <a:buNone/>
            </a:pP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Sac :</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57 → 84 mm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en</a:t>
            </a:r>
            <a:r>
              <a:rPr lang="en-US" sz="1500" dirty="0">
                <a:solidFill>
                  <a:srgbClr val="1A1A1A"/>
                </a:solidFill>
                <a:latin typeface="Calibri" panose="020F0502020204030204" pitchFamily="34" charset="0"/>
                <a:ea typeface="Calibri" panose="020F0502020204030204" pitchFamily="34" charset="0"/>
                <a:cs typeface="Calibri" panose="020F0502020204030204" pitchFamily="34" charset="0"/>
              </a:rPr>
              <a:t> 5 </a:t>
            </a:r>
            <a:r>
              <a:rPr lang="en-US" sz="1500" dirty="0" err="1">
                <a:solidFill>
                  <a:srgbClr val="1A1A1A"/>
                </a:solidFill>
                <a:latin typeface="Calibri" panose="020F0502020204030204" pitchFamily="34" charset="0"/>
                <a:ea typeface="Calibri" panose="020F0502020204030204" pitchFamily="34" charset="0"/>
                <a:cs typeface="Calibri" panose="020F0502020204030204" pitchFamily="34" charset="0"/>
              </a:rPr>
              <a:t>ans</a:t>
            </a:r>
            <a:endParaRPr lang="en-US" sz="1500" dirty="0">
              <a:latin typeface="Calibri" panose="020F0502020204030204" pitchFamily="34" charset="0"/>
              <a:ea typeface="Calibri" panose="020F0502020204030204" pitchFamily="34" charset="0"/>
              <a:cs typeface="Calibri" panose="020F0502020204030204" pitchFamily="34" charset="0"/>
            </a:endParaRPr>
          </a:p>
          <a:p>
            <a:pPr marL="0" indent="0" algn="l">
              <a:lnSpc>
                <a:spcPts val="2100"/>
              </a:lnSpc>
              <a:buNone/>
            </a:pP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Collets :</a:t>
            </a:r>
          </a:p>
          <a:p>
            <a:pPr marL="0" indent="0" algn="l">
              <a:lnSpc>
                <a:spcPts val="2100"/>
              </a:lnSpc>
              <a:buNone/>
            </a:pP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Zone </a:t>
            </a:r>
            <a:r>
              <a:rPr lang="en-US" sz="1500" b="1" dirty="0" err="1">
                <a:solidFill>
                  <a:srgbClr val="1A1A1A"/>
                </a:solidFill>
                <a:latin typeface="Calibri" panose="020F0502020204030204" pitchFamily="34" charset="0"/>
                <a:ea typeface="Calibri" panose="020F0502020204030204" pitchFamily="34" charset="0"/>
                <a:cs typeface="Calibri" panose="020F0502020204030204" pitchFamily="34" charset="0"/>
              </a:rPr>
              <a:t>d’étanchéité</a:t>
            </a: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b="1" dirty="0" err="1">
                <a:solidFill>
                  <a:srgbClr val="1A1A1A"/>
                </a:solidFill>
                <a:latin typeface="Calibri" panose="020F0502020204030204" pitchFamily="34" charset="0"/>
                <a:ea typeface="Calibri" panose="020F0502020204030204" pitchFamily="34" charset="0"/>
                <a:cs typeface="Calibri" panose="020F0502020204030204" pitchFamily="34" charset="0"/>
              </a:rPr>
              <a:t>proximale</a:t>
            </a: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b="1" dirty="0" err="1">
                <a:solidFill>
                  <a:srgbClr val="1A1A1A"/>
                </a:solidFill>
                <a:latin typeface="Calibri" panose="020F0502020204030204" pitchFamily="34" charset="0"/>
                <a:ea typeface="Calibri" panose="020F0502020204030204" pitchFamily="34" charset="0"/>
                <a:cs typeface="Calibri" panose="020F0502020204030204" pitchFamily="34" charset="0"/>
              </a:rPr>
              <a:t>courte</a:t>
            </a: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 </a:t>
            </a:r>
            <a:r>
              <a:rPr lang="en-US" sz="1500" b="1" dirty="0" err="1">
                <a:solidFill>
                  <a:srgbClr val="1A1A1A"/>
                </a:solidFill>
                <a:latin typeface="Calibri" panose="020F0502020204030204" pitchFamily="34" charset="0"/>
                <a:ea typeface="Calibri" panose="020F0502020204030204" pitchFamily="34" charset="0"/>
                <a:cs typeface="Calibri" panose="020F0502020204030204" pitchFamily="34" charset="0"/>
              </a:rPr>
              <a:t>conique</a:t>
            </a:r>
            <a:r>
              <a:rPr lang="en-US" sz="1500" b="1" dirty="0">
                <a:solidFill>
                  <a:srgbClr val="1A1A1A"/>
                </a:solidFill>
                <a:latin typeface="Calibri" panose="020F0502020204030204" pitchFamily="34" charset="0"/>
                <a:ea typeface="Calibri" panose="020F0502020204030204" pitchFamily="34" charset="0"/>
                <a:cs typeface="Calibri" panose="020F0502020204030204" pitchFamily="34" charset="0"/>
              </a:rPr>
              <a:t> (sans EF1a) </a:t>
            </a:r>
          </a:p>
          <a:p>
            <a:pPr marL="0" indent="0" algn="l">
              <a:lnSpc>
                <a:spcPts val="2100"/>
              </a:lnSpc>
              <a:buNone/>
            </a:pPr>
            <a:endParaRPr lang="en-US" sz="15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 7"/>
          <p:cNvSpPr/>
          <p:nvPr/>
        </p:nvSpPr>
        <p:spPr>
          <a:xfrm>
            <a:off x="6279413" y="3371418"/>
            <a:ext cx="5148648" cy="315919"/>
          </a:xfrm>
          <a:prstGeom prst="rect">
            <a:avLst/>
          </a:prstGeom>
          <a:noFill/>
          <a:ln/>
        </p:spPr>
        <p:txBody>
          <a:bodyPr wrap="square" lIns="0" tIns="0" rIns="0" bIns="0" rtlCol="0" anchor="t">
            <a:normAutofit/>
          </a:bodyPr>
          <a:lstStyle/>
          <a:p>
            <a:pPr marL="0" indent="0" algn="l">
              <a:lnSpc>
                <a:spcPts val="2100"/>
              </a:lnSpc>
              <a:buNone/>
            </a:pPr>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FEVAR + relining </a:t>
            </a:r>
            <a:r>
              <a:rPr lang="en-US" b="1" dirty="0" err="1">
                <a:solidFill>
                  <a:srgbClr val="FF0000"/>
                </a:solidFill>
                <a:latin typeface="Calibri" panose="020F0502020204030204" pitchFamily="34" charset="0"/>
                <a:ea typeface="Calibri" panose="020F0502020204030204" pitchFamily="34" charset="0"/>
                <a:cs typeface="Calibri" panose="020F0502020204030204" pitchFamily="34" charset="0"/>
              </a:rPr>
              <a:t>iliaque</a:t>
            </a:r>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 + </a:t>
            </a:r>
            <a:r>
              <a:rPr lang="en-US" b="1" dirty="0" err="1">
                <a:solidFill>
                  <a:srgbClr val="FF0000"/>
                </a:solidFill>
                <a:latin typeface="Calibri" panose="020F0502020204030204" pitchFamily="34" charset="0"/>
                <a:ea typeface="Calibri" panose="020F0502020204030204" pitchFamily="34" charset="0"/>
                <a:cs typeface="Calibri" panose="020F0502020204030204" pitchFamily="34" charset="0"/>
              </a:rPr>
              <a:t>embolisation</a:t>
            </a:r>
            <a:r>
              <a:rPr lang="en-US" b="1"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b="1" dirty="0" err="1">
                <a:solidFill>
                  <a:srgbClr val="FF0000"/>
                </a:solidFill>
                <a:latin typeface="Calibri" panose="020F0502020204030204" pitchFamily="34" charset="0"/>
                <a:ea typeface="Calibri" panose="020F0502020204030204" pitchFamily="34" charset="0"/>
                <a:cs typeface="Calibri" panose="020F0502020204030204" pitchFamily="34" charset="0"/>
              </a:rPr>
              <a:t>ilio-lombaire</a:t>
            </a:r>
            <a:endParaRPr lang="en-US" b="1"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pic>
        <p:nvPicPr>
          <p:cNvPr id="13" name="20261008-1307-37.602444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5628431" y="786694"/>
            <a:ext cx="3108631" cy="2426680"/>
          </a:xfrm>
          <a:prstGeom prst="rect">
            <a:avLst/>
          </a:prstGeom>
        </p:spPr>
      </p:pic>
      <p:pic>
        <p:nvPicPr>
          <p:cNvPr id="16" name="20261008-1310-30.9255930">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8853737" y="780071"/>
            <a:ext cx="3214356" cy="2426679"/>
          </a:xfrm>
          <a:prstGeom prst="rect">
            <a:avLst/>
          </a:prstGeom>
        </p:spPr>
      </p:pic>
      <p:pic>
        <p:nvPicPr>
          <p:cNvPr id="18" name="Image 17"/>
          <p:cNvPicPr>
            <a:picLocks noChangeAspect="1"/>
          </p:cNvPicPr>
          <p:nvPr/>
        </p:nvPicPr>
        <p:blipFill>
          <a:blip r:embed="rId12"/>
          <a:stretch>
            <a:fillRect/>
          </a:stretch>
        </p:blipFill>
        <p:spPr>
          <a:xfrm>
            <a:off x="449808" y="3988833"/>
            <a:ext cx="4057114" cy="2669875"/>
          </a:xfrm>
          <a:prstGeom prst="rect">
            <a:avLst/>
          </a:prstGeom>
        </p:spPr>
      </p:pic>
      <p:pic>
        <p:nvPicPr>
          <p:cNvPr id="24" name="20261008-1330-24.0066145">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rotWithShape="1">
          <a:blip r:embed="rId13"/>
          <a:srcRect l="1717" t="13132" r="7076" b="8958"/>
          <a:stretch/>
        </p:blipFill>
        <p:spPr>
          <a:xfrm>
            <a:off x="6510215" y="3785167"/>
            <a:ext cx="4542684" cy="3056958"/>
          </a:xfrm>
          <a:prstGeom prst="rect">
            <a:avLst/>
          </a:prstGeom>
        </p:spPr>
      </p:pic>
    </p:spTree>
    <p:extLst>
      <p:ext uri="{BB962C8B-B14F-4D97-AF65-F5344CB8AC3E}">
        <p14:creationId xmlns:p14="http://schemas.microsoft.com/office/powerpoint/2010/main" val="290021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895" fill="hold"/>
                                        <p:tgtEl>
                                          <p:spTgt spid="13"/>
                                        </p:tgtEl>
                                      </p:cBhvr>
                                    </p:cmd>
                                  </p:childTnLst>
                                </p:cTn>
                              </p:par>
                              <p:par>
                                <p:cTn id="7" presetID="1" presetClass="mediacall" presetSubtype="0" fill="hold" nodeType="withEffect">
                                  <p:stCondLst>
                                    <p:cond delay="0"/>
                                  </p:stCondLst>
                                  <p:childTnLst>
                                    <p:cmd type="call" cmd="playFrom(0.0)">
                                      <p:cBhvr>
                                        <p:cTn id="8" dur="14293" fill="hold"/>
                                        <p:tgtEl>
                                          <p:spTgt spid="16"/>
                                        </p:tgtEl>
                                      </p:cBhvr>
                                    </p:cmd>
                                  </p:childTnLst>
                                </p:cTn>
                              </p:par>
                              <p:par>
                                <p:cTn id="9" presetID="1" presetClass="mediacall" presetSubtype="0" fill="hold" nodeType="withEffect">
                                  <p:stCondLst>
                                    <p:cond delay="0"/>
                                  </p:stCondLst>
                                  <p:childTnLst>
                                    <p:cmd type="call" cmd="playFrom(0.0)">
                                      <p:cBhvr>
                                        <p:cTn id="10" dur="34773"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repeatCount="indefinite" fill="hold" display="0">
                  <p:stCondLst>
                    <p:cond delay="indefinite"/>
                  </p:stCondLst>
                </p:cTn>
                <p:tgtEl>
                  <p:spTgt spid="13"/>
                </p:tgtEl>
              </p:cMediaNode>
            </p:video>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withEffect">
                                  <p:stCondLst>
                                    <p:cond delay="0"/>
                                  </p:stCondLst>
                                  <p:childTnLst>
                                    <p:cmd type="call" cmd="togglePause">
                                      <p:cBhvr>
                                        <p:cTn id="16" dur="1" fill="hold"/>
                                        <p:tgtEl>
                                          <p:spTgt spid="13"/>
                                        </p:tgtEl>
                                      </p:cBhvr>
                                    </p:cmd>
                                  </p:childTnLst>
                                </p:cTn>
                              </p:par>
                            </p:childTnLst>
                          </p:cTn>
                        </p:par>
                      </p:childTnLst>
                    </p:cTn>
                  </p:par>
                </p:childTnLst>
              </p:cTn>
              <p:nextCondLst>
                <p:cond evt="onClick" delay="0">
                  <p:tgtEl>
                    <p:spTgt spid="13"/>
                  </p:tgtEl>
                </p:cond>
              </p:nextCondLst>
            </p:seq>
            <p:video>
              <p:cMediaNode vol="80000">
                <p:cTn id="17" repeatCount="indefinite" fill="hold" display="0">
                  <p:stCondLst>
                    <p:cond delay="indefinite"/>
                  </p:stCondLst>
                </p:cTn>
                <p:tgtEl>
                  <p:spTgt spid="16"/>
                </p:tgtEl>
              </p:cMediaNode>
            </p:video>
            <p:seq concurrent="1" nextAc="seek">
              <p:cTn id="18" restart="whenNotActive" fill="hold" evtFilter="cancelBubble" nodeType="interactiveSeq">
                <p:stCondLst>
                  <p:cond evt="onClick" delay="0">
                    <p:tgtEl>
                      <p:spTgt spid="16"/>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withEffect">
                                  <p:stCondLst>
                                    <p:cond delay="0"/>
                                  </p:stCondLst>
                                  <p:childTnLst>
                                    <p:cmd type="call" cmd="togglePause">
                                      <p:cBhvr>
                                        <p:cTn id="22" dur="1" fill="hold"/>
                                        <p:tgtEl>
                                          <p:spTgt spid="16"/>
                                        </p:tgtEl>
                                      </p:cBhvr>
                                    </p:cmd>
                                  </p:childTnLst>
                                </p:cTn>
                              </p:par>
                            </p:childTnLst>
                          </p:cTn>
                        </p:par>
                      </p:childTnLst>
                    </p:cTn>
                  </p:par>
                </p:childTnLst>
              </p:cTn>
              <p:nextCondLst>
                <p:cond evt="onClick" delay="0">
                  <p:tgtEl>
                    <p:spTgt spid="16"/>
                  </p:tgtEl>
                </p:cond>
              </p:nextCondLst>
            </p:seq>
            <p:video>
              <p:cMediaNode vol="80000">
                <p:cTn id="23" fill="hold" display="0">
                  <p:stCondLst>
                    <p:cond delay="indefinite"/>
                  </p:stCondLst>
                </p:cTn>
                <p:tgtEl>
                  <p:spTgt spid="24"/>
                </p:tgtEl>
              </p:cMediaNode>
            </p:video>
            <p:seq concurrent="1" nextAc="seek">
              <p:cTn id="24" restart="whenNotActive" fill="hold" evtFilter="cancelBubble" nodeType="interactiveSeq">
                <p:stCondLst>
                  <p:cond evt="onClick" delay="0">
                    <p:tgtEl>
                      <p:spTgt spid="24"/>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withEffect">
                                  <p:stCondLst>
                                    <p:cond delay="0"/>
                                  </p:stCondLst>
                                  <p:childTnLst>
                                    <p:cmd type="call" cmd="togglePause">
                                      <p:cBhvr>
                                        <p:cTn id="28"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28600" y="114300"/>
            <a:ext cx="941832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AMI perméable : embolisation via l'arcade de Riolan</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5" name="Text 3"/>
          <p:cNvSpPr/>
          <p:nvPr/>
        </p:nvSpPr>
        <p:spPr>
          <a:xfrm>
            <a:off x="447599" y="2708653"/>
            <a:ext cx="6697472" cy="1263516"/>
          </a:xfrm>
          <a:prstGeom prst="rect">
            <a:avLst/>
          </a:prstGeom>
          <a:noFill/>
          <a:ln/>
        </p:spPr>
        <p:txBody>
          <a:bodyPr wrap="square" lIns="0" tIns="0" rIns="0" bIns="0" rtlCol="0" anchor="t">
            <a:normAutofit/>
          </a:bodyPr>
          <a:lstStyle/>
          <a:p>
            <a:pPr>
              <a:lnSpc>
                <a:spcPts val="2380"/>
              </a:lnSpc>
            </a:pPr>
            <a:r>
              <a:rPr lang="en-US" sz="1700" b="1" u="sng" dirty="0">
                <a:solidFill>
                  <a:srgbClr val="1A1A1A"/>
                </a:solidFill>
                <a:latin typeface="Carlito" pitchFamily="34" charset="0"/>
                <a:ea typeface="Carlito" pitchFamily="34" charset="-122"/>
                <a:cs typeface="Carlito" pitchFamily="34" charset="-120"/>
              </a:rPr>
              <a:t>= </a:t>
            </a:r>
            <a:r>
              <a:rPr lang="en-US" sz="1700" b="1" u="sng" dirty="0" err="1">
                <a:solidFill>
                  <a:srgbClr val="1A1A1A"/>
                </a:solidFill>
                <a:latin typeface="Carlito" pitchFamily="34" charset="0"/>
                <a:ea typeface="Carlito" pitchFamily="34" charset="-122"/>
                <a:cs typeface="Carlito" pitchFamily="34" charset="-120"/>
              </a:rPr>
              <a:t>Embolisation</a:t>
            </a:r>
            <a:r>
              <a:rPr lang="en-US" sz="1700" b="1" u="sng" dirty="0">
                <a:solidFill>
                  <a:srgbClr val="1A1A1A"/>
                </a:solidFill>
                <a:latin typeface="Carlito" pitchFamily="34" charset="0"/>
                <a:ea typeface="Carlito" pitchFamily="34" charset="-122"/>
                <a:cs typeface="Carlito" pitchFamily="34" charset="-120"/>
              </a:rPr>
              <a:t> de </a:t>
            </a:r>
            <a:r>
              <a:rPr lang="en-US" sz="1700" b="1" u="sng" dirty="0" err="1">
                <a:solidFill>
                  <a:srgbClr val="1A1A1A"/>
                </a:solidFill>
                <a:latin typeface="Carlito" pitchFamily="34" charset="0"/>
                <a:ea typeface="Carlito" pitchFamily="34" charset="-122"/>
                <a:cs typeface="Carlito" pitchFamily="34" charset="-120"/>
              </a:rPr>
              <a:t>l’AMI</a:t>
            </a:r>
            <a:r>
              <a:rPr lang="en-US" sz="1700" b="1" u="sng" dirty="0">
                <a:solidFill>
                  <a:srgbClr val="1A1A1A"/>
                </a:solidFill>
                <a:latin typeface="Carlito" pitchFamily="34" charset="0"/>
                <a:ea typeface="Carlito" pitchFamily="34" charset="-122"/>
                <a:cs typeface="Carlito" pitchFamily="34" charset="-120"/>
              </a:rPr>
              <a:t> par la </a:t>
            </a:r>
            <a:r>
              <a:rPr lang="en-US" sz="1700" b="1" u="sng" dirty="0" err="1">
                <a:solidFill>
                  <a:srgbClr val="1A1A1A"/>
                </a:solidFill>
                <a:latin typeface="Carlito" pitchFamily="34" charset="0"/>
                <a:ea typeface="Carlito" pitchFamily="34" charset="-122"/>
                <a:cs typeface="Carlito" pitchFamily="34" charset="-120"/>
              </a:rPr>
              <a:t>Riolan</a:t>
            </a:r>
            <a:endParaRPr lang="en-US" sz="1800" dirty="0"/>
          </a:p>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 </a:t>
            </a:r>
            <a:endParaRPr lang="en-US" sz="1700" dirty="0"/>
          </a:p>
        </p:txBody>
      </p:sp>
      <p:sp>
        <p:nvSpPr>
          <p:cNvPr id="13" name="Text 8"/>
          <p:cNvSpPr/>
          <p:nvPr/>
        </p:nvSpPr>
        <p:spPr>
          <a:xfrm>
            <a:off x="993456" y="3663891"/>
            <a:ext cx="6514338" cy="299690"/>
          </a:xfrm>
          <a:prstGeom prst="rect">
            <a:avLst/>
          </a:prstGeom>
          <a:noFill/>
          <a:ln/>
        </p:spPr>
        <p:txBody>
          <a:bodyPr wrap="square" lIns="0" tIns="0" rIns="0" bIns="0" rtlCol="0" anchor="t">
            <a:normAutofit/>
          </a:bodyPr>
          <a:lstStyle/>
          <a:p>
            <a:pPr marL="0" indent="0" algn="l">
              <a:lnSpc>
                <a:spcPts val="2160"/>
              </a:lnSpc>
              <a:buNone/>
            </a:pPr>
            <a:endParaRPr lang="en-US" sz="1600" dirty="0"/>
          </a:p>
        </p:txBody>
      </p:sp>
      <p:pic>
        <p:nvPicPr>
          <p:cNvPr id="18" name="Image 17">
            <a:extLst>
              <a:ext uri="{FF2B5EF4-FFF2-40B4-BE49-F238E27FC236}">
                <a16:creationId xmlns:a16="http://schemas.microsoft.com/office/drawing/2014/main" id="{D16900EB-8B4C-FB97-0D8B-D6E934844EA9}"/>
              </a:ext>
            </a:extLst>
          </p:cNvPr>
          <p:cNvPicPr>
            <a:picLocks noChangeAspect="1"/>
          </p:cNvPicPr>
          <p:nvPr/>
        </p:nvPicPr>
        <p:blipFill rotWithShape="1">
          <a:blip r:embed="rId3"/>
          <a:srcRect l="-1" t="1" r="21860" b="-1296"/>
          <a:stretch/>
        </p:blipFill>
        <p:spPr>
          <a:xfrm>
            <a:off x="7338505" y="0"/>
            <a:ext cx="3558095" cy="596900"/>
          </a:xfrm>
          <a:prstGeom prst="rect">
            <a:avLst/>
          </a:prstGeom>
        </p:spPr>
      </p:pic>
      <p:sp>
        <p:nvSpPr>
          <p:cNvPr id="19" name="ZoneTexte 18">
            <a:extLst>
              <a:ext uri="{FF2B5EF4-FFF2-40B4-BE49-F238E27FC236}">
                <a16:creationId xmlns:a16="http://schemas.microsoft.com/office/drawing/2014/main" id="{67465DA4-117D-74C3-31FE-73B51470D604}"/>
              </a:ext>
            </a:extLst>
          </p:cNvPr>
          <p:cNvSpPr txBox="1"/>
          <p:nvPr/>
        </p:nvSpPr>
        <p:spPr>
          <a:xfrm>
            <a:off x="171786" y="1225550"/>
            <a:ext cx="4903522" cy="1200329"/>
          </a:xfrm>
          <a:prstGeom prst="rect">
            <a:avLst/>
          </a:prstGeom>
          <a:noFill/>
        </p:spPr>
        <p:txBody>
          <a:bodyPr wrap="none" rtlCol="0">
            <a:spAutoFit/>
          </a:bodyPr>
          <a:lstStyle/>
          <a:p>
            <a:r>
              <a:rPr lang="fr-FR" dirty="0"/>
              <a:t>Analyse scanners post op + scanner pré opératoire</a:t>
            </a:r>
          </a:p>
          <a:p>
            <a:endParaRPr lang="fr-FR" dirty="0"/>
          </a:p>
          <a:p>
            <a:pPr lvl="1"/>
            <a:r>
              <a:rPr lang="fr-FR" dirty="0"/>
              <a:t>AMI &gt;3mm pré op non embolisée ?</a:t>
            </a:r>
          </a:p>
          <a:p>
            <a:pPr lvl="1"/>
            <a:r>
              <a:rPr lang="fr-FR" dirty="0"/>
              <a:t>EFII à proximité AMI ?</a:t>
            </a:r>
          </a:p>
        </p:txBody>
      </p:sp>
      <p:sp>
        <p:nvSpPr>
          <p:cNvPr id="20" name="Shape 0">
            <a:extLst>
              <a:ext uri="{FF2B5EF4-FFF2-40B4-BE49-F238E27FC236}">
                <a16:creationId xmlns:a16="http://schemas.microsoft.com/office/drawing/2014/main" id="{0B3685F2-536E-F671-D629-10319497DEA9}"/>
              </a:ext>
            </a:extLst>
          </p:cNvPr>
          <p:cNvSpPr/>
          <p:nvPr/>
        </p:nvSpPr>
        <p:spPr>
          <a:xfrm>
            <a:off x="5887844" y="628650"/>
            <a:ext cx="6304156" cy="6229350"/>
          </a:xfrm>
          <a:prstGeom prst="rect">
            <a:avLst/>
          </a:prstGeom>
          <a:solidFill>
            <a:srgbClr val="DEE6F0"/>
          </a:solidFill>
          <a:ln/>
        </p:spPr>
        <p:txBody>
          <a:bodyPr/>
          <a:lstStyle/>
          <a:p>
            <a:endParaRPr lang="fr-FR"/>
          </a:p>
        </p:txBody>
      </p:sp>
      <p:pic>
        <p:nvPicPr>
          <p:cNvPr id="21" name="Image 0" descr="Users">
            <a:extLst>
              <a:ext uri="{FF2B5EF4-FFF2-40B4-BE49-F238E27FC236}">
                <a16:creationId xmlns:a16="http://schemas.microsoft.com/office/drawing/2014/main" id="{772A62DD-FBDB-0EA7-9861-83C77C1B141C}"/>
              </a:ext>
            </a:extLst>
          </p:cNvPr>
          <p:cNvPicPr>
            <a:picLocks noChangeAspect="1"/>
          </p:cNvPicPr>
          <p:nvPr/>
        </p:nvPicPr>
        <p:blipFill>
          <a:blip r:embed="rId4"/>
          <a:srcRect/>
          <a:stretch/>
        </p:blipFill>
        <p:spPr>
          <a:xfrm>
            <a:off x="6096000" y="809774"/>
            <a:ext cx="355600" cy="355600"/>
          </a:xfrm>
          <a:prstGeom prst="rect">
            <a:avLst/>
          </a:prstGeom>
        </p:spPr>
      </p:pic>
      <p:sp>
        <p:nvSpPr>
          <p:cNvPr id="22" name="Text 4">
            <a:extLst>
              <a:ext uri="{FF2B5EF4-FFF2-40B4-BE49-F238E27FC236}">
                <a16:creationId xmlns:a16="http://schemas.microsoft.com/office/drawing/2014/main" id="{608B9A80-98F3-52BA-217F-29F7BBD75B18}"/>
              </a:ext>
            </a:extLst>
          </p:cNvPr>
          <p:cNvSpPr/>
          <p:nvPr/>
        </p:nvSpPr>
        <p:spPr>
          <a:xfrm>
            <a:off x="6604000" y="847874"/>
            <a:ext cx="2616200" cy="327620"/>
          </a:xfrm>
          <a:prstGeom prst="rect">
            <a:avLst/>
          </a:prstGeom>
          <a:noFill/>
          <a:ln/>
        </p:spPr>
        <p:txBody>
          <a:bodyPr wrap="square" lIns="0" tIns="0" rIns="0" bIns="0" rtlCol="0" anchor="t">
            <a:normAutofit/>
          </a:bodyPr>
          <a:lstStyle/>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Homme, 77ans</a:t>
            </a:r>
            <a:endParaRPr lang="en-US" sz="1700" dirty="0"/>
          </a:p>
        </p:txBody>
      </p:sp>
      <p:sp>
        <p:nvSpPr>
          <p:cNvPr id="4" name="ZoneTexte 3"/>
          <p:cNvSpPr txBox="1"/>
          <p:nvPr/>
        </p:nvSpPr>
        <p:spPr>
          <a:xfrm>
            <a:off x="6096000" y="1766277"/>
            <a:ext cx="5509846" cy="3970318"/>
          </a:xfrm>
          <a:prstGeom prst="rect">
            <a:avLst/>
          </a:prstGeom>
          <a:noFill/>
        </p:spPr>
        <p:txBody>
          <a:bodyPr wrap="square" rtlCol="0">
            <a:spAutoFit/>
          </a:bodyPr>
          <a:lstStyle/>
          <a:p>
            <a:r>
              <a:rPr lang="fr-FR" dirty="0"/>
              <a:t>Chirurgie ouverte pour anévrysmes iliaques en 2003</a:t>
            </a:r>
          </a:p>
          <a:p>
            <a:endParaRPr lang="fr-FR" dirty="0"/>
          </a:p>
          <a:p>
            <a:r>
              <a:rPr lang="fr-FR" dirty="0"/>
              <a:t>EVAR pour évolution anévrysmale en amont en 2021</a:t>
            </a:r>
          </a:p>
          <a:p>
            <a:r>
              <a:rPr lang="fr-FR" i="1" dirty="0" err="1"/>
              <a:t>Endoprothèse</a:t>
            </a:r>
            <a:r>
              <a:rPr lang="fr-FR" i="1" dirty="0"/>
              <a:t> AFX</a:t>
            </a:r>
          </a:p>
          <a:p>
            <a:r>
              <a:rPr lang="fr-FR" i="1" dirty="0"/>
              <a:t>Embolisation partielle de AMI</a:t>
            </a:r>
          </a:p>
          <a:p>
            <a:endParaRPr lang="fr-FR" i="1" dirty="0"/>
          </a:p>
          <a:p>
            <a:r>
              <a:rPr lang="fr-FR" dirty="0"/>
              <a:t>D AAA</a:t>
            </a:r>
          </a:p>
          <a:p>
            <a:r>
              <a:rPr lang="fr-FR" dirty="0"/>
              <a:t>56 en 2023 -&gt; 69 en 2026</a:t>
            </a:r>
          </a:p>
          <a:p>
            <a:endParaRPr lang="fr-FR" dirty="0"/>
          </a:p>
          <a:p>
            <a:r>
              <a:rPr lang="fr-FR" dirty="0"/>
              <a:t>EF2 par AMI</a:t>
            </a:r>
          </a:p>
          <a:p>
            <a:r>
              <a:rPr lang="fr-FR" dirty="0"/>
              <a:t>Pas EF1a ou EF1b</a:t>
            </a:r>
          </a:p>
          <a:p>
            <a:pPr algn="ctr"/>
            <a:endParaRPr lang="fr-FR" b="1" dirty="0">
              <a:solidFill>
                <a:srgbClr val="FF0000"/>
              </a:solidFill>
            </a:endParaRPr>
          </a:p>
          <a:p>
            <a:pPr algn="ctr"/>
            <a:r>
              <a:rPr lang="fr-FR" b="1" dirty="0" err="1">
                <a:solidFill>
                  <a:srgbClr val="FF0000"/>
                </a:solidFill>
              </a:rPr>
              <a:t>Relining</a:t>
            </a:r>
            <a:r>
              <a:rPr lang="fr-FR" b="1" dirty="0">
                <a:solidFill>
                  <a:srgbClr val="FF0000"/>
                </a:solidFill>
              </a:rPr>
              <a:t> : </a:t>
            </a:r>
            <a:r>
              <a:rPr lang="fr-FR" b="1" dirty="0" err="1">
                <a:solidFill>
                  <a:srgbClr val="FF0000"/>
                </a:solidFill>
              </a:rPr>
              <a:t>cuff</a:t>
            </a:r>
            <a:r>
              <a:rPr lang="fr-FR" b="1" dirty="0">
                <a:solidFill>
                  <a:srgbClr val="FF0000"/>
                </a:solidFill>
              </a:rPr>
              <a:t> aortique + jambage</a:t>
            </a:r>
          </a:p>
          <a:p>
            <a:pPr algn="ctr"/>
            <a:r>
              <a:rPr lang="fr-FR" b="1" dirty="0">
                <a:solidFill>
                  <a:srgbClr val="FF0000"/>
                </a:solidFill>
              </a:rPr>
              <a:t>Embolisation AMI par AMS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28600" y="114300"/>
            <a:ext cx="941832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AMI perméable : embolisation via l'arcade de Riolan</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5" name="Text 3"/>
          <p:cNvSpPr/>
          <p:nvPr/>
        </p:nvSpPr>
        <p:spPr>
          <a:xfrm>
            <a:off x="993456" y="2887226"/>
            <a:ext cx="6697472" cy="1263516"/>
          </a:xfrm>
          <a:prstGeom prst="rect">
            <a:avLst/>
          </a:prstGeom>
          <a:noFill/>
          <a:ln/>
        </p:spPr>
        <p:txBody>
          <a:bodyPr wrap="square" lIns="0" tIns="0" rIns="0" bIns="0" rtlCol="0" anchor="t">
            <a:normAutofit/>
          </a:bodyPr>
          <a:lstStyle/>
          <a:p>
            <a:pPr>
              <a:lnSpc>
                <a:spcPts val="2380"/>
              </a:lnSpc>
            </a:pPr>
            <a:r>
              <a:rPr lang="en-US" sz="1700" b="1" u="sng" dirty="0">
                <a:solidFill>
                  <a:srgbClr val="1A1A1A"/>
                </a:solidFill>
                <a:latin typeface="Carlito" pitchFamily="34" charset="0"/>
                <a:ea typeface="Carlito" pitchFamily="34" charset="-122"/>
                <a:cs typeface="Carlito" pitchFamily="34" charset="-120"/>
              </a:rPr>
              <a:t>= </a:t>
            </a:r>
            <a:r>
              <a:rPr lang="en-US" sz="1700" b="1" u="sng" dirty="0" err="1">
                <a:solidFill>
                  <a:srgbClr val="1A1A1A"/>
                </a:solidFill>
                <a:latin typeface="Carlito" pitchFamily="34" charset="0"/>
                <a:ea typeface="Carlito" pitchFamily="34" charset="-122"/>
                <a:cs typeface="Carlito" pitchFamily="34" charset="-120"/>
              </a:rPr>
              <a:t>Embolisation</a:t>
            </a:r>
            <a:r>
              <a:rPr lang="en-US" sz="1700" b="1" u="sng" dirty="0">
                <a:solidFill>
                  <a:srgbClr val="1A1A1A"/>
                </a:solidFill>
                <a:latin typeface="Carlito" pitchFamily="34" charset="0"/>
                <a:ea typeface="Carlito" pitchFamily="34" charset="-122"/>
                <a:cs typeface="Carlito" pitchFamily="34" charset="-120"/>
              </a:rPr>
              <a:t> de </a:t>
            </a:r>
            <a:r>
              <a:rPr lang="en-US" sz="1700" b="1" u="sng" dirty="0" err="1">
                <a:solidFill>
                  <a:srgbClr val="1A1A1A"/>
                </a:solidFill>
                <a:latin typeface="Carlito" pitchFamily="34" charset="0"/>
                <a:ea typeface="Carlito" pitchFamily="34" charset="-122"/>
                <a:cs typeface="Carlito" pitchFamily="34" charset="-120"/>
              </a:rPr>
              <a:t>l’AMI</a:t>
            </a:r>
            <a:r>
              <a:rPr lang="en-US" sz="1700" b="1" u="sng" dirty="0">
                <a:solidFill>
                  <a:srgbClr val="1A1A1A"/>
                </a:solidFill>
                <a:latin typeface="Carlito" pitchFamily="34" charset="0"/>
                <a:ea typeface="Carlito" pitchFamily="34" charset="-122"/>
                <a:cs typeface="Carlito" pitchFamily="34" charset="-120"/>
              </a:rPr>
              <a:t> par la </a:t>
            </a:r>
            <a:r>
              <a:rPr lang="en-US" sz="1700" b="1" u="sng" dirty="0" err="1">
                <a:solidFill>
                  <a:srgbClr val="1A1A1A"/>
                </a:solidFill>
                <a:latin typeface="Carlito" pitchFamily="34" charset="0"/>
                <a:ea typeface="Carlito" pitchFamily="34" charset="-122"/>
                <a:cs typeface="Carlito" pitchFamily="34" charset="-120"/>
              </a:rPr>
              <a:t>Riolan</a:t>
            </a:r>
            <a:endParaRPr lang="en-US" sz="1800" dirty="0"/>
          </a:p>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 </a:t>
            </a:r>
            <a:endParaRPr lang="en-US" sz="1700" dirty="0"/>
          </a:p>
        </p:txBody>
      </p:sp>
      <p:sp>
        <p:nvSpPr>
          <p:cNvPr id="13" name="Text 8"/>
          <p:cNvSpPr/>
          <p:nvPr/>
        </p:nvSpPr>
        <p:spPr>
          <a:xfrm>
            <a:off x="993456" y="3663891"/>
            <a:ext cx="6514338" cy="299690"/>
          </a:xfrm>
          <a:prstGeom prst="rect">
            <a:avLst/>
          </a:prstGeom>
          <a:noFill/>
          <a:ln/>
        </p:spPr>
        <p:txBody>
          <a:bodyPr wrap="square" lIns="0" tIns="0" rIns="0" bIns="0" rtlCol="0" anchor="t">
            <a:normAutofit/>
          </a:bodyPr>
          <a:lstStyle/>
          <a:p>
            <a:pPr marL="0" indent="0" algn="l">
              <a:lnSpc>
                <a:spcPts val="2160"/>
              </a:lnSpc>
              <a:buNone/>
            </a:pPr>
            <a:endParaRPr lang="en-US" sz="1600" dirty="0"/>
          </a:p>
        </p:txBody>
      </p:sp>
      <p:pic>
        <p:nvPicPr>
          <p:cNvPr id="18" name="Image 17">
            <a:extLst>
              <a:ext uri="{FF2B5EF4-FFF2-40B4-BE49-F238E27FC236}">
                <a16:creationId xmlns:a16="http://schemas.microsoft.com/office/drawing/2014/main" id="{D16900EB-8B4C-FB97-0D8B-D6E934844EA9}"/>
              </a:ext>
            </a:extLst>
          </p:cNvPr>
          <p:cNvPicPr>
            <a:picLocks noChangeAspect="1"/>
          </p:cNvPicPr>
          <p:nvPr/>
        </p:nvPicPr>
        <p:blipFill rotWithShape="1">
          <a:blip r:embed="rId7"/>
          <a:srcRect l="-1" t="1" r="21860" b="-1296"/>
          <a:stretch/>
        </p:blipFill>
        <p:spPr>
          <a:xfrm>
            <a:off x="7338505" y="0"/>
            <a:ext cx="3558095" cy="596900"/>
          </a:xfrm>
          <a:prstGeom prst="rect">
            <a:avLst/>
          </a:prstGeom>
        </p:spPr>
      </p:pic>
      <p:sp>
        <p:nvSpPr>
          <p:cNvPr id="19" name="ZoneTexte 18">
            <a:extLst>
              <a:ext uri="{FF2B5EF4-FFF2-40B4-BE49-F238E27FC236}">
                <a16:creationId xmlns:a16="http://schemas.microsoft.com/office/drawing/2014/main" id="{67465DA4-117D-74C3-31FE-73B51470D604}"/>
              </a:ext>
            </a:extLst>
          </p:cNvPr>
          <p:cNvSpPr txBox="1"/>
          <p:nvPr/>
        </p:nvSpPr>
        <p:spPr>
          <a:xfrm>
            <a:off x="828279" y="1303863"/>
            <a:ext cx="4903522" cy="1200329"/>
          </a:xfrm>
          <a:prstGeom prst="rect">
            <a:avLst/>
          </a:prstGeom>
          <a:noFill/>
        </p:spPr>
        <p:txBody>
          <a:bodyPr wrap="none" rtlCol="0">
            <a:spAutoFit/>
          </a:bodyPr>
          <a:lstStyle/>
          <a:p>
            <a:r>
              <a:rPr lang="fr-FR" dirty="0"/>
              <a:t>Analyse scanners post op + scanner pré opératoire</a:t>
            </a:r>
          </a:p>
          <a:p>
            <a:endParaRPr lang="fr-FR" dirty="0"/>
          </a:p>
          <a:p>
            <a:pPr lvl="1"/>
            <a:r>
              <a:rPr lang="fr-FR" dirty="0"/>
              <a:t>AMI &gt;3mm pré op non embolisée ?</a:t>
            </a:r>
          </a:p>
          <a:p>
            <a:pPr lvl="1"/>
            <a:r>
              <a:rPr lang="fr-FR" dirty="0"/>
              <a:t>EFII à proximité AMI ?</a:t>
            </a:r>
          </a:p>
        </p:txBody>
      </p:sp>
      <p:sp>
        <p:nvSpPr>
          <p:cNvPr id="20" name="Shape 0">
            <a:extLst>
              <a:ext uri="{FF2B5EF4-FFF2-40B4-BE49-F238E27FC236}">
                <a16:creationId xmlns:a16="http://schemas.microsoft.com/office/drawing/2014/main" id="{0B3685F2-536E-F671-D629-10319497DEA9}"/>
              </a:ext>
            </a:extLst>
          </p:cNvPr>
          <p:cNvSpPr/>
          <p:nvPr/>
        </p:nvSpPr>
        <p:spPr>
          <a:xfrm>
            <a:off x="5887844" y="628650"/>
            <a:ext cx="6304156" cy="6229350"/>
          </a:xfrm>
          <a:prstGeom prst="rect">
            <a:avLst/>
          </a:prstGeom>
          <a:solidFill>
            <a:srgbClr val="DEE6F0"/>
          </a:solidFill>
          <a:ln/>
        </p:spPr>
        <p:txBody>
          <a:bodyPr/>
          <a:lstStyle/>
          <a:p>
            <a:endParaRPr lang="fr-FR"/>
          </a:p>
        </p:txBody>
      </p:sp>
      <p:pic>
        <p:nvPicPr>
          <p:cNvPr id="8" name="Image 7" descr="Une image contenant noir et blanc&#10;&#10;Description générée automatiquement">
            <a:extLst>
              <a:ext uri="{FF2B5EF4-FFF2-40B4-BE49-F238E27FC236}">
                <a16:creationId xmlns:a16="http://schemas.microsoft.com/office/drawing/2014/main" id="{1ED3F5EE-A281-8EA3-7FA2-9CACFE07C93D}"/>
              </a:ext>
            </a:extLst>
          </p:cNvPr>
          <p:cNvPicPr>
            <a:picLocks noChangeAspect="1"/>
          </p:cNvPicPr>
          <p:nvPr/>
        </p:nvPicPr>
        <p:blipFill>
          <a:blip r:embed="rId8"/>
          <a:stretch>
            <a:fillRect/>
          </a:stretch>
        </p:blipFill>
        <p:spPr>
          <a:xfrm>
            <a:off x="3709522" y="3456860"/>
            <a:ext cx="2319158" cy="3363356"/>
          </a:xfrm>
          <a:prstGeom prst="rect">
            <a:avLst/>
          </a:prstGeom>
        </p:spPr>
      </p:pic>
      <p:pic>
        <p:nvPicPr>
          <p:cNvPr id="10" name="Image 9" descr="Une image contenant noir et blanc, monochrome&#10;&#10;Description générée automatiquement">
            <a:extLst>
              <a:ext uri="{FF2B5EF4-FFF2-40B4-BE49-F238E27FC236}">
                <a16:creationId xmlns:a16="http://schemas.microsoft.com/office/drawing/2014/main" id="{AE9554EA-918E-04B4-65C9-631543D0736C}"/>
              </a:ext>
            </a:extLst>
          </p:cNvPr>
          <p:cNvPicPr>
            <a:picLocks noChangeAspect="1"/>
          </p:cNvPicPr>
          <p:nvPr/>
        </p:nvPicPr>
        <p:blipFill>
          <a:blip r:embed="rId9"/>
          <a:stretch>
            <a:fillRect/>
          </a:stretch>
        </p:blipFill>
        <p:spPr>
          <a:xfrm>
            <a:off x="6393443" y="1303863"/>
            <a:ext cx="2610335" cy="3484181"/>
          </a:xfrm>
          <a:prstGeom prst="rect">
            <a:avLst/>
          </a:prstGeom>
        </p:spPr>
      </p:pic>
      <p:pic>
        <p:nvPicPr>
          <p:cNvPr id="14" name="Image 13" descr="Une image contenant cratère, noir et blanc&#10;&#10;Description générée automatiquement">
            <a:extLst>
              <a:ext uri="{FF2B5EF4-FFF2-40B4-BE49-F238E27FC236}">
                <a16:creationId xmlns:a16="http://schemas.microsoft.com/office/drawing/2014/main" id="{EC02CA86-3C08-8290-434B-FF6FA3E28BC0}"/>
              </a:ext>
            </a:extLst>
          </p:cNvPr>
          <p:cNvPicPr>
            <a:picLocks noChangeAspect="1"/>
          </p:cNvPicPr>
          <p:nvPr/>
        </p:nvPicPr>
        <p:blipFill>
          <a:blip r:embed="rId10"/>
          <a:stretch>
            <a:fillRect/>
          </a:stretch>
        </p:blipFill>
        <p:spPr>
          <a:xfrm>
            <a:off x="9523186" y="3114352"/>
            <a:ext cx="2594369" cy="3459159"/>
          </a:xfrm>
          <a:prstGeom prst="rect">
            <a:avLst/>
          </a:prstGeom>
        </p:spPr>
      </p:pic>
      <p:pic>
        <p:nvPicPr>
          <p:cNvPr id="15" name="embo AMS artériel">
            <a:hlinkClick r:id="" action="ppaction://media"/>
            <a:extLst>
              <a:ext uri="{FF2B5EF4-FFF2-40B4-BE49-F238E27FC236}">
                <a16:creationId xmlns:a16="http://schemas.microsoft.com/office/drawing/2014/main" id="{6048C165-6BFA-F602-9853-1BA51D2F3F8F}"/>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123536" y="704559"/>
            <a:ext cx="3033757" cy="2707257"/>
          </a:xfrm>
          <a:prstGeom prst="rect">
            <a:avLst/>
          </a:prstGeom>
        </p:spPr>
      </p:pic>
      <p:pic>
        <p:nvPicPr>
          <p:cNvPr id="16" name="embo AMS portal">
            <a:hlinkClick r:id="" action="ppaction://media"/>
            <a:extLst>
              <a:ext uri="{FF2B5EF4-FFF2-40B4-BE49-F238E27FC236}">
                <a16:creationId xmlns:a16="http://schemas.microsoft.com/office/drawing/2014/main" id="{825C59AA-3DA8-B809-7BC6-977D1DE600E1}"/>
              </a:ext>
            </a:extLst>
          </p:cNvPr>
          <p:cNvPicPr>
            <a:picLocks noChangeAspect="1"/>
          </p:cNvPicPr>
          <p:nvPr>
            <a:videoFile r:link="rId4"/>
            <p:extLst>
              <p:ext uri="{DAA4B4D4-6D71-4841-9C94-3DE7FCFB9230}">
                <p14:media xmlns:p14="http://schemas.microsoft.com/office/powerpoint/2010/main" r:embed="rId3"/>
              </p:ext>
            </p:extLst>
          </p:nvPr>
        </p:nvPicPr>
        <p:blipFill>
          <a:blip r:embed="rId12"/>
          <a:stretch>
            <a:fillRect/>
          </a:stretch>
        </p:blipFill>
        <p:spPr>
          <a:xfrm>
            <a:off x="3150687" y="691584"/>
            <a:ext cx="3079024" cy="2735222"/>
          </a:xfrm>
          <a:prstGeom prst="rect">
            <a:avLst/>
          </a:prstGeom>
        </p:spPr>
      </p:pic>
      <p:pic>
        <p:nvPicPr>
          <p:cNvPr id="23" name="Image 22" descr="Une image contenant art&#10;&#10;Description générée automatiquement">
            <a:extLst>
              <a:ext uri="{FF2B5EF4-FFF2-40B4-BE49-F238E27FC236}">
                <a16:creationId xmlns:a16="http://schemas.microsoft.com/office/drawing/2014/main" id="{4EC39741-32E8-9C9A-AA2A-11333FEE365C}"/>
              </a:ext>
            </a:extLst>
          </p:cNvPr>
          <p:cNvPicPr>
            <a:picLocks noChangeAspect="1"/>
          </p:cNvPicPr>
          <p:nvPr/>
        </p:nvPicPr>
        <p:blipFill>
          <a:blip r:embed="rId13"/>
          <a:stretch>
            <a:fillRect/>
          </a:stretch>
        </p:blipFill>
        <p:spPr>
          <a:xfrm>
            <a:off x="52101" y="3834792"/>
            <a:ext cx="1983092" cy="2553570"/>
          </a:xfrm>
          <a:prstGeom prst="rect">
            <a:avLst/>
          </a:prstGeom>
        </p:spPr>
      </p:pic>
      <p:pic>
        <p:nvPicPr>
          <p:cNvPr id="25" name="Image 24" descr="Une image contenant noir et blanc&#10;&#10;Description générée automatiquement avec une confiance faible">
            <a:extLst>
              <a:ext uri="{FF2B5EF4-FFF2-40B4-BE49-F238E27FC236}">
                <a16:creationId xmlns:a16="http://schemas.microsoft.com/office/drawing/2014/main" id="{DD6E4C04-E559-A166-B0B1-0B6E93AB1E4C}"/>
              </a:ext>
            </a:extLst>
          </p:cNvPr>
          <p:cNvPicPr>
            <a:picLocks noChangeAspect="1"/>
          </p:cNvPicPr>
          <p:nvPr/>
        </p:nvPicPr>
        <p:blipFill>
          <a:blip r:embed="rId14"/>
          <a:stretch>
            <a:fillRect/>
          </a:stretch>
        </p:blipFill>
        <p:spPr>
          <a:xfrm>
            <a:off x="2073482" y="4288446"/>
            <a:ext cx="1609267" cy="1574028"/>
          </a:xfrm>
          <a:prstGeom prst="rect">
            <a:avLst/>
          </a:prstGeom>
        </p:spPr>
      </p:pic>
    </p:spTree>
    <p:extLst>
      <p:ext uri="{BB962C8B-B14F-4D97-AF65-F5344CB8AC3E}">
        <p14:creationId xmlns:p14="http://schemas.microsoft.com/office/powerpoint/2010/main" val="2877622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137" fill="hold"/>
                                        <p:tgtEl>
                                          <p:spTgt spid="16"/>
                                        </p:tgtEl>
                                      </p:cBhvr>
                                    </p:cmd>
                                  </p:childTnLst>
                                </p:cTn>
                              </p:par>
                              <p:par>
                                <p:cTn id="7" presetID="1" presetClass="mediacall" presetSubtype="0" fill="hold" nodeType="withEffect">
                                  <p:stCondLst>
                                    <p:cond delay="0"/>
                                  </p:stCondLst>
                                  <p:childTnLst>
                                    <p:cmd type="call" cmd="playFrom(0.0)">
                                      <p:cBhvr>
                                        <p:cTn id="8" dur="106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16"/>
                </p:tgtEl>
              </p:cMediaNode>
            </p:video>
            <p:seq concurrent="1" nextAc="seek">
              <p:cTn id="10" restart="whenNotActive" fill="hold" evtFilter="cancelBubble" nodeType="interactiveSeq">
                <p:stCondLst>
                  <p:cond evt="onClick" delay="0">
                    <p:tgtEl>
                      <p:spTgt spid="16"/>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6"/>
                                        </p:tgtEl>
                                      </p:cBhvr>
                                    </p:cmd>
                                  </p:childTnLst>
                                </p:cTn>
                              </p:par>
                            </p:childTnLst>
                          </p:cTn>
                        </p:par>
                      </p:childTnLst>
                    </p:cTn>
                  </p:par>
                </p:childTnLst>
              </p:cTn>
              <p:nextCondLst>
                <p:cond evt="onClick" delay="0">
                  <p:tgtEl>
                    <p:spTgt spid="16"/>
                  </p:tgtEl>
                </p:cond>
              </p:nextCondLst>
            </p:seq>
            <p:video>
              <p:cMediaNode vol="80000">
                <p:cTn id="15" fill="hold" display="0">
                  <p:stCondLst>
                    <p:cond delay="indefinite"/>
                  </p:stCondLst>
                </p:cTn>
                <p:tgtEl>
                  <p:spTgt spid="15"/>
                </p:tgtEl>
              </p:cMediaNode>
            </p:video>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28600" y="114300"/>
            <a:ext cx="9156700" cy="416520"/>
          </a:xfrm>
          <a:prstGeom prst="rect">
            <a:avLst/>
          </a:prstGeom>
          <a:noFill/>
          <a:ln/>
        </p:spPr>
        <p:txBody>
          <a:bodyPr wrap="none" lIns="0" tIns="0" rIns="0" bIns="0" rtlCol="0" anchor="t">
            <a:normAutofit/>
          </a:bodyPr>
          <a:lstStyle/>
          <a:p>
            <a:pPr marL="0" indent="0" algn="l">
              <a:lnSpc>
                <a:spcPts val="3080"/>
              </a:lnSpc>
              <a:buNone/>
            </a:pPr>
            <a:r>
              <a:rPr lang="en-US" sz="2200" dirty="0" err="1">
                <a:solidFill>
                  <a:srgbClr val="262626"/>
                </a:solidFill>
                <a:latin typeface="Carlito" pitchFamily="34" charset="0"/>
                <a:ea typeface="Carlito" pitchFamily="34" charset="-122"/>
                <a:cs typeface="Carlito" pitchFamily="34" charset="-120"/>
              </a:rPr>
              <a:t>Lombaires</a:t>
            </a:r>
            <a:r>
              <a:rPr lang="en-US" sz="2200" dirty="0">
                <a:solidFill>
                  <a:srgbClr val="262626"/>
                </a:solidFill>
                <a:latin typeface="Carlito" pitchFamily="34" charset="0"/>
                <a:ea typeface="Carlito" pitchFamily="34" charset="-122"/>
                <a:cs typeface="Carlito" pitchFamily="34" charset="-120"/>
              </a:rPr>
              <a:t> </a:t>
            </a:r>
            <a:r>
              <a:rPr lang="en-US" sz="2200" dirty="0" err="1">
                <a:solidFill>
                  <a:srgbClr val="262626"/>
                </a:solidFill>
                <a:latin typeface="Carlito" pitchFamily="34" charset="0"/>
                <a:ea typeface="Carlito" pitchFamily="34" charset="-122"/>
                <a:cs typeface="Carlito" pitchFamily="34" charset="-120"/>
              </a:rPr>
              <a:t>isolées</a:t>
            </a:r>
            <a:r>
              <a:rPr lang="en-US" sz="2200" dirty="0">
                <a:solidFill>
                  <a:srgbClr val="262626"/>
                </a:solidFill>
                <a:latin typeface="Carlito" pitchFamily="34" charset="0"/>
                <a:ea typeface="Carlito" pitchFamily="34" charset="-122"/>
                <a:cs typeface="Carlito" pitchFamily="34" charset="-120"/>
              </a:rPr>
              <a:t> : </a:t>
            </a:r>
            <a:r>
              <a:rPr lang="en-US" sz="2200" dirty="0" err="1">
                <a:solidFill>
                  <a:srgbClr val="262626"/>
                </a:solidFill>
                <a:latin typeface="Carlito" pitchFamily="34" charset="0"/>
                <a:ea typeface="Carlito" pitchFamily="34" charset="-122"/>
                <a:cs typeface="Carlito" pitchFamily="34" charset="-120"/>
              </a:rPr>
              <a:t>mon</a:t>
            </a:r>
            <a:r>
              <a:rPr lang="en-US" sz="2200" dirty="0">
                <a:solidFill>
                  <a:srgbClr val="262626"/>
                </a:solidFill>
                <a:latin typeface="Carlito" pitchFamily="34" charset="0"/>
                <a:ea typeface="Carlito" pitchFamily="34" charset="-122"/>
                <a:cs typeface="Carlito" pitchFamily="34" charset="-120"/>
              </a:rPr>
              <a:t> </a:t>
            </a:r>
            <a:r>
              <a:rPr lang="en-US" sz="2200" dirty="0" err="1">
                <a:solidFill>
                  <a:srgbClr val="262626"/>
                </a:solidFill>
                <a:latin typeface="Carlito" pitchFamily="34" charset="0"/>
                <a:ea typeface="Carlito" pitchFamily="34" charset="-122"/>
                <a:cs typeface="Carlito" pitchFamily="34" charset="-120"/>
              </a:rPr>
              <a:t>avis</a:t>
            </a:r>
            <a:r>
              <a:rPr lang="en-US" sz="2200" dirty="0">
                <a:solidFill>
                  <a:srgbClr val="262626"/>
                </a:solidFill>
                <a:latin typeface="Carlito" pitchFamily="34" charset="0"/>
                <a:ea typeface="Carlito" pitchFamily="34" charset="-122"/>
                <a:cs typeface="Carlito" pitchFamily="34" charset="-120"/>
              </a:rPr>
              <a:t> sur </a:t>
            </a:r>
            <a:r>
              <a:rPr lang="en-US" sz="2200" dirty="0" err="1">
                <a:solidFill>
                  <a:srgbClr val="262626"/>
                </a:solidFill>
                <a:latin typeface="Carlito" pitchFamily="34" charset="0"/>
                <a:ea typeface="Carlito" pitchFamily="34" charset="-122"/>
                <a:cs typeface="Carlito" pitchFamily="34" charset="-120"/>
              </a:rPr>
              <a:t>l’embolisation</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6" name="Text 3"/>
          <p:cNvSpPr/>
          <p:nvPr/>
        </p:nvSpPr>
        <p:spPr>
          <a:xfrm>
            <a:off x="628186" y="1649660"/>
            <a:ext cx="5319133" cy="608310"/>
          </a:xfrm>
          <a:prstGeom prst="rect">
            <a:avLst/>
          </a:prstGeom>
          <a:noFill/>
          <a:ln/>
        </p:spPr>
        <p:txBody>
          <a:bodyPr wrap="square" lIns="0" tIns="0" rIns="0" bIns="0" rtlCol="0" anchor="t">
            <a:normAutofit fontScale="92500"/>
          </a:bodyPr>
          <a:lstStyle/>
          <a:p>
            <a:pPr marL="0" indent="0" algn="l">
              <a:lnSpc>
                <a:spcPts val="2295"/>
              </a:lnSpc>
              <a:buNone/>
            </a:pPr>
            <a:r>
              <a:rPr lang="en-US" sz="1700" b="1" dirty="0">
                <a:solidFill>
                  <a:schemeClr val="accent3"/>
                </a:solidFill>
                <a:latin typeface="Carlito" pitchFamily="34" charset="0"/>
                <a:ea typeface="Carlito" pitchFamily="34" charset="-122"/>
                <a:cs typeface="Carlito" pitchFamily="34" charset="-120"/>
              </a:rPr>
              <a:t>Efficacité non démontrée :</a:t>
            </a:r>
            <a:r>
              <a:rPr lang="en-US" sz="1700" dirty="0">
                <a:solidFill>
                  <a:schemeClr val="accent3"/>
                </a:solidFill>
                <a:latin typeface="Carlito" pitchFamily="34" charset="0"/>
                <a:ea typeface="Carlito" pitchFamily="34" charset="-122"/>
                <a:cs typeface="Carlito" pitchFamily="34" charset="-120"/>
              </a:rPr>
              <a:t> </a:t>
            </a:r>
            <a:r>
              <a:rPr lang="en-US" sz="1700" i="1" dirty="0" err="1">
                <a:solidFill>
                  <a:srgbClr val="1A1A1A"/>
                </a:solidFill>
                <a:latin typeface="Carlito" pitchFamily="34" charset="0"/>
                <a:ea typeface="Carlito" pitchFamily="34" charset="-122"/>
                <a:cs typeface="Carlito" pitchFamily="34" charset="-120"/>
              </a:rPr>
              <a:t>Méta-analyse</a:t>
            </a:r>
            <a:r>
              <a:rPr lang="en-US" sz="1700" dirty="0">
                <a:solidFill>
                  <a:srgbClr val="1A1A1A"/>
                </a:solidFill>
                <a:latin typeface="Carlito" pitchFamily="34" charset="0"/>
                <a:ea typeface="Carlito" pitchFamily="34" charset="-122"/>
                <a:cs typeface="Carlito" pitchFamily="34" charset="-120"/>
              </a:rPr>
              <a:t> </a:t>
            </a:r>
            <a:r>
              <a:rPr lang="en-US" sz="1700" i="1" dirty="0" err="1">
                <a:solidFill>
                  <a:srgbClr val="1A1A1A"/>
                </a:solidFill>
                <a:latin typeface="Carlito" pitchFamily="34" charset="0"/>
                <a:ea typeface="Carlito" pitchFamily="34" charset="-122"/>
                <a:cs typeface="Carlito" pitchFamily="34" charset="-120"/>
              </a:rPr>
              <a:t>Ultee</a:t>
            </a:r>
            <a:r>
              <a:rPr lang="en-US" sz="1700" i="1" dirty="0">
                <a:solidFill>
                  <a:srgbClr val="1A1A1A"/>
                </a:solidFill>
                <a:latin typeface="Carlito" pitchFamily="34" charset="0"/>
                <a:ea typeface="Carlito" pitchFamily="34" charset="-122"/>
                <a:cs typeface="Carlito" pitchFamily="34" charset="-120"/>
              </a:rPr>
              <a:t> EJVES 2018</a:t>
            </a:r>
            <a:endParaRPr lang="en-US" sz="1700" dirty="0">
              <a:solidFill>
                <a:srgbClr val="1A1A1A"/>
              </a:solidFill>
              <a:latin typeface="Carlito" pitchFamily="34" charset="0"/>
              <a:ea typeface="Carlito" pitchFamily="34" charset="-122"/>
              <a:cs typeface="Carlito" pitchFamily="34" charset="-120"/>
            </a:endParaRPr>
          </a:p>
          <a:p>
            <a:pPr marL="0" indent="0" algn="l">
              <a:lnSpc>
                <a:spcPts val="2295"/>
              </a:lnSpc>
              <a:buNone/>
            </a:pPr>
            <a:r>
              <a:rPr lang="en-US" sz="1700" dirty="0">
                <a:solidFill>
                  <a:srgbClr val="1A1A1A"/>
                </a:solidFill>
                <a:latin typeface="Carlito" pitchFamily="34" charset="0"/>
                <a:ea typeface="Carlito" pitchFamily="34" charset="-122"/>
                <a:cs typeface="Carlito" pitchFamily="34" charset="-120"/>
              </a:rPr>
              <a:t>59 études, 1 073 patients, peu de </a:t>
            </a:r>
            <a:r>
              <a:rPr lang="en-US" sz="1700" dirty="0" err="1">
                <a:solidFill>
                  <a:srgbClr val="1A1A1A"/>
                </a:solidFill>
                <a:latin typeface="Carlito" pitchFamily="34" charset="0"/>
                <a:ea typeface="Carlito" pitchFamily="34" charset="-122"/>
                <a:cs typeface="Carlito" pitchFamily="34" charset="-120"/>
              </a:rPr>
              <a:t>preuves</a:t>
            </a:r>
            <a:r>
              <a:rPr lang="en-US" sz="1700" dirty="0">
                <a:solidFill>
                  <a:srgbClr val="1A1A1A"/>
                </a:solidFill>
                <a:latin typeface="Carlito" pitchFamily="34" charset="0"/>
                <a:ea typeface="Carlito" pitchFamily="34" charset="-122"/>
                <a:cs typeface="Carlito" pitchFamily="34" charset="-120"/>
              </a:rPr>
              <a:t> de </a:t>
            </a:r>
            <a:r>
              <a:rPr lang="en-US" sz="1700" dirty="0" err="1">
                <a:solidFill>
                  <a:srgbClr val="1A1A1A"/>
                </a:solidFill>
                <a:latin typeface="Carlito" pitchFamily="34" charset="0"/>
                <a:ea typeface="Carlito" pitchFamily="34" charset="-122"/>
                <a:cs typeface="Carlito" pitchFamily="34" charset="-120"/>
              </a:rPr>
              <a:t>l’efficacité</a:t>
            </a:r>
            <a:endParaRPr lang="en-US" sz="1700" dirty="0"/>
          </a:p>
        </p:txBody>
      </p:sp>
      <p:sp>
        <p:nvSpPr>
          <p:cNvPr id="10" name="Text 5"/>
          <p:cNvSpPr/>
          <p:nvPr/>
        </p:nvSpPr>
        <p:spPr>
          <a:xfrm>
            <a:off x="628186" y="2756371"/>
            <a:ext cx="5025482" cy="672629"/>
          </a:xfrm>
          <a:prstGeom prst="rect">
            <a:avLst/>
          </a:prstGeom>
          <a:noFill/>
          <a:ln/>
        </p:spPr>
        <p:txBody>
          <a:bodyPr wrap="square" lIns="0" tIns="0" rIns="0" bIns="0" rtlCol="0" anchor="t">
            <a:normAutofit/>
          </a:bodyPr>
          <a:lstStyle/>
          <a:p>
            <a:pPr marL="0" indent="0" algn="l">
              <a:lnSpc>
                <a:spcPts val="2295"/>
              </a:lnSpc>
              <a:buNone/>
            </a:pPr>
            <a:r>
              <a:rPr lang="en-US" sz="1700" b="1" dirty="0">
                <a:solidFill>
                  <a:schemeClr val="accent3"/>
                </a:solidFill>
                <a:latin typeface="Carlito" pitchFamily="34" charset="0"/>
                <a:ea typeface="Carlito" pitchFamily="34" charset="-122"/>
                <a:cs typeface="Carlito" pitchFamily="34" charset="-120"/>
              </a:rPr>
              <a:t>Un </a:t>
            </a:r>
            <a:r>
              <a:rPr lang="en-US" sz="1700" b="1" dirty="0" err="1">
                <a:solidFill>
                  <a:schemeClr val="accent3"/>
                </a:solidFill>
                <a:latin typeface="Carlito" pitchFamily="34" charset="0"/>
                <a:ea typeface="Carlito" pitchFamily="34" charset="-122"/>
                <a:cs typeface="Carlito" pitchFamily="34" charset="-120"/>
              </a:rPr>
              <a:t>geste</a:t>
            </a:r>
            <a:r>
              <a:rPr lang="en-US" sz="1700" b="1" dirty="0">
                <a:solidFill>
                  <a:schemeClr val="accent3"/>
                </a:solidFill>
                <a:latin typeface="Carlito" pitchFamily="34" charset="0"/>
                <a:ea typeface="Carlito" pitchFamily="34" charset="-122"/>
                <a:cs typeface="Carlito" pitchFamily="34" charset="-120"/>
              </a:rPr>
              <a:t> </a:t>
            </a:r>
            <a:r>
              <a:rPr lang="en-US" sz="1700" b="1" dirty="0" err="1">
                <a:solidFill>
                  <a:schemeClr val="accent3"/>
                </a:solidFill>
                <a:latin typeface="Carlito" pitchFamily="34" charset="0"/>
                <a:ea typeface="Carlito" pitchFamily="34" charset="-122"/>
                <a:cs typeface="Carlito" pitchFamily="34" charset="-120"/>
              </a:rPr>
              <a:t>souvent</a:t>
            </a:r>
            <a:r>
              <a:rPr lang="en-US" sz="1700" b="1" dirty="0">
                <a:solidFill>
                  <a:schemeClr val="accent3"/>
                </a:solidFill>
                <a:latin typeface="Carlito" pitchFamily="34" charset="0"/>
                <a:ea typeface="Carlito" pitchFamily="34" charset="-122"/>
                <a:cs typeface="Carlito" pitchFamily="34" charset="-120"/>
              </a:rPr>
              <a:t> </a:t>
            </a:r>
            <a:r>
              <a:rPr lang="en-US" sz="1700" b="1" dirty="0" err="1">
                <a:solidFill>
                  <a:schemeClr val="accent3"/>
                </a:solidFill>
                <a:latin typeface="Carlito" pitchFamily="34" charset="0"/>
                <a:ea typeface="Carlito" pitchFamily="34" charset="-122"/>
                <a:cs typeface="Carlito" pitchFamily="34" charset="-120"/>
              </a:rPr>
              <a:t>incomplet</a:t>
            </a:r>
            <a:r>
              <a:rPr lang="en-US" sz="1700" b="1" dirty="0">
                <a:solidFill>
                  <a:schemeClr val="accent3"/>
                </a:solidFill>
                <a:latin typeface="Carlito" pitchFamily="34" charset="0"/>
                <a:ea typeface="Carlito" pitchFamily="34" charset="-122"/>
                <a:cs typeface="Carlito" pitchFamily="34" charset="-120"/>
              </a:rPr>
              <a:t> :</a:t>
            </a:r>
            <a:r>
              <a:rPr lang="en-US" sz="1700" dirty="0">
                <a:solidFill>
                  <a:schemeClr val="accent3"/>
                </a:solidFill>
                <a:latin typeface="Carlito" pitchFamily="34" charset="0"/>
                <a:ea typeface="Carlito" pitchFamily="34" charset="-122"/>
                <a:cs typeface="Carlito" pitchFamily="34" charset="-120"/>
              </a:rPr>
              <a:t> </a:t>
            </a:r>
            <a:r>
              <a:rPr lang="en-US" sz="1700" dirty="0">
                <a:solidFill>
                  <a:srgbClr val="1A1A1A"/>
                </a:solidFill>
                <a:latin typeface="Carlito" pitchFamily="34" charset="0"/>
                <a:ea typeface="Carlito" pitchFamily="34" charset="-122"/>
                <a:cs typeface="Carlito" pitchFamily="34" charset="-120"/>
              </a:rPr>
              <a:t>accès difficile, on en traite une, une autre apparaît</a:t>
            </a:r>
            <a:endParaRPr lang="en-US" sz="1700" dirty="0"/>
          </a:p>
        </p:txBody>
      </p:sp>
      <p:sp>
        <p:nvSpPr>
          <p:cNvPr id="12" name="Text 6"/>
          <p:cNvSpPr/>
          <p:nvPr/>
        </p:nvSpPr>
        <p:spPr>
          <a:xfrm>
            <a:off x="628186" y="3817492"/>
            <a:ext cx="10674096" cy="316855"/>
          </a:xfrm>
          <a:prstGeom prst="rect">
            <a:avLst/>
          </a:prstGeom>
          <a:noFill/>
          <a:ln/>
        </p:spPr>
        <p:txBody>
          <a:bodyPr wrap="square" lIns="0" tIns="0" rIns="0" bIns="0" rtlCol="0" anchor="t">
            <a:normAutofit/>
          </a:bodyPr>
          <a:lstStyle/>
          <a:p>
            <a:pPr marL="0" indent="0" algn="l">
              <a:lnSpc>
                <a:spcPts val="2295"/>
              </a:lnSpc>
              <a:buNone/>
            </a:pPr>
            <a:r>
              <a:rPr lang="en-US" sz="1700" b="1" dirty="0" err="1">
                <a:solidFill>
                  <a:schemeClr val="accent3"/>
                </a:solidFill>
                <a:latin typeface="Carlito" pitchFamily="34" charset="0"/>
                <a:ea typeface="Carlito" pitchFamily="34" charset="-122"/>
                <a:cs typeface="Carlito" pitchFamily="34" charset="-120"/>
              </a:rPr>
              <a:t>Suivi</a:t>
            </a:r>
            <a:r>
              <a:rPr lang="en-US" sz="1700" b="1" dirty="0">
                <a:solidFill>
                  <a:schemeClr val="accent3"/>
                </a:solidFill>
                <a:latin typeface="Carlito" pitchFamily="34" charset="0"/>
                <a:ea typeface="Carlito" pitchFamily="34" charset="-122"/>
                <a:cs typeface="Carlito" pitchFamily="34" charset="-120"/>
              </a:rPr>
              <a:t> plus </a:t>
            </a:r>
            <a:r>
              <a:rPr lang="en-US" sz="1700" b="1" dirty="0" err="1">
                <a:solidFill>
                  <a:schemeClr val="accent3"/>
                </a:solidFill>
                <a:latin typeface="Carlito" pitchFamily="34" charset="0"/>
                <a:ea typeface="Carlito" pitchFamily="34" charset="-122"/>
                <a:cs typeface="Carlito" pitchFamily="34" charset="-120"/>
              </a:rPr>
              <a:t>complexe</a:t>
            </a:r>
            <a:r>
              <a:rPr lang="en-US" sz="1700" b="1" dirty="0">
                <a:solidFill>
                  <a:schemeClr val="accent3"/>
                </a:solidFill>
                <a:latin typeface="Carlito" pitchFamily="34" charset="0"/>
                <a:ea typeface="Carlito" pitchFamily="34" charset="-122"/>
                <a:cs typeface="Carlito" pitchFamily="34" charset="-120"/>
              </a:rPr>
              <a:t> :</a:t>
            </a:r>
            <a:r>
              <a:rPr lang="en-US" sz="1700" dirty="0">
                <a:solidFill>
                  <a:schemeClr val="accent3"/>
                </a:solidFill>
                <a:latin typeface="Carlito" pitchFamily="34" charset="0"/>
                <a:ea typeface="Carlito" pitchFamily="34" charset="-122"/>
                <a:cs typeface="Carlito" pitchFamily="34" charset="-120"/>
              </a:rPr>
              <a:t> </a:t>
            </a:r>
            <a:r>
              <a:rPr lang="en-US" sz="1700" dirty="0">
                <a:solidFill>
                  <a:srgbClr val="1A1A1A"/>
                </a:solidFill>
                <a:latin typeface="Carlito" pitchFamily="34" charset="0"/>
                <a:ea typeface="Carlito" pitchFamily="34" charset="-122"/>
                <a:cs typeface="Carlito" pitchFamily="34" charset="-120"/>
              </a:rPr>
              <a:t>artéfacts des coils et de </a:t>
            </a:r>
            <a:r>
              <a:rPr lang="en-US" sz="1700" dirty="0" err="1">
                <a:solidFill>
                  <a:srgbClr val="1A1A1A"/>
                </a:solidFill>
                <a:latin typeface="Carlito" pitchFamily="34" charset="0"/>
                <a:ea typeface="Carlito" pitchFamily="34" charset="-122"/>
                <a:cs typeface="Carlito" pitchFamily="34" charset="-120"/>
              </a:rPr>
              <a:t>l'Onyx</a:t>
            </a:r>
            <a:r>
              <a:rPr lang="en-US" sz="1700" dirty="0">
                <a:solidFill>
                  <a:srgbClr val="1A1A1A"/>
                </a:solidFill>
                <a:latin typeface="Carlito" pitchFamily="34" charset="0"/>
                <a:ea typeface="Carlito" pitchFamily="34" charset="-122"/>
                <a:cs typeface="Carlito" pitchFamily="34" charset="-120"/>
              </a:rPr>
              <a:t> +++</a:t>
            </a:r>
            <a:endParaRPr lang="en-US" sz="1700" dirty="0"/>
          </a:p>
        </p:txBody>
      </p:sp>
      <p:sp>
        <p:nvSpPr>
          <p:cNvPr id="13" name="Text 7"/>
          <p:cNvSpPr/>
          <p:nvPr/>
        </p:nvSpPr>
        <p:spPr>
          <a:xfrm>
            <a:off x="884664" y="4747445"/>
            <a:ext cx="4515767" cy="1151549"/>
          </a:xfrm>
          <a:prstGeom prst="roundRect">
            <a:avLst>
              <a:gd name="adj" fmla="val 17778"/>
            </a:avLst>
          </a:prstGeom>
          <a:solidFill>
            <a:schemeClr val="accent3">
              <a:lumMod val="75000"/>
            </a:schemeClr>
          </a:solidFill>
          <a:ln/>
          <a:effectLst>
            <a:outerShdw blurRad="50800" dist="25400" dir="5400000" algn="bl" rotWithShape="0">
              <a:srgbClr val="000000">
                <a:alpha val="25000"/>
              </a:srgbClr>
            </a:outerShdw>
          </a:effectLst>
        </p:spPr>
        <p:txBody>
          <a:bodyPr wrap="square" lIns="122642" tIns="122642" rIns="122642" bIns="97242" rtlCol="0" anchor="t">
            <a:normAutofit/>
          </a:bodyPr>
          <a:lstStyle/>
          <a:p>
            <a:pPr marL="0" indent="0" algn="ctr">
              <a:lnSpc>
                <a:spcPts val="2100"/>
              </a:lnSpc>
              <a:buNone/>
            </a:pPr>
            <a:r>
              <a:rPr lang="en-US" sz="1500" b="1" dirty="0">
                <a:solidFill>
                  <a:srgbClr val="FFFFFF"/>
                </a:solidFill>
                <a:latin typeface="Carlito" pitchFamily="34" charset="0"/>
                <a:ea typeface="Carlito" pitchFamily="34" charset="-122"/>
                <a:cs typeface="Carlito" pitchFamily="34" charset="-120"/>
              </a:rPr>
              <a:t>→ EMBOLISATION SI PAS D’ALTERNATIVE,</a:t>
            </a:r>
          </a:p>
          <a:p>
            <a:pPr marL="0" indent="0" algn="ctr">
              <a:lnSpc>
                <a:spcPts val="2100"/>
              </a:lnSpc>
              <a:buNone/>
            </a:pPr>
            <a:r>
              <a:rPr lang="en-US" sz="1500" b="1" dirty="0">
                <a:solidFill>
                  <a:srgbClr val="FFFFFF"/>
                </a:solidFill>
                <a:latin typeface="Carlito" pitchFamily="34" charset="0"/>
                <a:ea typeface="Carlito" pitchFamily="34" charset="-122"/>
                <a:cs typeface="Carlito" pitchFamily="34" charset="-120"/>
              </a:rPr>
              <a:t> APRÈS 2 ÉCHECS ENDOVASCULAIRES, NE PAS S'ACHARNER</a:t>
            </a:r>
            <a:endParaRPr lang="en-US" sz="1500" dirty="0"/>
          </a:p>
        </p:txBody>
      </p:sp>
      <p:pic>
        <p:nvPicPr>
          <p:cNvPr id="14" name="Image 13">
            <a:extLst>
              <a:ext uri="{FF2B5EF4-FFF2-40B4-BE49-F238E27FC236}">
                <a16:creationId xmlns:a16="http://schemas.microsoft.com/office/drawing/2014/main" id="{75FC5178-6B8B-7E92-8B21-389D60CDCA21}"/>
              </a:ext>
            </a:extLst>
          </p:cNvPr>
          <p:cNvPicPr>
            <a:picLocks noChangeAspect="1"/>
          </p:cNvPicPr>
          <p:nvPr/>
        </p:nvPicPr>
        <p:blipFill rotWithShape="1">
          <a:blip r:embed="rId5"/>
          <a:srcRect l="-1" r="-29" b="4092"/>
          <a:stretch/>
        </p:blipFill>
        <p:spPr>
          <a:xfrm>
            <a:off x="7338505" y="0"/>
            <a:ext cx="4554791" cy="565150"/>
          </a:xfrm>
          <a:prstGeom prst="rect">
            <a:avLst/>
          </a:prstGeom>
        </p:spPr>
      </p:pic>
      <p:sp>
        <p:nvSpPr>
          <p:cNvPr id="15" name="Shape 0">
            <a:extLst>
              <a:ext uri="{FF2B5EF4-FFF2-40B4-BE49-F238E27FC236}">
                <a16:creationId xmlns:a16="http://schemas.microsoft.com/office/drawing/2014/main" id="{C6754861-6017-1FCA-516B-8F22B31548C7}"/>
              </a:ext>
            </a:extLst>
          </p:cNvPr>
          <p:cNvSpPr/>
          <p:nvPr/>
        </p:nvSpPr>
        <p:spPr>
          <a:xfrm>
            <a:off x="6244682" y="628650"/>
            <a:ext cx="5947317" cy="6229350"/>
          </a:xfrm>
          <a:prstGeom prst="rect">
            <a:avLst/>
          </a:prstGeom>
          <a:solidFill>
            <a:srgbClr val="DEE6F0"/>
          </a:solidFill>
          <a:ln/>
        </p:spPr>
        <p:txBody>
          <a:bodyPr/>
          <a:lstStyle/>
          <a:p>
            <a:endParaRPr lang="fr-FR"/>
          </a:p>
        </p:txBody>
      </p:sp>
      <p:pic>
        <p:nvPicPr>
          <p:cNvPr id="16" name="Image 0" descr="Users">
            <a:extLst>
              <a:ext uri="{FF2B5EF4-FFF2-40B4-BE49-F238E27FC236}">
                <a16:creationId xmlns:a16="http://schemas.microsoft.com/office/drawing/2014/main" id="{09B3D36A-016A-C946-1440-BFA3688CA60D}"/>
              </a:ext>
            </a:extLst>
          </p:cNvPr>
          <p:cNvPicPr>
            <a:picLocks noChangeAspect="1"/>
          </p:cNvPicPr>
          <p:nvPr/>
        </p:nvPicPr>
        <p:blipFill>
          <a:blip r:embed="rId6"/>
          <a:srcRect/>
          <a:stretch/>
        </p:blipFill>
        <p:spPr>
          <a:xfrm>
            <a:off x="6497443" y="809774"/>
            <a:ext cx="355600" cy="355600"/>
          </a:xfrm>
          <a:prstGeom prst="rect">
            <a:avLst/>
          </a:prstGeom>
        </p:spPr>
      </p:pic>
      <p:sp>
        <p:nvSpPr>
          <p:cNvPr id="17" name="Text 4">
            <a:extLst>
              <a:ext uri="{FF2B5EF4-FFF2-40B4-BE49-F238E27FC236}">
                <a16:creationId xmlns:a16="http://schemas.microsoft.com/office/drawing/2014/main" id="{1D56D484-C65A-19CD-1062-A0D7E27596D4}"/>
              </a:ext>
            </a:extLst>
          </p:cNvPr>
          <p:cNvSpPr/>
          <p:nvPr/>
        </p:nvSpPr>
        <p:spPr>
          <a:xfrm>
            <a:off x="7005443" y="847874"/>
            <a:ext cx="2616200" cy="327620"/>
          </a:xfrm>
          <a:prstGeom prst="rect">
            <a:avLst/>
          </a:prstGeom>
          <a:noFill/>
          <a:ln/>
        </p:spPr>
        <p:txBody>
          <a:bodyPr wrap="square" lIns="0" tIns="0" rIns="0" bIns="0" rtlCol="0" anchor="t">
            <a:normAutofit/>
          </a:bodyPr>
          <a:lstStyle/>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Homme, 75ans</a:t>
            </a:r>
            <a:endParaRPr lang="en-US" sz="1700" dirty="0"/>
          </a:p>
        </p:txBody>
      </p:sp>
      <p:sp>
        <p:nvSpPr>
          <p:cNvPr id="4" name="ZoneTexte 3"/>
          <p:cNvSpPr txBox="1"/>
          <p:nvPr/>
        </p:nvSpPr>
        <p:spPr>
          <a:xfrm>
            <a:off x="6438899" y="1414585"/>
            <a:ext cx="5542085" cy="1169551"/>
          </a:xfrm>
          <a:prstGeom prst="rect">
            <a:avLst/>
          </a:prstGeom>
          <a:noFill/>
        </p:spPr>
        <p:txBody>
          <a:bodyPr wrap="square" rtlCol="0">
            <a:spAutoFit/>
          </a:bodyPr>
          <a:lstStyle/>
          <a:p>
            <a:r>
              <a:rPr lang="fr-FR" dirty="0" err="1"/>
              <a:t>Thrombo</a:t>
            </a:r>
            <a:r>
              <a:rPr lang="fr-FR" dirty="0"/>
              <a:t>-asthénie de </a:t>
            </a:r>
            <a:r>
              <a:rPr lang="fr-FR" dirty="0" err="1"/>
              <a:t>Glanzmann</a:t>
            </a:r>
            <a:endParaRPr lang="fr-FR" dirty="0"/>
          </a:p>
          <a:p>
            <a:r>
              <a:rPr lang="fr-FR" dirty="0"/>
              <a:t>Avec hémorragie à répétition (médullaire, linguale…)</a:t>
            </a:r>
          </a:p>
          <a:p>
            <a:r>
              <a:rPr lang="fr-FR" dirty="0"/>
              <a:t>AAA juxta-rénal évolutif</a:t>
            </a:r>
          </a:p>
          <a:p>
            <a:r>
              <a:rPr lang="fr-FR" sz="1600" i="1" dirty="0"/>
              <a:t>AMI occluse et 2 paires de lombaires</a:t>
            </a:r>
          </a:p>
        </p:txBody>
      </p:sp>
      <p:pic>
        <p:nvPicPr>
          <p:cNvPr id="5" name="20261008-1347-46.964222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032038" y="3015969"/>
            <a:ext cx="4580647" cy="3767783"/>
          </a:xfrm>
          <a:prstGeom prst="rect">
            <a:avLst/>
          </a:prstGeom>
        </p:spPr>
      </p:pic>
      <p:sp>
        <p:nvSpPr>
          <p:cNvPr id="7" name="ZoneTexte 6"/>
          <p:cNvSpPr txBox="1"/>
          <p:nvPr/>
        </p:nvSpPr>
        <p:spPr>
          <a:xfrm>
            <a:off x="10433538" y="2140268"/>
            <a:ext cx="1352062" cy="369332"/>
          </a:xfrm>
          <a:prstGeom prst="rect">
            <a:avLst/>
          </a:prstGeom>
          <a:noFill/>
          <a:ln>
            <a:solidFill>
              <a:schemeClr val="accent1"/>
            </a:solidFill>
          </a:ln>
        </p:spPr>
        <p:txBody>
          <a:bodyPr wrap="square" rtlCol="0">
            <a:spAutoFit/>
          </a:bodyPr>
          <a:lstStyle/>
          <a:p>
            <a:r>
              <a:rPr lang="fr-FR" dirty="0">
                <a:solidFill>
                  <a:srgbClr val="FF0000"/>
                </a:solidFill>
              </a:rPr>
              <a:t>-&gt; FEVAR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7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261008-1353-10.832377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9730" y="1961094"/>
            <a:ext cx="4806220" cy="4111460"/>
          </a:xfrm>
          <a:prstGeom prst="rect">
            <a:avLst/>
          </a:prstGeom>
        </p:spPr>
      </p:pic>
      <p:sp>
        <p:nvSpPr>
          <p:cNvPr id="5" name="ZoneTexte 4"/>
          <p:cNvSpPr txBox="1"/>
          <p:nvPr/>
        </p:nvSpPr>
        <p:spPr>
          <a:xfrm>
            <a:off x="359730" y="696683"/>
            <a:ext cx="4282831" cy="923330"/>
          </a:xfrm>
          <a:prstGeom prst="rect">
            <a:avLst/>
          </a:prstGeom>
          <a:noFill/>
        </p:spPr>
        <p:txBody>
          <a:bodyPr wrap="square" rtlCol="0">
            <a:spAutoFit/>
          </a:bodyPr>
          <a:lstStyle/>
          <a:p>
            <a:r>
              <a:rPr lang="fr-FR" dirty="0"/>
              <a:t>TDM 1an</a:t>
            </a:r>
          </a:p>
          <a:p>
            <a:r>
              <a:rPr lang="fr-FR" dirty="0"/>
              <a:t>Croissance du sac </a:t>
            </a:r>
          </a:p>
          <a:p>
            <a:r>
              <a:rPr lang="fr-FR" dirty="0"/>
              <a:t>EF2 sur lombaire et sacrée moyenne</a:t>
            </a:r>
          </a:p>
        </p:txBody>
      </p:sp>
      <p:sp>
        <p:nvSpPr>
          <p:cNvPr id="6" name="ZoneTexte 5"/>
          <p:cNvSpPr txBox="1"/>
          <p:nvPr/>
        </p:nvSpPr>
        <p:spPr>
          <a:xfrm>
            <a:off x="5720862" y="492369"/>
            <a:ext cx="5541107" cy="923330"/>
          </a:xfrm>
          <a:prstGeom prst="rect">
            <a:avLst/>
          </a:prstGeom>
          <a:noFill/>
        </p:spPr>
        <p:txBody>
          <a:bodyPr wrap="square" rtlCol="0">
            <a:spAutoFit/>
          </a:bodyPr>
          <a:lstStyle/>
          <a:p>
            <a:pPr algn="ctr"/>
            <a:r>
              <a:rPr lang="fr-FR" dirty="0"/>
              <a:t>Terrain</a:t>
            </a:r>
          </a:p>
          <a:p>
            <a:pPr algn="ctr"/>
            <a:r>
              <a:rPr lang="fr-FR" dirty="0"/>
              <a:t>Pas d’AMI à </a:t>
            </a:r>
            <a:r>
              <a:rPr lang="fr-FR" dirty="0" err="1"/>
              <a:t>emboliser</a:t>
            </a:r>
            <a:endParaRPr lang="fr-FR" dirty="0"/>
          </a:p>
          <a:p>
            <a:pPr algn="ctr"/>
            <a:r>
              <a:rPr lang="fr-FR" b="1" dirty="0">
                <a:solidFill>
                  <a:srgbClr val="FF0000"/>
                </a:solidFill>
              </a:rPr>
              <a:t>Décision d’embolisation </a:t>
            </a:r>
            <a:r>
              <a:rPr lang="fr-FR" b="1" dirty="0" err="1">
                <a:solidFill>
                  <a:srgbClr val="FF0000"/>
                </a:solidFill>
              </a:rPr>
              <a:t>ilio-lombaire</a:t>
            </a:r>
            <a:endParaRPr lang="fr-FR" b="1" dirty="0">
              <a:solidFill>
                <a:srgbClr val="FF0000"/>
              </a:solidFill>
            </a:endParaRPr>
          </a:p>
        </p:txBody>
      </p:sp>
      <p:pic>
        <p:nvPicPr>
          <p:cNvPr id="7" name="Image 6"/>
          <p:cNvPicPr>
            <a:picLocks noChangeAspect="1"/>
          </p:cNvPicPr>
          <p:nvPr/>
        </p:nvPicPr>
        <p:blipFill>
          <a:blip r:embed="rId5"/>
          <a:stretch>
            <a:fillRect/>
          </a:stretch>
        </p:blipFill>
        <p:spPr>
          <a:xfrm>
            <a:off x="5845777" y="2711938"/>
            <a:ext cx="2427215" cy="1828800"/>
          </a:xfrm>
          <a:prstGeom prst="rect">
            <a:avLst/>
          </a:prstGeom>
        </p:spPr>
      </p:pic>
      <p:pic>
        <p:nvPicPr>
          <p:cNvPr id="8" name="Image 7"/>
          <p:cNvPicPr>
            <a:picLocks noChangeAspect="1"/>
          </p:cNvPicPr>
          <p:nvPr/>
        </p:nvPicPr>
        <p:blipFill>
          <a:blip r:embed="rId6"/>
          <a:stretch>
            <a:fillRect/>
          </a:stretch>
        </p:blipFill>
        <p:spPr>
          <a:xfrm>
            <a:off x="8491415" y="1555261"/>
            <a:ext cx="3285807" cy="5028378"/>
          </a:xfrm>
          <a:prstGeom prst="rect">
            <a:avLst/>
          </a:prstGeom>
        </p:spPr>
      </p:pic>
    </p:spTree>
    <p:extLst>
      <p:ext uri="{BB962C8B-B14F-4D97-AF65-F5344CB8AC3E}">
        <p14:creationId xmlns:p14="http://schemas.microsoft.com/office/powerpoint/2010/main" val="12441817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228600" y="114300"/>
            <a:ext cx="9156700" cy="416520"/>
          </a:xfrm>
          <a:prstGeom prst="rect">
            <a:avLst/>
          </a:prstGeom>
          <a:noFill/>
          <a:ln/>
        </p:spPr>
        <p:txBody>
          <a:bodyPr wrap="none" lIns="0" tIns="0" rIns="0" bIns="0" rtlCol="0" anchor="t">
            <a:normAutofit/>
          </a:bodyPr>
          <a:lstStyle/>
          <a:p>
            <a:pPr marL="0" indent="0" algn="l">
              <a:lnSpc>
                <a:spcPts val="3080"/>
              </a:lnSpc>
              <a:buNone/>
            </a:pPr>
            <a:r>
              <a:rPr lang="en-US" sz="2200" dirty="0" err="1">
                <a:solidFill>
                  <a:srgbClr val="262626"/>
                </a:solidFill>
                <a:latin typeface="Carlito" pitchFamily="34" charset="0"/>
                <a:ea typeface="Carlito" pitchFamily="34" charset="-122"/>
                <a:cs typeface="Carlito" pitchFamily="34" charset="-120"/>
              </a:rPr>
              <a:t>Endoanévrismorraphie</a:t>
            </a:r>
            <a:r>
              <a:rPr lang="en-US" sz="2200" dirty="0">
                <a:solidFill>
                  <a:srgbClr val="262626"/>
                </a:solidFill>
                <a:latin typeface="Carlito" pitchFamily="34" charset="0"/>
                <a:ea typeface="Carlito" pitchFamily="34" charset="-122"/>
                <a:cs typeface="Carlito" pitchFamily="34" charset="-120"/>
              </a:rPr>
              <a:t> : </a:t>
            </a:r>
            <a:r>
              <a:rPr lang="en-US" sz="2200" dirty="0" err="1">
                <a:solidFill>
                  <a:srgbClr val="262626"/>
                </a:solidFill>
                <a:latin typeface="Carlito" pitchFamily="34" charset="0"/>
                <a:ea typeface="Carlito" pitchFamily="34" charset="-122"/>
                <a:cs typeface="Carlito" pitchFamily="34" charset="-120"/>
              </a:rPr>
              <a:t>l’alternative</a:t>
            </a:r>
            <a:r>
              <a:rPr lang="en-US" sz="2200" dirty="0">
                <a:solidFill>
                  <a:srgbClr val="262626"/>
                </a:solidFill>
                <a:latin typeface="Carlito" pitchFamily="34" charset="0"/>
                <a:ea typeface="Carlito" pitchFamily="34" charset="-122"/>
                <a:cs typeface="Carlito" pitchFamily="34" charset="-120"/>
              </a:rPr>
              <a:t> à la </a:t>
            </a:r>
            <a:r>
              <a:rPr lang="en-US" sz="2200" dirty="0" err="1">
                <a:solidFill>
                  <a:srgbClr val="262626"/>
                </a:solidFill>
                <a:latin typeface="Carlito" pitchFamily="34" charset="0"/>
                <a:ea typeface="Carlito" pitchFamily="34" charset="-122"/>
                <a:cs typeface="Carlito" pitchFamily="34" charset="-120"/>
              </a:rPr>
              <a:t>dépose</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5" name="Text 3"/>
          <p:cNvSpPr/>
          <p:nvPr/>
        </p:nvSpPr>
        <p:spPr>
          <a:xfrm>
            <a:off x="442336" y="1143000"/>
            <a:ext cx="2367776" cy="546100"/>
          </a:xfrm>
          <a:prstGeom prst="roundRect">
            <a:avLst>
              <a:gd name="adj" fmla="val 18605"/>
            </a:avLst>
          </a:prstGeom>
          <a:solidFill>
            <a:srgbClr val="44546A"/>
          </a:solidFill>
          <a:ln/>
          <a:effectLst>
            <a:outerShdw blurRad="50800" dist="25400" dir="5400000" algn="bl" rotWithShape="0">
              <a:srgbClr val="000000">
                <a:alpha val="25000"/>
              </a:srgbClr>
            </a:outerShdw>
          </a:effectLst>
        </p:spPr>
        <p:txBody>
          <a:bodyPr wrap="square" lIns="109942" tIns="109942" rIns="109942" bIns="84542" rtlCol="0" anchor="t">
            <a:normAutofit/>
          </a:bodyPr>
          <a:lstStyle/>
          <a:p>
            <a:pPr marL="0" indent="0" algn="ctr">
              <a:lnSpc>
                <a:spcPts val="2100"/>
              </a:lnSpc>
              <a:buNone/>
            </a:pPr>
            <a:r>
              <a:rPr lang="en-US" sz="1500" b="1" dirty="0">
                <a:solidFill>
                  <a:srgbClr val="FFFFFF"/>
                </a:solidFill>
                <a:latin typeface="Carlito" pitchFamily="34" charset="0"/>
                <a:ea typeface="Carlito" pitchFamily="34" charset="-122"/>
                <a:cs typeface="Carlito" pitchFamily="34" charset="-120"/>
              </a:rPr>
              <a:t>MINI-LAPAROTOMIE</a:t>
            </a:r>
            <a:endParaRPr lang="en-US" sz="1500" dirty="0"/>
          </a:p>
        </p:txBody>
      </p:sp>
      <p:sp>
        <p:nvSpPr>
          <p:cNvPr id="6" name="Text 4"/>
          <p:cNvSpPr/>
          <p:nvPr/>
        </p:nvSpPr>
        <p:spPr>
          <a:xfrm>
            <a:off x="393568" y="1841500"/>
            <a:ext cx="2438809" cy="573980"/>
          </a:xfrm>
          <a:prstGeom prst="rect">
            <a:avLst/>
          </a:prstGeom>
          <a:noFill/>
          <a:ln/>
        </p:spPr>
        <p:txBody>
          <a:bodyPr wrap="square" lIns="0" tIns="0" rIns="0" bIns="0" rtlCol="0" anchor="t">
            <a:normAutofit/>
          </a:bodyPr>
          <a:lstStyle/>
          <a:p>
            <a:pPr marL="0" indent="0" algn="ctr">
              <a:lnSpc>
                <a:spcPts val="2160"/>
              </a:lnSpc>
              <a:buNone/>
            </a:pPr>
            <a:r>
              <a:rPr lang="en-US" sz="1600" dirty="0">
                <a:solidFill>
                  <a:srgbClr val="1A1A1A"/>
                </a:solidFill>
                <a:latin typeface="Carlito" pitchFamily="34" charset="0"/>
                <a:ea typeface="Carlito" pitchFamily="34" charset="-122"/>
                <a:cs typeface="Carlito" pitchFamily="34" charset="-120"/>
              </a:rPr>
              <a:t>Abord électif du sac, sans contrôle des collets</a:t>
            </a:r>
            <a:endParaRPr lang="en-US" sz="1600" dirty="0"/>
          </a:p>
        </p:txBody>
      </p:sp>
      <p:pic>
        <p:nvPicPr>
          <p:cNvPr id="7" name="Image 0" descr="arrow-right"/>
          <p:cNvPicPr>
            <a:picLocks noChangeAspect="1"/>
          </p:cNvPicPr>
          <p:nvPr/>
        </p:nvPicPr>
        <p:blipFill>
          <a:blip r:embed="rId3"/>
          <a:srcRect/>
          <a:stretch/>
        </p:blipFill>
        <p:spPr>
          <a:xfrm>
            <a:off x="3070310" y="1310640"/>
            <a:ext cx="295972" cy="203200"/>
          </a:xfrm>
          <a:prstGeom prst="rect">
            <a:avLst/>
          </a:prstGeom>
        </p:spPr>
      </p:pic>
      <p:sp>
        <p:nvSpPr>
          <p:cNvPr id="8" name="Text 5"/>
          <p:cNvSpPr/>
          <p:nvPr/>
        </p:nvSpPr>
        <p:spPr>
          <a:xfrm>
            <a:off x="3578310" y="1143000"/>
            <a:ext cx="1941542" cy="546100"/>
          </a:xfrm>
          <a:prstGeom prst="roundRect">
            <a:avLst>
              <a:gd name="adj" fmla="val 18605"/>
            </a:avLst>
          </a:prstGeom>
          <a:solidFill>
            <a:srgbClr val="44546A"/>
          </a:solidFill>
          <a:ln/>
          <a:effectLst>
            <a:outerShdw blurRad="50800" dist="25400" dir="5400000" algn="bl" rotWithShape="0">
              <a:srgbClr val="000000">
                <a:alpha val="25000"/>
              </a:srgbClr>
            </a:outerShdw>
          </a:effectLst>
        </p:spPr>
        <p:txBody>
          <a:bodyPr wrap="square" lIns="109942" tIns="109942" rIns="109942" bIns="84542" rtlCol="0" anchor="t">
            <a:normAutofit/>
          </a:bodyPr>
          <a:lstStyle/>
          <a:p>
            <a:pPr marL="0" indent="0" algn="ctr">
              <a:lnSpc>
                <a:spcPts val="2100"/>
              </a:lnSpc>
              <a:buNone/>
            </a:pPr>
            <a:r>
              <a:rPr lang="en-US" sz="1500" b="1" dirty="0">
                <a:solidFill>
                  <a:srgbClr val="FFFFFF"/>
                </a:solidFill>
                <a:latin typeface="Carlito" pitchFamily="34" charset="0"/>
                <a:ea typeface="Carlito" pitchFamily="34" charset="-122"/>
                <a:cs typeface="Carlito" pitchFamily="34" charset="-120"/>
              </a:rPr>
              <a:t>LIGATURES</a:t>
            </a:r>
            <a:endParaRPr lang="en-US" sz="1500" dirty="0"/>
          </a:p>
        </p:txBody>
      </p:sp>
      <p:sp>
        <p:nvSpPr>
          <p:cNvPr id="9" name="Text 6"/>
          <p:cNvSpPr/>
          <p:nvPr/>
        </p:nvSpPr>
        <p:spPr>
          <a:xfrm>
            <a:off x="3317670" y="1841500"/>
            <a:ext cx="2438809" cy="573980"/>
          </a:xfrm>
          <a:prstGeom prst="rect">
            <a:avLst/>
          </a:prstGeom>
          <a:noFill/>
          <a:ln/>
        </p:spPr>
        <p:txBody>
          <a:bodyPr wrap="square" lIns="0" tIns="0" rIns="0" bIns="0" rtlCol="0" anchor="t">
            <a:normAutofit/>
          </a:bodyPr>
          <a:lstStyle/>
          <a:p>
            <a:pPr marL="0" indent="0" algn="ctr">
              <a:lnSpc>
                <a:spcPts val="2160"/>
              </a:lnSpc>
              <a:buNone/>
            </a:pPr>
            <a:r>
              <a:rPr lang="en-US" sz="1600" dirty="0">
                <a:solidFill>
                  <a:srgbClr val="1A1A1A"/>
                </a:solidFill>
                <a:latin typeface="Carlito" pitchFamily="34" charset="0"/>
                <a:ea typeface="Carlito" pitchFamily="34" charset="-122"/>
                <a:cs typeface="Carlito" pitchFamily="34" charset="-120"/>
              </a:rPr>
              <a:t>AMI + </a:t>
            </a:r>
            <a:r>
              <a:rPr lang="en-US" sz="1600" b="1" dirty="0">
                <a:solidFill>
                  <a:srgbClr val="1A1A1A"/>
                </a:solidFill>
                <a:latin typeface="Carlito" pitchFamily="34" charset="0"/>
                <a:ea typeface="Carlito" pitchFamily="34" charset="-122"/>
                <a:cs typeface="Carlito" pitchFamily="34" charset="-120"/>
              </a:rPr>
              <a:t>toutes</a:t>
            </a:r>
            <a:r>
              <a:rPr lang="en-US" sz="1600" dirty="0">
                <a:solidFill>
                  <a:srgbClr val="1A1A1A"/>
                </a:solidFill>
                <a:latin typeface="Carlito" pitchFamily="34" charset="0"/>
                <a:ea typeface="Carlito" pitchFamily="34" charset="-122"/>
                <a:cs typeface="Carlito" pitchFamily="34" charset="-120"/>
              </a:rPr>
              <a:t> les lombaires, de façon systématique</a:t>
            </a:r>
            <a:endParaRPr lang="en-US" sz="1600" dirty="0"/>
          </a:p>
        </p:txBody>
      </p:sp>
      <p:pic>
        <p:nvPicPr>
          <p:cNvPr id="10" name="Image 1" descr="arrow-right"/>
          <p:cNvPicPr>
            <a:picLocks noChangeAspect="1"/>
          </p:cNvPicPr>
          <p:nvPr/>
        </p:nvPicPr>
        <p:blipFill>
          <a:blip r:embed="rId3"/>
          <a:srcRect/>
          <a:stretch/>
        </p:blipFill>
        <p:spPr>
          <a:xfrm>
            <a:off x="5871747" y="1310640"/>
            <a:ext cx="295972" cy="203200"/>
          </a:xfrm>
          <a:prstGeom prst="rect">
            <a:avLst/>
          </a:prstGeom>
        </p:spPr>
      </p:pic>
      <p:sp>
        <p:nvSpPr>
          <p:cNvPr id="11" name="Text 7"/>
          <p:cNvSpPr/>
          <p:nvPr/>
        </p:nvSpPr>
        <p:spPr>
          <a:xfrm>
            <a:off x="6435502" y="1143000"/>
            <a:ext cx="2051578" cy="546100"/>
          </a:xfrm>
          <a:prstGeom prst="roundRect">
            <a:avLst>
              <a:gd name="adj" fmla="val 18605"/>
            </a:avLst>
          </a:prstGeom>
          <a:solidFill>
            <a:srgbClr val="44546A"/>
          </a:solidFill>
          <a:ln/>
          <a:effectLst>
            <a:outerShdw blurRad="50800" dist="25400" dir="5400000" algn="bl" rotWithShape="0">
              <a:srgbClr val="000000">
                <a:alpha val="25000"/>
              </a:srgbClr>
            </a:outerShdw>
          </a:effectLst>
        </p:spPr>
        <p:txBody>
          <a:bodyPr wrap="square" lIns="109942" tIns="109942" rIns="109942" bIns="84542" rtlCol="0" anchor="t">
            <a:normAutofit/>
          </a:bodyPr>
          <a:lstStyle/>
          <a:p>
            <a:pPr marL="0" indent="0" algn="ctr">
              <a:lnSpc>
                <a:spcPts val="2100"/>
              </a:lnSpc>
              <a:buNone/>
            </a:pPr>
            <a:r>
              <a:rPr lang="en-US" sz="1500" b="1" dirty="0">
                <a:solidFill>
                  <a:srgbClr val="FFFFFF"/>
                </a:solidFill>
                <a:latin typeface="Carlito" pitchFamily="34" charset="0"/>
                <a:ea typeface="Carlito" pitchFamily="34" charset="-122"/>
                <a:cs typeface="Carlito" pitchFamily="34" charset="-120"/>
              </a:rPr>
              <a:t>MISE À PLAT</a:t>
            </a:r>
            <a:endParaRPr lang="en-US" sz="1500" dirty="0"/>
          </a:p>
        </p:txBody>
      </p:sp>
      <p:sp>
        <p:nvSpPr>
          <p:cNvPr id="12" name="Text 8"/>
          <p:cNvSpPr/>
          <p:nvPr/>
        </p:nvSpPr>
        <p:spPr>
          <a:xfrm>
            <a:off x="6297526" y="1841500"/>
            <a:ext cx="2438809" cy="573980"/>
          </a:xfrm>
          <a:prstGeom prst="rect">
            <a:avLst/>
          </a:prstGeom>
          <a:noFill/>
          <a:ln/>
        </p:spPr>
        <p:txBody>
          <a:bodyPr wrap="square" lIns="0" tIns="0" rIns="0" bIns="0" rtlCol="0" anchor="t">
            <a:normAutofit/>
          </a:bodyPr>
          <a:lstStyle/>
          <a:p>
            <a:pPr marL="0" indent="0" algn="ctr">
              <a:lnSpc>
                <a:spcPts val="2160"/>
              </a:lnSpc>
              <a:buNone/>
            </a:pPr>
            <a:r>
              <a:rPr lang="en-US" sz="1600" dirty="0">
                <a:solidFill>
                  <a:srgbClr val="1A1A1A"/>
                </a:solidFill>
                <a:latin typeface="Carlito" pitchFamily="34" charset="0"/>
                <a:ea typeface="Carlito" pitchFamily="34" charset="-122"/>
                <a:cs typeface="Carlito" pitchFamily="34" charset="-120"/>
              </a:rPr>
              <a:t>Avant ou après les ligatures, endoprothèse en place</a:t>
            </a:r>
            <a:endParaRPr lang="en-US" sz="1600" dirty="0"/>
          </a:p>
        </p:txBody>
      </p:sp>
      <p:sp>
        <p:nvSpPr>
          <p:cNvPr id="20" name="Text 0">
            <a:extLst>
              <a:ext uri="{FF2B5EF4-FFF2-40B4-BE49-F238E27FC236}">
                <a16:creationId xmlns:a16="http://schemas.microsoft.com/office/drawing/2014/main" id="{2C5A66C5-7948-FCC1-F817-AF9503BD6A46}"/>
              </a:ext>
            </a:extLst>
          </p:cNvPr>
          <p:cNvSpPr/>
          <p:nvPr/>
        </p:nvSpPr>
        <p:spPr>
          <a:xfrm>
            <a:off x="2459228" y="3039430"/>
            <a:ext cx="915670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Abord mini-</a:t>
            </a:r>
            <a:r>
              <a:rPr lang="en-US" sz="2200" dirty="0" err="1">
                <a:solidFill>
                  <a:srgbClr val="262626"/>
                </a:solidFill>
                <a:latin typeface="Carlito" pitchFamily="34" charset="0"/>
                <a:ea typeface="Carlito" pitchFamily="34" charset="-122"/>
                <a:cs typeface="Carlito" pitchFamily="34" charset="-120"/>
              </a:rPr>
              <a:t>invasif</a:t>
            </a:r>
            <a:r>
              <a:rPr lang="en-US" sz="2200" dirty="0">
                <a:solidFill>
                  <a:srgbClr val="262626"/>
                </a:solidFill>
                <a:latin typeface="Carlito" pitchFamily="34" charset="0"/>
                <a:ea typeface="Carlito" pitchFamily="34" charset="-122"/>
                <a:cs typeface="Carlito" pitchFamily="34" charset="-120"/>
              </a:rPr>
              <a:t> = être sûr des collets !!!</a:t>
            </a:r>
            <a:endParaRPr lang="en-US" sz="2200" dirty="0"/>
          </a:p>
        </p:txBody>
      </p:sp>
      <p:sp>
        <p:nvSpPr>
          <p:cNvPr id="25" name="Shape 7">
            <a:extLst>
              <a:ext uri="{FF2B5EF4-FFF2-40B4-BE49-F238E27FC236}">
                <a16:creationId xmlns:a16="http://schemas.microsoft.com/office/drawing/2014/main" id="{A1AB94C1-BDCB-9F14-2700-44C73AF6DFB4}"/>
              </a:ext>
            </a:extLst>
          </p:cNvPr>
          <p:cNvSpPr/>
          <p:nvPr/>
        </p:nvSpPr>
        <p:spPr>
          <a:xfrm>
            <a:off x="1207438" y="3868121"/>
            <a:ext cx="4318000" cy="1203920"/>
          </a:xfrm>
          <a:prstGeom prst="roundRect">
            <a:avLst>
              <a:gd name="adj" fmla="val 8439"/>
            </a:avLst>
          </a:prstGeom>
          <a:solidFill>
            <a:srgbClr val="C00000"/>
          </a:solidFill>
          <a:ln/>
          <a:effectLst>
            <a:outerShdw blurRad="50800" dist="25400" dir="5400000" algn="bl" rotWithShape="0">
              <a:srgbClr val="000000">
                <a:alpha val="25000"/>
              </a:srgbClr>
            </a:outerShdw>
          </a:effectLst>
        </p:spPr>
        <p:txBody>
          <a:bodyPr/>
          <a:lstStyle/>
          <a:p>
            <a:endParaRPr lang="fr-FR"/>
          </a:p>
        </p:txBody>
      </p:sp>
      <p:sp>
        <p:nvSpPr>
          <p:cNvPr id="26" name="Text 8">
            <a:extLst>
              <a:ext uri="{FF2B5EF4-FFF2-40B4-BE49-F238E27FC236}">
                <a16:creationId xmlns:a16="http://schemas.microsoft.com/office/drawing/2014/main" id="{C8C576F5-2490-3761-BB39-5D7D42A55CA0}"/>
              </a:ext>
            </a:extLst>
          </p:cNvPr>
          <p:cNvSpPr/>
          <p:nvPr/>
        </p:nvSpPr>
        <p:spPr>
          <a:xfrm>
            <a:off x="2447816" y="3944065"/>
            <a:ext cx="1837194"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FFFFF"/>
                </a:solidFill>
                <a:latin typeface="Carlito" pitchFamily="34" charset="0"/>
                <a:ea typeface="Carlito" pitchFamily="34" charset="-122"/>
                <a:cs typeface="Carlito" pitchFamily="34" charset="-120"/>
              </a:rPr>
              <a:t>SI DOUTE · 1ER TEMPS</a:t>
            </a:r>
            <a:endParaRPr lang="en-US" sz="1300" dirty="0"/>
          </a:p>
        </p:txBody>
      </p:sp>
      <p:sp>
        <p:nvSpPr>
          <p:cNvPr id="27" name="Text 9">
            <a:extLst>
              <a:ext uri="{FF2B5EF4-FFF2-40B4-BE49-F238E27FC236}">
                <a16:creationId xmlns:a16="http://schemas.microsoft.com/office/drawing/2014/main" id="{D61892D2-A7DE-82BD-48AE-34D939B2828D}"/>
              </a:ext>
            </a:extLst>
          </p:cNvPr>
          <p:cNvSpPr/>
          <p:nvPr/>
        </p:nvSpPr>
        <p:spPr>
          <a:xfrm>
            <a:off x="2020496" y="4225995"/>
            <a:ext cx="2691884" cy="309860"/>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FFFFFF"/>
                </a:solidFill>
                <a:latin typeface="Carlito" pitchFamily="34" charset="0"/>
                <a:ea typeface="Carlito" pitchFamily="34" charset="-122"/>
                <a:cs typeface="Carlito" pitchFamily="34" charset="-120"/>
              </a:rPr>
              <a:t>Extension de la couverture</a:t>
            </a:r>
            <a:endParaRPr lang="en-US" sz="1600" dirty="0"/>
          </a:p>
        </p:txBody>
      </p:sp>
      <p:sp>
        <p:nvSpPr>
          <p:cNvPr id="28" name="Text 10">
            <a:extLst>
              <a:ext uri="{FF2B5EF4-FFF2-40B4-BE49-F238E27FC236}">
                <a16:creationId xmlns:a16="http://schemas.microsoft.com/office/drawing/2014/main" id="{163C2A8C-986D-A9F7-E91E-1C323305F26D}"/>
              </a:ext>
            </a:extLst>
          </p:cNvPr>
          <p:cNvSpPr/>
          <p:nvPr/>
        </p:nvSpPr>
        <p:spPr>
          <a:xfrm>
            <a:off x="2095510" y="4561255"/>
            <a:ext cx="2541806" cy="256530"/>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FFFFFF"/>
                </a:solidFill>
                <a:latin typeface="Carlito" pitchFamily="34" charset="0"/>
                <a:ea typeface="Carlito" pitchFamily="34" charset="-122"/>
                <a:cs typeface="Carlito" pitchFamily="34" charset="-120"/>
              </a:rPr>
              <a:t>FEVAR, branche iliaque, relining</a:t>
            </a:r>
            <a:endParaRPr lang="en-US" sz="1300" dirty="0"/>
          </a:p>
        </p:txBody>
      </p:sp>
      <p:pic>
        <p:nvPicPr>
          <p:cNvPr id="29" name="Image 0" descr="arrow-down">
            <a:extLst>
              <a:ext uri="{FF2B5EF4-FFF2-40B4-BE49-F238E27FC236}">
                <a16:creationId xmlns:a16="http://schemas.microsoft.com/office/drawing/2014/main" id="{CC0865F6-26E9-15BB-9FE9-FE2112E79F92}"/>
              </a:ext>
            </a:extLst>
          </p:cNvPr>
          <p:cNvPicPr>
            <a:picLocks noChangeAspect="1"/>
          </p:cNvPicPr>
          <p:nvPr/>
        </p:nvPicPr>
        <p:blipFill>
          <a:blip r:embed="rId4"/>
          <a:srcRect/>
          <a:stretch/>
        </p:blipFill>
        <p:spPr>
          <a:xfrm rot="16200000">
            <a:off x="6033696" y="4180255"/>
            <a:ext cx="304800" cy="406400"/>
          </a:xfrm>
          <a:prstGeom prst="rect">
            <a:avLst/>
          </a:prstGeom>
        </p:spPr>
      </p:pic>
      <p:sp>
        <p:nvSpPr>
          <p:cNvPr id="30" name="Shape 11">
            <a:extLst>
              <a:ext uri="{FF2B5EF4-FFF2-40B4-BE49-F238E27FC236}">
                <a16:creationId xmlns:a16="http://schemas.microsoft.com/office/drawing/2014/main" id="{5C69684C-95E1-0526-026C-2B88C7DD0B2E}"/>
              </a:ext>
            </a:extLst>
          </p:cNvPr>
          <p:cNvSpPr/>
          <p:nvPr/>
        </p:nvSpPr>
        <p:spPr>
          <a:xfrm>
            <a:off x="6846754" y="3756719"/>
            <a:ext cx="4318000" cy="1203920"/>
          </a:xfrm>
          <a:prstGeom prst="roundRect">
            <a:avLst>
              <a:gd name="adj" fmla="val 843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31" name="Text 12">
            <a:extLst>
              <a:ext uri="{FF2B5EF4-FFF2-40B4-BE49-F238E27FC236}">
                <a16:creationId xmlns:a16="http://schemas.microsoft.com/office/drawing/2014/main" id="{66644E84-9321-0C48-1EC7-682E09CAF3BB}"/>
              </a:ext>
            </a:extLst>
          </p:cNvPr>
          <p:cNvSpPr/>
          <p:nvPr/>
        </p:nvSpPr>
        <p:spPr>
          <a:xfrm>
            <a:off x="8601304" y="3934519"/>
            <a:ext cx="808851"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FFFFF"/>
                </a:solidFill>
                <a:latin typeface="Carlito" pitchFamily="34" charset="0"/>
                <a:ea typeface="Carlito" pitchFamily="34" charset="-122"/>
                <a:cs typeface="Carlito" pitchFamily="34" charset="-120"/>
              </a:rPr>
              <a:t>2E TEMPS</a:t>
            </a:r>
            <a:endParaRPr lang="en-US" sz="1300" dirty="0"/>
          </a:p>
        </p:txBody>
      </p:sp>
      <p:sp>
        <p:nvSpPr>
          <p:cNvPr id="32" name="Text 13">
            <a:extLst>
              <a:ext uri="{FF2B5EF4-FFF2-40B4-BE49-F238E27FC236}">
                <a16:creationId xmlns:a16="http://schemas.microsoft.com/office/drawing/2014/main" id="{451AF0DB-2F94-AAF0-E292-038B3E80D0D4}"/>
              </a:ext>
            </a:extLst>
          </p:cNvPr>
          <p:cNvSpPr/>
          <p:nvPr/>
        </p:nvSpPr>
        <p:spPr>
          <a:xfrm>
            <a:off x="7852812" y="4216449"/>
            <a:ext cx="2305883" cy="309860"/>
          </a:xfrm>
          <a:prstGeom prst="rect">
            <a:avLst/>
          </a:prstGeom>
          <a:noFill/>
          <a:ln/>
        </p:spPr>
        <p:txBody>
          <a:bodyPr wrap="square" lIns="0" tIns="0" rIns="0" bIns="0" rtlCol="0" anchor="t">
            <a:normAutofit/>
          </a:bodyPr>
          <a:lstStyle/>
          <a:p>
            <a:pPr marL="0" indent="0" algn="ctr">
              <a:lnSpc>
                <a:spcPts val="2240"/>
              </a:lnSpc>
              <a:buNone/>
            </a:pPr>
            <a:r>
              <a:rPr lang="en-US" sz="1600" b="1" dirty="0">
                <a:solidFill>
                  <a:srgbClr val="FFFFFF"/>
                </a:solidFill>
                <a:latin typeface="Carlito" pitchFamily="34" charset="0"/>
                <a:ea typeface="Carlito" pitchFamily="34" charset="-122"/>
                <a:cs typeface="Carlito" pitchFamily="34" charset="-120"/>
              </a:rPr>
              <a:t>Endoanévrismorraphie</a:t>
            </a:r>
            <a:endParaRPr lang="en-US" sz="1600" dirty="0"/>
          </a:p>
        </p:txBody>
      </p:sp>
      <p:sp>
        <p:nvSpPr>
          <p:cNvPr id="33" name="Text 14">
            <a:extLst>
              <a:ext uri="{FF2B5EF4-FFF2-40B4-BE49-F238E27FC236}">
                <a16:creationId xmlns:a16="http://schemas.microsoft.com/office/drawing/2014/main" id="{2A0D6585-27D5-47A5-4417-4F65E6D6FF75}"/>
              </a:ext>
            </a:extLst>
          </p:cNvPr>
          <p:cNvSpPr/>
          <p:nvPr/>
        </p:nvSpPr>
        <p:spPr>
          <a:xfrm>
            <a:off x="8220780" y="4551710"/>
            <a:ext cx="1569899" cy="256530"/>
          </a:xfrm>
          <a:prstGeom prst="rect">
            <a:avLst/>
          </a:prstGeom>
          <a:noFill/>
          <a:ln/>
        </p:spPr>
        <p:txBody>
          <a:bodyPr wrap="square" lIns="0" tIns="0" rIns="0" bIns="0" rtlCol="0" anchor="t">
            <a:normAutofit/>
          </a:bodyPr>
          <a:lstStyle/>
          <a:p>
            <a:pPr marL="0" indent="0" algn="ctr">
              <a:lnSpc>
                <a:spcPts val="1820"/>
              </a:lnSpc>
              <a:buNone/>
            </a:pPr>
            <a:r>
              <a:rPr lang="en-US" sz="1300" dirty="0">
                <a:solidFill>
                  <a:srgbClr val="FFFFFF"/>
                </a:solidFill>
                <a:latin typeface="Carlito" pitchFamily="34" charset="0"/>
                <a:ea typeface="Carlito" pitchFamily="34" charset="-122"/>
                <a:cs typeface="Carlito" pitchFamily="34" charset="-120"/>
              </a:rPr>
              <a:t>abord électif du sac</a:t>
            </a:r>
            <a:endParaRPr lang="en-US" sz="1300" dirty="0"/>
          </a:p>
        </p:txBody>
      </p:sp>
      <p:pic>
        <p:nvPicPr>
          <p:cNvPr id="35" name="Image 1" descr="arrow-right">
            <a:extLst>
              <a:ext uri="{FF2B5EF4-FFF2-40B4-BE49-F238E27FC236}">
                <a16:creationId xmlns:a16="http://schemas.microsoft.com/office/drawing/2014/main" id="{87AC1562-2216-BE81-74BE-C6F04C9B7D4D}"/>
              </a:ext>
            </a:extLst>
          </p:cNvPr>
          <p:cNvPicPr>
            <a:picLocks noChangeAspect="1"/>
          </p:cNvPicPr>
          <p:nvPr/>
        </p:nvPicPr>
        <p:blipFill>
          <a:blip r:embed="rId3"/>
          <a:srcRect/>
          <a:stretch/>
        </p:blipFill>
        <p:spPr>
          <a:xfrm>
            <a:off x="8873353" y="1320186"/>
            <a:ext cx="295972" cy="203200"/>
          </a:xfrm>
          <a:prstGeom prst="rect">
            <a:avLst/>
          </a:prstGeom>
        </p:spPr>
      </p:pic>
      <p:sp>
        <p:nvSpPr>
          <p:cNvPr id="36" name="Text 7">
            <a:extLst>
              <a:ext uri="{FF2B5EF4-FFF2-40B4-BE49-F238E27FC236}">
                <a16:creationId xmlns:a16="http://schemas.microsoft.com/office/drawing/2014/main" id="{C580B84D-B7D0-8841-4E90-3D8C7B2AA8CC}"/>
              </a:ext>
            </a:extLst>
          </p:cNvPr>
          <p:cNvSpPr/>
          <p:nvPr/>
        </p:nvSpPr>
        <p:spPr>
          <a:xfrm>
            <a:off x="9543736" y="1152546"/>
            <a:ext cx="2051578" cy="546100"/>
          </a:xfrm>
          <a:prstGeom prst="roundRect">
            <a:avLst>
              <a:gd name="adj" fmla="val 18605"/>
            </a:avLst>
          </a:prstGeom>
          <a:solidFill>
            <a:srgbClr val="44546A"/>
          </a:solidFill>
          <a:ln/>
          <a:effectLst>
            <a:outerShdw blurRad="50800" dist="25400" dir="5400000" algn="bl" rotWithShape="0">
              <a:srgbClr val="000000">
                <a:alpha val="25000"/>
              </a:srgbClr>
            </a:outerShdw>
          </a:effectLst>
        </p:spPr>
        <p:txBody>
          <a:bodyPr wrap="square" lIns="109942" tIns="109942" rIns="109942" bIns="84542" rtlCol="0" anchor="t">
            <a:normAutofit/>
          </a:bodyPr>
          <a:lstStyle/>
          <a:p>
            <a:pPr marL="0" indent="0" algn="ctr">
              <a:lnSpc>
                <a:spcPts val="2100"/>
              </a:lnSpc>
              <a:buNone/>
            </a:pPr>
            <a:r>
              <a:rPr lang="en-US" sz="1500" b="1" dirty="0">
                <a:solidFill>
                  <a:srgbClr val="FFFFFF"/>
                </a:solidFill>
                <a:latin typeface="Carlito" pitchFamily="34" charset="0"/>
                <a:ea typeface="Carlito" pitchFamily="34" charset="-122"/>
                <a:cs typeface="Carlito" pitchFamily="34" charset="-120"/>
              </a:rPr>
              <a:t>HOSPIT MOY 3jrs</a:t>
            </a:r>
            <a:endParaRPr lang="en-US" sz="1500" dirty="0"/>
          </a:p>
        </p:txBody>
      </p:sp>
      <p:sp>
        <p:nvSpPr>
          <p:cNvPr id="37" name="Text 8">
            <a:extLst>
              <a:ext uri="{FF2B5EF4-FFF2-40B4-BE49-F238E27FC236}">
                <a16:creationId xmlns:a16="http://schemas.microsoft.com/office/drawing/2014/main" id="{1D8B9B1B-86AD-B820-61BD-2C3FE039A28F}"/>
              </a:ext>
            </a:extLst>
          </p:cNvPr>
          <p:cNvSpPr/>
          <p:nvPr/>
        </p:nvSpPr>
        <p:spPr>
          <a:xfrm>
            <a:off x="9388991" y="1860960"/>
            <a:ext cx="2438809" cy="573980"/>
          </a:xfrm>
          <a:prstGeom prst="rect">
            <a:avLst/>
          </a:prstGeom>
          <a:noFill/>
          <a:ln/>
        </p:spPr>
        <p:txBody>
          <a:bodyPr wrap="square" lIns="0" tIns="0" rIns="0" bIns="0" rtlCol="0" anchor="t">
            <a:normAutofit/>
          </a:bodyPr>
          <a:lstStyle/>
          <a:p>
            <a:pPr marL="0" indent="0" algn="ctr">
              <a:lnSpc>
                <a:spcPts val="2160"/>
              </a:lnSpc>
              <a:buNone/>
            </a:pPr>
            <a:r>
              <a:rPr lang="en-US" sz="1600" dirty="0">
                <a:solidFill>
                  <a:srgbClr val="1A1A1A"/>
                </a:solidFill>
                <a:latin typeface="Carlito" pitchFamily="34" charset="0"/>
                <a:ea typeface="Carlito" pitchFamily="34" charset="-122"/>
                <a:cs typeface="Carlito" pitchFamily="34" charset="-120"/>
              </a:rPr>
              <a:t>Pas de </a:t>
            </a:r>
            <a:r>
              <a:rPr lang="en-US" sz="1600" dirty="0" err="1">
                <a:solidFill>
                  <a:srgbClr val="1A1A1A"/>
                </a:solidFill>
                <a:latin typeface="Carlito" pitchFamily="34" charset="0"/>
                <a:ea typeface="Carlito" pitchFamily="34" charset="-122"/>
                <a:cs typeface="Carlito" pitchFamily="34" charset="-120"/>
              </a:rPr>
              <a:t>clampage</a:t>
            </a:r>
            <a:r>
              <a:rPr lang="en-US" sz="1600" dirty="0">
                <a:solidFill>
                  <a:srgbClr val="1A1A1A"/>
                </a:solidFill>
                <a:latin typeface="Carlito" pitchFamily="34" charset="0"/>
                <a:ea typeface="Carlito" pitchFamily="34" charset="-122"/>
                <a:cs typeface="Carlito" pitchFamily="34" charset="-120"/>
              </a:rPr>
              <a:t>, pas </a:t>
            </a:r>
            <a:r>
              <a:rPr lang="en-US" sz="1600" dirty="0" err="1">
                <a:solidFill>
                  <a:srgbClr val="1A1A1A"/>
                </a:solidFill>
                <a:latin typeface="Carlito" pitchFamily="34" charset="0"/>
                <a:ea typeface="Carlito" pitchFamily="34" charset="-122"/>
                <a:cs typeface="Carlito" pitchFamily="34" charset="-120"/>
              </a:rPr>
              <a:t>d’éviscération</a:t>
            </a:r>
            <a:endParaRPr lang="en-US" sz="1600" dirty="0"/>
          </a:p>
        </p:txBody>
      </p:sp>
      <p:pic>
        <p:nvPicPr>
          <p:cNvPr id="38" name="Picture 8" descr="courbe La Flèche icône png, courbe La Flèche icône transparent png 22129656  PNG">
            <a:extLst>
              <a:ext uri="{FF2B5EF4-FFF2-40B4-BE49-F238E27FC236}">
                <a16:creationId xmlns:a16="http://schemas.microsoft.com/office/drawing/2014/main" id="{8F4B72C1-8294-AC19-C6CC-3446FB417AD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707" t="21992" r="11310" b="16588"/>
          <a:stretch/>
        </p:blipFill>
        <p:spPr bwMode="auto">
          <a:xfrm rot="977086">
            <a:off x="1183784" y="2825363"/>
            <a:ext cx="1042617" cy="425380"/>
          </a:xfrm>
          <a:prstGeom prst="rect">
            <a:avLst/>
          </a:prstGeom>
          <a:noFill/>
          <a:extLst>
            <a:ext uri="{909E8E84-426E-40DD-AFC4-6F175D3DCCD1}">
              <a14:hiddenFill xmlns:a14="http://schemas.microsoft.com/office/drawing/2010/main">
                <a:solidFill>
                  <a:srgbClr val="FFFFFF"/>
                </a:solidFill>
              </a14:hiddenFill>
            </a:ext>
          </a:extLst>
        </p:spPr>
      </p:pic>
      <p:sp>
        <p:nvSpPr>
          <p:cNvPr id="39" name="Text 11">
            <a:extLst>
              <a:ext uri="{FF2B5EF4-FFF2-40B4-BE49-F238E27FC236}">
                <a16:creationId xmlns:a16="http://schemas.microsoft.com/office/drawing/2014/main" id="{1A2EEB61-A9BD-9ABB-76BF-76A8517E9022}"/>
              </a:ext>
            </a:extLst>
          </p:cNvPr>
          <p:cNvSpPr/>
          <p:nvPr/>
        </p:nvSpPr>
        <p:spPr>
          <a:xfrm>
            <a:off x="881023" y="5670981"/>
            <a:ext cx="4970780" cy="299690"/>
          </a:xfrm>
          <a:prstGeom prst="rect">
            <a:avLst/>
          </a:prstGeom>
          <a:noFill/>
          <a:ln/>
        </p:spPr>
        <p:txBody>
          <a:bodyPr wrap="square" lIns="0" tIns="0" rIns="0" bIns="0" rtlCol="0" anchor="t">
            <a:normAutofit fontScale="92500"/>
          </a:bodyPr>
          <a:lstStyle/>
          <a:p>
            <a:pPr marL="0" indent="0" algn="l">
              <a:lnSpc>
                <a:spcPts val="2160"/>
              </a:lnSpc>
              <a:buNone/>
            </a:pPr>
            <a:r>
              <a:rPr lang="en-US" dirty="0">
                <a:solidFill>
                  <a:srgbClr val="1A1A1A"/>
                </a:solidFill>
                <a:latin typeface="Carlito" pitchFamily="34" charset="0"/>
                <a:ea typeface="Carlito" pitchFamily="34" charset="-122"/>
                <a:cs typeface="Carlito" pitchFamily="34" charset="-120"/>
              </a:rPr>
              <a:t>Ne pas </a:t>
            </a:r>
            <a:r>
              <a:rPr lang="en-US" dirty="0" err="1">
                <a:solidFill>
                  <a:srgbClr val="1A1A1A"/>
                </a:solidFill>
                <a:latin typeface="Carlito" pitchFamily="34" charset="0"/>
                <a:ea typeface="Carlito" pitchFamily="34" charset="-122"/>
                <a:cs typeface="Carlito" pitchFamily="34" charset="-120"/>
              </a:rPr>
              <a:t>négliger</a:t>
            </a:r>
            <a:r>
              <a:rPr lang="en-US" dirty="0">
                <a:solidFill>
                  <a:srgbClr val="1A1A1A"/>
                </a:solidFill>
                <a:latin typeface="Carlito" pitchFamily="34" charset="0"/>
                <a:ea typeface="Carlito" pitchFamily="34" charset="-122"/>
                <a:cs typeface="Carlito" pitchFamily="34" charset="-120"/>
              </a:rPr>
              <a:t> le bilan d'opérabilité : ça </a:t>
            </a:r>
            <a:r>
              <a:rPr lang="en-US" dirty="0" err="1">
                <a:solidFill>
                  <a:srgbClr val="1A1A1A"/>
                </a:solidFill>
                <a:latin typeface="Carlito" pitchFamily="34" charset="0"/>
                <a:ea typeface="Carlito" pitchFamily="34" charset="-122"/>
                <a:cs typeface="Carlito" pitchFamily="34" charset="-120"/>
              </a:rPr>
              <a:t>peut</a:t>
            </a:r>
            <a:r>
              <a:rPr lang="en-US" dirty="0">
                <a:solidFill>
                  <a:srgbClr val="1A1A1A"/>
                </a:solidFill>
                <a:latin typeface="Carlito" pitchFamily="34" charset="0"/>
                <a:ea typeface="Carlito" pitchFamily="34" charset="-122"/>
                <a:cs typeface="Carlito" pitchFamily="34" charset="-120"/>
              </a:rPr>
              <a:t> </a:t>
            </a:r>
            <a:r>
              <a:rPr lang="en-US" dirty="0" err="1">
                <a:solidFill>
                  <a:srgbClr val="1A1A1A"/>
                </a:solidFill>
                <a:latin typeface="Carlito" pitchFamily="34" charset="0"/>
                <a:ea typeface="Carlito" pitchFamily="34" charset="-122"/>
                <a:cs typeface="Carlito" pitchFamily="34" charset="-120"/>
              </a:rPr>
              <a:t>saigner</a:t>
            </a:r>
            <a:r>
              <a:rPr lang="en-US" dirty="0">
                <a:solidFill>
                  <a:srgbClr val="1A1A1A"/>
                </a:solidFill>
                <a:latin typeface="Carlito" pitchFamily="34" charset="0"/>
                <a:ea typeface="Carlito" pitchFamily="34" charset="-122"/>
                <a:cs typeface="Carlito" pitchFamily="34" charset="-120"/>
              </a:rPr>
              <a:t> !</a:t>
            </a:r>
            <a:endParaRPr lang="en-US" dirty="0"/>
          </a:p>
        </p:txBody>
      </p:sp>
      <p:sp>
        <p:nvSpPr>
          <p:cNvPr id="40" name="Text 5">
            <a:extLst>
              <a:ext uri="{FF2B5EF4-FFF2-40B4-BE49-F238E27FC236}">
                <a16:creationId xmlns:a16="http://schemas.microsoft.com/office/drawing/2014/main" id="{C936008C-392C-6DDE-75FA-4E2094C06C51}"/>
              </a:ext>
            </a:extLst>
          </p:cNvPr>
          <p:cNvSpPr/>
          <p:nvPr/>
        </p:nvSpPr>
        <p:spPr>
          <a:xfrm>
            <a:off x="6012911" y="5664972"/>
            <a:ext cx="5023104" cy="316855"/>
          </a:xfrm>
          <a:prstGeom prst="rect">
            <a:avLst/>
          </a:prstGeom>
          <a:noFill/>
          <a:ln/>
        </p:spPr>
        <p:txBody>
          <a:bodyPr wrap="square" lIns="0" tIns="0" rIns="0" bIns="0" rtlCol="0" anchor="t">
            <a:normAutofit/>
          </a:bodyPr>
          <a:lstStyle/>
          <a:p>
            <a:pPr marL="0" indent="0" algn="l">
              <a:lnSpc>
                <a:spcPts val="2295"/>
              </a:lnSpc>
              <a:buNone/>
            </a:pPr>
            <a:r>
              <a:rPr lang="en-US" sz="1700" dirty="0">
                <a:solidFill>
                  <a:srgbClr val="1A1A1A"/>
                </a:solidFill>
                <a:latin typeface="Carlito" pitchFamily="34" charset="0"/>
                <a:ea typeface="Carlito" pitchFamily="34" charset="-122"/>
                <a:cs typeface="Carlito" pitchFamily="34" charset="-120"/>
              </a:rPr>
              <a:t>-  </a:t>
            </a:r>
            <a:r>
              <a:rPr lang="en-US" sz="1700" b="1" dirty="0">
                <a:solidFill>
                  <a:srgbClr val="1A1A1A"/>
                </a:solidFill>
                <a:latin typeface="Carlito" pitchFamily="34" charset="0"/>
                <a:ea typeface="Carlito" pitchFamily="34" charset="-122"/>
                <a:cs typeface="Carlito" pitchFamily="34" charset="-120"/>
              </a:rPr>
              <a:t>ETT</a:t>
            </a:r>
            <a:r>
              <a:rPr lang="en-US" sz="1700" dirty="0">
                <a:solidFill>
                  <a:srgbClr val="1A1A1A"/>
                </a:solidFill>
                <a:latin typeface="Carlito" pitchFamily="34" charset="0"/>
                <a:ea typeface="Carlito" pitchFamily="34" charset="-122"/>
                <a:cs typeface="Carlito" pitchFamily="34" charset="-120"/>
              </a:rPr>
              <a:t> a minima</a:t>
            </a:r>
            <a:endParaRPr lang="en-US" sz="1700" dirty="0"/>
          </a:p>
        </p:txBody>
      </p:sp>
      <p:sp>
        <p:nvSpPr>
          <p:cNvPr id="41" name="Text 6">
            <a:extLst>
              <a:ext uri="{FF2B5EF4-FFF2-40B4-BE49-F238E27FC236}">
                <a16:creationId xmlns:a16="http://schemas.microsoft.com/office/drawing/2014/main" id="{75BDAF94-3516-2A81-AA3B-6643CA203E65}"/>
              </a:ext>
            </a:extLst>
          </p:cNvPr>
          <p:cNvSpPr/>
          <p:nvPr/>
        </p:nvSpPr>
        <p:spPr>
          <a:xfrm>
            <a:off x="6012911" y="6045327"/>
            <a:ext cx="5023104" cy="316855"/>
          </a:xfrm>
          <a:prstGeom prst="rect">
            <a:avLst/>
          </a:prstGeom>
          <a:noFill/>
          <a:ln/>
        </p:spPr>
        <p:txBody>
          <a:bodyPr wrap="square" lIns="0" tIns="0" rIns="0" bIns="0" rtlCol="0" anchor="t">
            <a:normAutofit/>
          </a:bodyPr>
          <a:lstStyle/>
          <a:p>
            <a:pPr marL="0" indent="0" algn="l">
              <a:lnSpc>
                <a:spcPts val="2295"/>
              </a:lnSpc>
              <a:buNone/>
            </a:pPr>
            <a:r>
              <a:rPr lang="en-US" sz="1700" dirty="0">
                <a:solidFill>
                  <a:srgbClr val="1A1A1A"/>
                </a:solidFill>
                <a:latin typeface="Carlito" pitchFamily="34" charset="0"/>
                <a:ea typeface="Carlito" pitchFamily="34" charset="-122"/>
                <a:cs typeface="Carlito" pitchFamily="34" charset="-120"/>
              </a:rPr>
              <a:t>-  </a:t>
            </a:r>
            <a:r>
              <a:rPr lang="en-US" sz="1700" b="1" dirty="0">
                <a:solidFill>
                  <a:srgbClr val="1A1A1A"/>
                </a:solidFill>
                <a:latin typeface="Carlito" pitchFamily="34" charset="0"/>
                <a:ea typeface="Carlito" pitchFamily="34" charset="-122"/>
                <a:cs typeface="Carlito" pitchFamily="34" charset="-120"/>
              </a:rPr>
              <a:t>Épreuve d'effort</a:t>
            </a:r>
            <a:r>
              <a:rPr lang="en-US" sz="1700" dirty="0">
                <a:solidFill>
                  <a:srgbClr val="1A1A1A"/>
                </a:solidFill>
                <a:latin typeface="Carlito" pitchFamily="34" charset="0"/>
                <a:ea typeface="Carlito" pitchFamily="34" charset="-122"/>
                <a:cs typeface="Carlito" pitchFamily="34" charset="-120"/>
              </a:rPr>
              <a:t> au besoin</a:t>
            </a:r>
            <a:endParaRPr lang="en-US" sz="1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5" grpId="0" animBg="1"/>
      <p:bldP spid="26" grpId="0" animBg="1"/>
      <p:bldP spid="27" grpId="0" animBg="1"/>
      <p:bldP spid="28" grpId="0" animBg="1"/>
      <p:bldP spid="30" grpId="0" animBg="1"/>
      <p:bldP spid="31" grpId="0" animBg="1"/>
      <p:bldP spid="32"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628650"/>
            <a:ext cx="12192000" cy="6229350"/>
          </a:xfrm>
          <a:prstGeom prst="rect">
            <a:avLst/>
          </a:prstGeom>
          <a:solidFill>
            <a:srgbClr val="DEE6F0"/>
          </a:solidFill>
          <a:ln/>
        </p:spPr>
        <p:txBody>
          <a:bodyPr/>
          <a:lstStyle/>
          <a:p>
            <a:endParaRPr lang="fr-FR"/>
          </a:p>
        </p:txBody>
      </p:sp>
      <p:sp>
        <p:nvSpPr>
          <p:cNvPr id="3" name="Text 1"/>
          <p:cNvSpPr/>
          <p:nvPr/>
        </p:nvSpPr>
        <p:spPr>
          <a:xfrm>
            <a:off x="228600" y="114300"/>
            <a:ext cx="915670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Cas 5 : EF II lombaire, collets sûrs → endoanévrismorraphie</a:t>
            </a:r>
            <a:endParaRPr lang="en-US" sz="2200" dirty="0"/>
          </a:p>
        </p:txBody>
      </p:sp>
      <p:sp>
        <p:nvSpPr>
          <p:cNvPr id="4" name="Shape 2"/>
          <p:cNvSpPr/>
          <p:nvPr/>
        </p:nvSpPr>
        <p:spPr>
          <a:xfrm>
            <a:off x="0" y="596900"/>
            <a:ext cx="12192000" cy="31750"/>
          </a:xfrm>
          <a:prstGeom prst="rect">
            <a:avLst/>
          </a:prstGeom>
          <a:solidFill>
            <a:srgbClr val="44546A"/>
          </a:solidFill>
          <a:ln/>
        </p:spPr>
        <p:txBody>
          <a:bodyPr/>
          <a:lstStyle/>
          <a:p>
            <a:endParaRPr lang="fr-FR"/>
          </a:p>
        </p:txBody>
      </p:sp>
      <p:pic>
        <p:nvPicPr>
          <p:cNvPr id="6" name="Image 0" descr="Users"/>
          <p:cNvPicPr>
            <a:picLocks noChangeAspect="1"/>
          </p:cNvPicPr>
          <p:nvPr/>
        </p:nvPicPr>
        <p:blipFill>
          <a:blip r:embed="rId7"/>
          <a:srcRect/>
          <a:stretch/>
        </p:blipFill>
        <p:spPr>
          <a:xfrm>
            <a:off x="381000" y="952500"/>
            <a:ext cx="355600" cy="355600"/>
          </a:xfrm>
          <a:prstGeom prst="rect">
            <a:avLst/>
          </a:prstGeom>
        </p:spPr>
      </p:pic>
      <p:sp>
        <p:nvSpPr>
          <p:cNvPr id="7" name="Text 4"/>
          <p:cNvSpPr/>
          <p:nvPr/>
        </p:nvSpPr>
        <p:spPr>
          <a:xfrm>
            <a:off x="889000" y="990600"/>
            <a:ext cx="2616200" cy="327620"/>
          </a:xfrm>
          <a:prstGeom prst="rect">
            <a:avLst/>
          </a:prstGeom>
          <a:noFill/>
          <a:ln/>
        </p:spPr>
        <p:txBody>
          <a:bodyPr wrap="square" lIns="0" tIns="0" rIns="0" bIns="0" rtlCol="0" anchor="t">
            <a:normAutofit/>
          </a:bodyPr>
          <a:lstStyle/>
          <a:p>
            <a:pPr marL="0" indent="0" algn="l">
              <a:lnSpc>
                <a:spcPts val="2380"/>
              </a:lnSpc>
              <a:buNone/>
            </a:pPr>
            <a:r>
              <a:rPr lang="en-US" sz="1700" b="1" u="sng" dirty="0">
                <a:solidFill>
                  <a:srgbClr val="1A1A1A"/>
                </a:solidFill>
                <a:latin typeface="Carlito" pitchFamily="34" charset="0"/>
                <a:ea typeface="Carlito" pitchFamily="34" charset="-122"/>
                <a:cs typeface="Carlito" pitchFamily="34" charset="-120"/>
              </a:rPr>
              <a:t>Le cas</a:t>
            </a:r>
            <a:endParaRPr lang="en-US" sz="1700" dirty="0"/>
          </a:p>
        </p:txBody>
      </p:sp>
      <p:sp>
        <p:nvSpPr>
          <p:cNvPr id="8" name="Text 5"/>
          <p:cNvSpPr/>
          <p:nvPr/>
        </p:nvSpPr>
        <p:spPr>
          <a:xfrm>
            <a:off x="381000" y="1587500"/>
            <a:ext cx="4839970" cy="1437054"/>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Patient :</a:t>
            </a:r>
            <a:r>
              <a:rPr lang="en-US" sz="1500" dirty="0">
                <a:solidFill>
                  <a:srgbClr val="1A1A1A"/>
                </a:solidFill>
                <a:latin typeface="Carlito" pitchFamily="34" charset="0"/>
                <a:ea typeface="Carlito" pitchFamily="34" charset="-122"/>
                <a:cs typeface="Carlito" pitchFamily="34" charset="-120"/>
              </a:rPr>
              <a:t> Homme, 77 </a:t>
            </a:r>
            <a:r>
              <a:rPr lang="en-US" sz="1500" dirty="0" err="1">
                <a:solidFill>
                  <a:srgbClr val="1A1A1A"/>
                </a:solidFill>
                <a:latin typeface="Carlito" pitchFamily="34" charset="0"/>
                <a:ea typeface="Carlito" pitchFamily="34" charset="-122"/>
                <a:cs typeface="Carlito" pitchFamily="34" charset="-120"/>
              </a:rPr>
              <a:t>ans</a:t>
            </a:r>
            <a:endParaRPr lang="en-US" sz="1500" dirty="0"/>
          </a:p>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ATCD :</a:t>
            </a:r>
            <a:r>
              <a:rPr lang="en-US" sz="1500" dirty="0">
                <a:solidFill>
                  <a:srgbClr val="1A1A1A"/>
                </a:solidFill>
                <a:latin typeface="Carlito" pitchFamily="34" charset="0"/>
                <a:ea typeface="Carlito" pitchFamily="34" charset="-122"/>
                <a:cs typeface="Carlito" pitchFamily="34" charset="-120"/>
              </a:rPr>
              <a:t> </a:t>
            </a:r>
            <a:r>
              <a:rPr lang="en-US" sz="1500" dirty="0" err="1">
                <a:solidFill>
                  <a:srgbClr val="1A1A1A"/>
                </a:solidFill>
                <a:latin typeface="Carlito" pitchFamily="34" charset="0"/>
                <a:ea typeface="Carlito" pitchFamily="34" charset="-122"/>
                <a:cs typeface="Carlito" pitchFamily="34" charset="-120"/>
              </a:rPr>
              <a:t>Polyarthrite</a:t>
            </a:r>
            <a:r>
              <a:rPr lang="en-US" sz="1500" dirty="0">
                <a:solidFill>
                  <a:srgbClr val="1A1A1A"/>
                </a:solidFill>
                <a:latin typeface="Carlito" pitchFamily="34" charset="0"/>
                <a:ea typeface="Carlito" pitchFamily="34" charset="-122"/>
                <a:cs typeface="Carlito" pitchFamily="34" charset="-120"/>
              </a:rPr>
              <a:t> </a:t>
            </a:r>
            <a:r>
              <a:rPr lang="en-US" sz="1500" dirty="0" err="1">
                <a:solidFill>
                  <a:srgbClr val="1A1A1A"/>
                </a:solidFill>
                <a:latin typeface="Carlito" pitchFamily="34" charset="0"/>
                <a:ea typeface="Carlito" pitchFamily="34" charset="-122"/>
                <a:cs typeface="Carlito" pitchFamily="34" charset="-120"/>
              </a:rPr>
              <a:t>rhumatoide</a:t>
            </a:r>
            <a:r>
              <a:rPr lang="en-US" sz="1500" dirty="0">
                <a:solidFill>
                  <a:srgbClr val="1A1A1A"/>
                </a:solidFill>
                <a:latin typeface="Carlito" pitchFamily="34" charset="0"/>
                <a:ea typeface="Carlito" pitchFamily="34" charset="-122"/>
                <a:cs typeface="Carlito" pitchFamily="34" charset="-120"/>
              </a:rPr>
              <a:t> sous MTX + </a:t>
            </a:r>
            <a:r>
              <a:rPr lang="en-US" sz="1500" dirty="0" err="1">
                <a:solidFill>
                  <a:srgbClr val="1A1A1A"/>
                </a:solidFill>
                <a:latin typeface="Carlito" pitchFamily="34" charset="0"/>
                <a:ea typeface="Carlito" pitchFamily="34" charset="-122"/>
                <a:cs typeface="Carlito" pitchFamily="34" charset="-120"/>
              </a:rPr>
              <a:t>cardiopathie</a:t>
            </a:r>
            <a:r>
              <a:rPr lang="en-US" sz="1500" dirty="0">
                <a:solidFill>
                  <a:srgbClr val="1A1A1A"/>
                </a:solidFill>
                <a:latin typeface="Carlito" pitchFamily="34" charset="0"/>
                <a:ea typeface="Carlito" pitchFamily="34" charset="-122"/>
                <a:cs typeface="Carlito" pitchFamily="34" charset="-120"/>
              </a:rPr>
              <a:t> </a:t>
            </a:r>
            <a:r>
              <a:rPr lang="en-US" sz="1500" dirty="0" err="1">
                <a:solidFill>
                  <a:srgbClr val="1A1A1A"/>
                </a:solidFill>
                <a:latin typeface="Carlito" pitchFamily="34" charset="0"/>
                <a:ea typeface="Carlito" pitchFamily="34" charset="-122"/>
                <a:cs typeface="Carlito" pitchFamily="34" charset="-120"/>
              </a:rPr>
              <a:t>ischémique</a:t>
            </a:r>
            <a:r>
              <a:rPr lang="en-US" sz="1500" dirty="0">
                <a:solidFill>
                  <a:srgbClr val="1A1A1A"/>
                </a:solidFill>
                <a:latin typeface="Carlito" pitchFamily="34" charset="0"/>
                <a:ea typeface="Carlito" pitchFamily="34" charset="-122"/>
                <a:cs typeface="Carlito" pitchFamily="34" charset="-120"/>
              </a:rPr>
              <a:t> </a:t>
            </a:r>
            <a:r>
              <a:rPr lang="en-US" sz="1500" dirty="0" err="1">
                <a:solidFill>
                  <a:srgbClr val="1A1A1A"/>
                </a:solidFill>
                <a:latin typeface="Carlito" pitchFamily="34" charset="0"/>
                <a:ea typeface="Carlito" pitchFamily="34" charset="-122"/>
                <a:cs typeface="Carlito" pitchFamily="34" charset="-120"/>
              </a:rPr>
              <a:t>sévère</a:t>
            </a:r>
            <a:endParaRPr lang="en-US" sz="1500" dirty="0"/>
          </a:p>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EVAR :</a:t>
            </a:r>
            <a:r>
              <a:rPr lang="en-US" sz="1500" dirty="0">
                <a:solidFill>
                  <a:srgbClr val="1A1A1A"/>
                </a:solidFill>
                <a:latin typeface="Carlito" pitchFamily="34" charset="0"/>
                <a:ea typeface="Carlito" pitchFamily="34" charset="-122"/>
                <a:cs typeface="Carlito" pitchFamily="34" charset="-120"/>
              </a:rPr>
              <a:t> EDP </a:t>
            </a:r>
            <a:r>
              <a:rPr lang="en-US" sz="1500" dirty="0" err="1">
                <a:solidFill>
                  <a:srgbClr val="1A1A1A"/>
                </a:solidFill>
                <a:latin typeface="Carlito" pitchFamily="34" charset="0"/>
                <a:ea typeface="Carlito" pitchFamily="34" charset="-122"/>
                <a:cs typeface="Carlito" pitchFamily="34" charset="-120"/>
              </a:rPr>
              <a:t>endurant</a:t>
            </a:r>
            <a:r>
              <a:rPr lang="en-US" sz="1500" dirty="0">
                <a:solidFill>
                  <a:srgbClr val="1A1A1A"/>
                </a:solidFill>
                <a:latin typeface="Carlito" pitchFamily="34" charset="0"/>
                <a:ea typeface="Carlito" pitchFamily="34" charset="-122"/>
                <a:cs typeface="Carlito" pitchFamily="34" charset="-120"/>
              </a:rPr>
              <a:t> </a:t>
            </a:r>
            <a:r>
              <a:rPr lang="en-US" sz="1500" dirty="0" err="1">
                <a:solidFill>
                  <a:srgbClr val="1A1A1A"/>
                </a:solidFill>
                <a:latin typeface="Carlito" pitchFamily="34" charset="0"/>
                <a:ea typeface="Carlito" pitchFamily="34" charset="-122"/>
                <a:cs typeface="Carlito" pitchFamily="34" charset="-120"/>
              </a:rPr>
              <a:t>en</a:t>
            </a:r>
            <a:r>
              <a:rPr lang="en-US" sz="1500" dirty="0">
                <a:solidFill>
                  <a:srgbClr val="1A1A1A"/>
                </a:solidFill>
                <a:latin typeface="Carlito" pitchFamily="34" charset="0"/>
                <a:ea typeface="Carlito" pitchFamily="34" charset="-122"/>
                <a:cs typeface="Carlito" pitchFamily="34" charset="-120"/>
              </a:rPr>
              <a:t> 2020</a:t>
            </a:r>
            <a:endParaRPr lang="en-US" sz="1500" dirty="0"/>
          </a:p>
        </p:txBody>
      </p:sp>
      <p:sp>
        <p:nvSpPr>
          <p:cNvPr id="9" name="Text 6"/>
          <p:cNvSpPr/>
          <p:nvPr/>
        </p:nvSpPr>
        <p:spPr>
          <a:xfrm>
            <a:off x="381000" y="3063875"/>
            <a:ext cx="4839970" cy="679694"/>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AngioTDM :</a:t>
            </a:r>
            <a:r>
              <a:rPr lang="en-US" sz="1500" dirty="0">
                <a:solidFill>
                  <a:srgbClr val="1A1A1A"/>
                </a:solidFill>
                <a:latin typeface="Carlito" pitchFamily="34" charset="0"/>
                <a:ea typeface="Carlito" pitchFamily="34" charset="-122"/>
                <a:cs typeface="Carlito" pitchFamily="34" charset="-120"/>
              </a:rPr>
              <a:t> EF II </a:t>
            </a:r>
            <a:r>
              <a:rPr lang="en-US" sz="1500" dirty="0" err="1">
                <a:solidFill>
                  <a:srgbClr val="1A1A1A"/>
                </a:solidFill>
                <a:latin typeface="Carlito" pitchFamily="34" charset="0"/>
                <a:ea typeface="Carlito" pitchFamily="34" charset="-122"/>
                <a:cs typeface="Carlito" pitchFamily="34" charset="-120"/>
              </a:rPr>
              <a:t>lombaire</a:t>
            </a:r>
            <a:r>
              <a:rPr lang="en-US" sz="1500" dirty="0">
                <a:solidFill>
                  <a:srgbClr val="1A1A1A"/>
                </a:solidFill>
                <a:latin typeface="Carlito" pitchFamily="34" charset="0"/>
                <a:ea typeface="Carlito" pitchFamily="34" charset="-122"/>
                <a:cs typeface="Carlito" pitchFamily="34" charset="-120"/>
              </a:rPr>
              <a:t> et AMI</a:t>
            </a:r>
            <a:endParaRPr lang="en-US" sz="1500" dirty="0"/>
          </a:p>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Sac :</a:t>
            </a:r>
            <a:r>
              <a:rPr lang="en-US" sz="1500" dirty="0">
                <a:solidFill>
                  <a:srgbClr val="1A1A1A"/>
                </a:solidFill>
                <a:latin typeface="Carlito" pitchFamily="34" charset="0"/>
                <a:ea typeface="Carlito" pitchFamily="34" charset="-122"/>
                <a:cs typeface="Carlito" pitchFamily="34" charset="-120"/>
              </a:rPr>
              <a:t> 57  → 70 mm </a:t>
            </a:r>
            <a:r>
              <a:rPr lang="en-US" sz="1500" dirty="0" err="1">
                <a:solidFill>
                  <a:srgbClr val="1A1A1A"/>
                </a:solidFill>
                <a:latin typeface="Carlito" pitchFamily="34" charset="0"/>
                <a:ea typeface="Carlito" pitchFamily="34" charset="-122"/>
                <a:cs typeface="Carlito" pitchFamily="34" charset="-120"/>
              </a:rPr>
              <a:t>en</a:t>
            </a:r>
            <a:r>
              <a:rPr lang="en-US" sz="1500" dirty="0">
                <a:solidFill>
                  <a:srgbClr val="1A1A1A"/>
                </a:solidFill>
                <a:latin typeface="Carlito" pitchFamily="34" charset="0"/>
                <a:ea typeface="Carlito" pitchFamily="34" charset="-122"/>
                <a:cs typeface="Carlito" pitchFamily="34" charset="-120"/>
              </a:rPr>
              <a:t> 36 </a:t>
            </a:r>
            <a:r>
              <a:rPr lang="en-US" sz="1500" dirty="0" err="1">
                <a:solidFill>
                  <a:srgbClr val="1A1A1A"/>
                </a:solidFill>
                <a:latin typeface="Carlito" pitchFamily="34" charset="0"/>
                <a:ea typeface="Carlito" pitchFamily="34" charset="-122"/>
                <a:cs typeface="Carlito" pitchFamily="34" charset="-120"/>
              </a:rPr>
              <a:t>mois</a:t>
            </a:r>
            <a:endParaRPr lang="en-US" sz="1500" dirty="0"/>
          </a:p>
        </p:txBody>
      </p:sp>
      <p:sp>
        <p:nvSpPr>
          <p:cNvPr id="10" name="Text 7"/>
          <p:cNvSpPr/>
          <p:nvPr/>
        </p:nvSpPr>
        <p:spPr>
          <a:xfrm>
            <a:off x="381000" y="4318000"/>
            <a:ext cx="483997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A1A1A"/>
                </a:solidFill>
                <a:latin typeface="Carlito" pitchFamily="34" charset="0"/>
                <a:ea typeface="Carlito" pitchFamily="34" charset="-122"/>
                <a:cs typeface="Carlito" pitchFamily="34" charset="-120"/>
              </a:rPr>
              <a:t>Collets :</a:t>
            </a:r>
            <a:r>
              <a:rPr lang="en-US" sz="1500" dirty="0">
                <a:solidFill>
                  <a:srgbClr val="1A1A1A"/>
                </a:solidFill>
                <a:latin typeface="Carlito" pitchFamily="34" charset="0"/>
                <a:ea typeface="Carlito" pitchFamily="34" charset="-122"/>
                <a:cs typeface="Carlito" pitchFamily="34" charset="-120"/>
              </a:rPr>
              <a:t> </a:t>
            </a:r>
            <a:r>
              <a:rPr lang="en-US" sz="1500" dirty="0" err="1">
                <a:solidFill>
                  <a:srgbClr val="1A1A1A"/>
                </a:solidFill>
                <a:latin typeface="Carlito" pitchFamily="34" charset="0"/>
                <a:ea typeface="Carlito" pitchFamily="34" charset="-122"/>
                <a:cs typeface="Carlito" pitchFamily="34" charset="-120"/>
              </a:rPr>
              <a:t>sûrs</a:t>
            </a:r>
            <a:r>
              <a:rPr lang="en-US" sz="1500" dirty="0">
                <a:solidFill>
                  <a:srgbClr val="1A1A1A"/>
                </a:solidFill>
                <a:latin typeface="Carlito" pitchFamily="34" charset="0"/>
                <a:ea typeface="Carlito" pitchFamily="34" charset="-122"/>
                <a:cs typeface="Carlito" pitchFamily="34" charset="-120"/>
              </a:rPr>
              <a:t> après relining</a:t>
            </a:r>
            <a:endParaRPr lang="en-US" sz="1500" dirty="0"/>
          </a:p>
        </p:txBody>
      </p:sp>
      <p:pic>
        <p:nvPicPr>
          <p:cNvPr id="5" name="Image 4"/>
          <p:cNvPicPr>
            <a:picLocks noChangeAspect="1"/>
          </p:cNvPicPr>
          <p:nvPr/>
        </p:nvPicPr>
        <p:blipFill>
          <a:blip r:embed="rId8"/>
          <a:stretch>
            <a:fillRect/>
          </a:stretch>
        </p:blipFill>
        <p:spPr>
          <a:xfrm rot="16200000">
            <a:off x="6577067" y="3702734"/>
            <a:ext cx="2544028" cy="3392037"/>
          </a:xfrm>
          <a:prstGeom prst="rect">
            <a:avLst/>
          </a:prstGeom>
        </p:spPr>
      </p:pic>
      <p:pic>
        <p:nvPicPr>
          <p:cNvPr id="11" name="Image 10"/>
          <p:cNvPicPr>
            <a:picLocks noChangeAspect="1"/>
          </p:cNvPicPr>
          <p:nvPr/>
        </p:nvPicPr>
        <p:blipFill>
          <a:blip r:embed="rId9"/>
          <a:stretch>
            <a:fillRect/>
          </a:stretch>
        </p:blipFill>
        <p:spPr>
          <a:xfrm>
            <a:off x="9873345" y="4071814"/>
            <a:ext cx="1990409" cy="2653879"/>
          </a:xfrm>
          <a:prstGeom prst="rect">
            <a:avLst/>
          </a:prstGeom>
        </p:spPr>
      </p:pic>
      <p:pic>
        <p:nvPicPr>
          <p:cNvPr id="12" name="20261008-1411-29.554170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2745624" y="4318000"/>
            <a:ext cx="3034095" cy="2477721"/>
          </a:xfrm>
          <a:prstGeom prst="rect">
            <a:avLst/>
          </a:prstGeom>
        </p:spPr>
      </p:pic>
      <p:pic>
        <p:nvPicPr>
          <p:cNvPr id="13" name="20261008-1416-25.8167430">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6291385" y="680720"/>
            <a:ext cx="4061006" cy="29945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27" fill="hold"/>
                                        <p:tgtEl>
                                          <p:spTgt spid="13"/>
                                        </p:tgtEl>
                                      </p:cBhvr>
                                    </p:cmd>
                                  </p:childTnLst>
                                </p:cTn>
                              </p:par>
                              <p:par>
                                <p:cTn id="7" presetID="1" presetClass="mediacall" presetSubtype="0" fill="hold" nodeType="withEffect">
                                  <p:stCondLst>
                                    <p:cond delay="0"/>
                                  </p:stCondLst>
                                  <p:childTnLst>
                                    <p:cmd type="call" cmd="playFrom(0.0)">
                                      <p:cBhvr>
                                        <p:cTn id="8" dur="2045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13"/>
                </p:tgtEl>
              </p:cMediaNode>
            </p:video>
            <p:seq concurrent="1" nextAc="seek">
              <p:cTn id="10" restart="whenNotActive" fill="hold" evtFilter="cancelBubble" nodeType="interactiveSeq">
                <p:stCondLst>
                  <p:cond evt="onClick" delay="0">
                    <p:tgtEl>
                      <p:spTgt spid="1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3"/>
                                        </p:tgtEl>
                                      </p:cBhvr>
                                    </p:cmd>
                                  </p:childTnLst>
                                </p:cTn>
                              </p:par>
                            </p:childTnLst>
                          </p:cTn>
                        </p:par>
                      </p:childTnLst>
                    </p:cTn>
                  </p:par>
                </p:childTnLst>
              </p:cTn>
              <p:nextCondLst>
                <p:cond evt="onClick" delay="0">
                  <p:tgtEl>
                    <p:spTgt spid="13"/>
                  </p:tgtEl>
                </p:cond>
              </p:nextCondLst>
            </p:seq>
            <p:video>
              <p:cMediaNode vol="80000">
                <p:cTn id="15" fill="hold" display="0">
                  <p:stCondLst>
                    <p:cond delay="indefinite"/>
                  </p:stCondLst>
                </p:cTn>
                <p:tgtEl>
                  <p:spTgt spid="12"/>
                </p:tgtEl>
              </p:cMediaNode>
            </p:video>
            <p:seq concurrent="1" nextAc="seek">
              <p:cTn id="16" restart="whenNotActive" fill="hold" evtFilter="cancelBubble" nodeType="interactiveSeq">
                <p:stCondLst>
                  <p:cond evt="onClick" delay="0">
                    <p:tgtEl>
                      <p:spTgt spid="1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28600" y="114300"/>
            <a:ext cx="9679940" cy="416520"/>
          </a:xfrm>
          <a:prstGeom prst="rect">
            <a:avLst/>
          </a:prstGeom>
          <a:noFill/>
          <a:ln/>
        </p:spPr>
        <p:txBody>
          <a:bodyPr wrap="none" lIns="0" tIns="0" rIns="0" bIns="0" rtlCol="0" anchor="t">
            <a:normAutofit/>
          </a:bodyPr>
          <a:lstStyle/>
          <a:p>
            <a:pPr marL="0" indent="0" algn="l">
              <a:lnSpc>
                <a:spcPts val="3080"/>
              </a:lnSpc>
              <a:buNone/>
            </a:pPr>
            <a:r>
              <a:rPr lang="en-US" sz="2200" dirty="0">
                <a:solidFill>
                  <a:srgbClr val="262626"/>
                </a:solidFill>
                <a:latin typeface="Carlito" pitchFamily="34" charset="0"/>
                <a:ea typeface="Carlito" pitchFamily="34" charset="-122"/>
                <a:cs typeface="Carlito" pitchFamily="34" charset="-120"/>
              </a:rPr>
              <a:t>Mon algorithme : EF de type II avec croissance du sac</a:t>
            </a:r>
            <a:endParaRPr lang="en-US" sz="2200" dirty="0"/>
          </a:p>
        </p:txBody>
      </p:sp>
      <p:sp>
        <p:nvSpPr>
          <p:cNvPr id="3" name="Shape 1"/>
          <p:cNvSpPr/>
          <p:nvPr/>
        </p:nvSpPr>
        <p:spPr>
          <a:xfrm>
            <a:off x="0" y="596900"/>
            <a:ext cx="12192000" cy="31750"/>
          </a:xfrm>
          <a:prstGeom prst="rect">
            <a:avLst/>
          </a:prstGeom>
          <a:solidFill>
            <a:srgbClr val="44546A"/>
          </a:solidFill>
          <a:ln/>
        </p:spPr>
        <p:txBody>
          <a:bodyPr/>
          <a:lstStyle/>
          <a:p>
            <a:endParaRPr lang="fr-FR"/>
          </a:p>
        </p:txBody>
      </p:sp>
      <p:sp>
        <p:nvSpPr>
          <p:cNvPr id="4" name="Shape 2"/>
          <p:cNvSpPr/>
          <p:nvPr/>
        </p:nvSpPr>
        <p:spPr>
          <a:xfrm>
            <a:off x="60960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5" name="Text 3"/>
          <p:cNvSpPr/>
          <p:nvPr/>
        </p:nvSpPr>
        <p:spPr>
          <a:xfrm>
            <a:off x="71120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1</a:t>
            </a:r>
            <a:endParaRPr lang="en-US" sz="1300" dirty="0"/>
          </a:p>
        </p:txBody>
      </p:sp>
      <p:sp>
        <p:nvSpPr>
          <p:cNvPr id="6" name="Text 4"/>
          <p:cNvSpPr/>
          <p:nvPr/>
        </p:nvSpPr>
        <p:spPr>
          <a:xfrm>
            <a:off x="711200" y="2403396"/>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Espérance de vie?</a:t>
            </a:r>
            <a:endParaRPr lang="en-US" sz="1500" dirty="0"/>
          </a:p>
        </p:txBody>
      </p:sp>
      <p:sp>
        <p:nvSpPr>
          <p:cNvPr id="7" name="Shape 5"/>
          <p:cNvSpPr/>
          <p:nvPr/>
        </p:nvSpPr>
        <p:spPr>
          <a:xfrm>
            <a:off x="287655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8" name="Text 6"/>
          <p:cNvSpPr/>
          <p:nvPr/>
        </p:nvSpPr>
        <p:spPr>
          <a:xfrm>
            <a:off x="297815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2</a:t>
            </a:r>
            <a:endParaRPr lang="en-US" sz="1300" dirty="0"/>
          </a:p>
        </p:txBody>
      </p:sp>
      <p:sp>
        <p:nvSpPr>
          <p:cNvPr id="9" name="Text 7"/>
          <p:cNvSpPr/>
          <p:nvPr/>
        </p:nvSpPr>
        <p:spPr>
          <a:xfrm>
            <a:off x="2978150" y="2403396"/>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Opérabilité?</a:t>
            </a:r>
            <a:endParaRPr lang="en-US" sz="1500" dirty="0"/>
          </a:p>
        </p:txBody>
      </p:sp>
      <p:sp>
        <p:nvSpPr>
          <p:cNvPr id="10" name="Shape 8"/>
          <p:cNvSpPr/>
          <p:nvPr/>
        </p:nvSpPr>
        <p:spPr>
          <a:xfrm>
            <a:off x="514350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11" name="Text 9"/>
          <p:cNvSpPr/>
          <p:nvPr/>
        </p:nvSpPr>
        <p:spPr>
          <a:xfrm>
            <a:off x="524510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3</a:t>
            </a:r>
            <a:endParaRPr lang="en-US" sz="1300" dirty="0"/>
          </a:p>
        </p:txBody>
      </p:sp>
      <p:sp>
        <p:nvSpPr>
          <p:cNvPr id="12" name="Text 10"/>
          <p:cNvSpPr/>
          <p:nvPr/>
        </p:nvSpPr>
        <p:spPr>
          <a:xfrm>
            <a:off x="5245100" y="2269583"/>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Collets et connexions fiables ?</a:t>
            </a:r>
            <a:endParaRPr lang="en-US" sz="1500" dirty="0"/>
          </a:p>
        </p:txBody>
      </p:sp>
      <p:sp>
        <p:nvSpPr>
          <p:cNvPr id="13" name="Shape 11"/>
          <p:cNvSpPr/>
          <p:nvPr/>
        </p:nvSpPr>
        <p:spPr>
          <a:xfrm>
            <a:off x="741045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14" name="Text 12"/>
          <p:cNvSpPr/>
          <p:nvPr/>
        </p:nvSpPr>
        <p:spPr>
          <a:xfrm>
            <a:off x="7512050" y="2013053"/>
            <a:ext cx="1701800" cy="256530"/>
          </a:xfrm>
          <a:prstGeom prst="rect">
            <a:avLst/>
          </a:prstGeom>
          <a:noFill/>
          <a:ln/>
        </p:spPr>
        <p:txBody>
          <a:bodyPr wrap="square" lIns="0" tIns="0" rIns="0" bIns="0" rtlCol="0" anchor="t">
            <a:normAutofit/>
          </a:bodyPr>
          <a:lstStyle/>
          <a:p>
            <a:pPr marL="0" indent="0" algn="ctr">
              <a:lnSpc>
                <a:spcPts val="1820"/>
              </a:lnSpc>
              <a:buNone/>
            </a:pPr>
            <a:r>
              <a:rPr lang="en-US" sz="1300" b="1" dirty="0">
                <a:solidFill>
                  <a:srgbClr val="F4B183"/>
                </a:solidFill>
                <a:latin typeface="Carlito" pitchFamily="34" charset="0"/>
                <a:ea typeface="Carlito" pitchFamily="34" charset="-122"/>
                <a:cs typeface="Carlito" pitchFamily="34" charset="-120"/>
              </a:rPr>
              <a:t>4</a:t>
            </a:r>
            <a:endParaRPr lang="en-US" sz="1300" dirty="0"/>
          </a:p>
        </p:txBody>
      </p:sp>
      <p:sp>
        <p:nvSpPr>
          <p:cNvPr id="15" name="Text 13"/>
          <p:cNvSpPr/>
          <p:nvPr/>
        </p:nvSpPr>
        <p:spPr>
          <a:xfrm>
            <a:off x="7512050" y="2269583"/>
            <a:ext cx="1701800" cy="482600"/>
          </a:xfrm>
          <a:prstGeom prst="rect">
            <a:avLst/>
          </a:prstGeom>
          <a:noFill/>
          <a:ln/>
        </p:spPr>
        <p:txBody>
          <a:bodyPr wrap="square" lIns="0" tIns="0" rIns="0" bIns="0" rtlCol="0" anchor="t">
            <a:normAutofit/>
          </a:bodyPr>
          <a:lstStyle/>
          <a:p>
            <a:pPr marL="0" indent="0" algn="ctr">
              <a:lnSpc>
                <a:spcPts val="1800"/>
              </a:lnSpc>
              <a:buNone/>
            </a:pPr>
            <a:r>
              <a:rPr lang="en-US" sz="1500" b="1" dirty="0">
                <a:solidFill>
                  <a:srgbClr val="FFFFFF"/>
                </a:solidFill>
                <a:latin typeface="Carlito" pitchFamily="34" charset="0"/>
                <a:ea typeface="Carlito" pitchFamily="34" charset="-122"/>
                <a:cs typeface="Carlito" pitchFamily="34" charset="-120"/>
              </a:rPr>
              <a:t>AMI perméable en cause ?</a:t>
            </a:r>
            <a:endParaRPr lang="en-US" sz="1500" dirty="0"/>
          </a:p>
        </p:txBody>
      </p:sp>
      <p:sp>
        <p:nvSpPr>
          <p:cNvPr id="16" name="Shape 14"/>
          <p:cNvSpPr/>
          <p:nvPr/>
        </p:nvSpPr>
        <p:spPr>
          <a:xfrm>
            <a:off x="9677400" y="1798443"/>
            <a:ext cx="1905000" cy="1143000"/>
          </a:xfrm>
          <a:prstGeom prst="roundRect">
            <a:avLst>
              <a:gd name="adj" fmla="val 8889"/>
            </a:avLst>
          </a:prstGeom>
          <a:solidFill>
            <a:srgbClr val="44546A"/>
          </a:solidFill>
          <a:ln/>
          <a:effectLst>
            <a:outerShdw blurRad="50800" dist="25400" dir="5400000" algn="bl" rotWithShape="0">
              <a:srgbClr val="000000">
                <a:alpha val="25000"/>
              </a:srgbClr>
            </a:outerShdw>
          </a:effectLst>
        </p:spPr>
        <p:txBody>
          <a:bodyPr/>
          <a:lstStyle/>
          <a:p>
            <a:endParaRPr lang="fr-FR"/>
          </a:p>
        </p:txBody>
      </p:sp>
      <p:sp>
        <p:nvSpPr>
          <p:cNvPr id="17" name="Text 15"/>
          <p:cNvSpPr/>
          <p:nvPr/>
        </p:nvSpPr>
        <p:spPr>
          <a:xfrm>
            <a:off x="9779000" y="1925443"/>
            <a:ext cx="1701800" cy="243036"/>
          </a:xfrm>
          <a:prstGeom prst="rect">
            <a:avLst/>
          </a:prstGeom>
          <a:noFill/>
          <a:ln/>
        </p:spPr>
        <p:txBody>
          <a:bodyPr wrap="square" lIns="0" tIns="0" rIns="0" bIns="0" rtlCol="0" anchor="t">
            <a:normAutofit/>
          </a:bodyPr>
          <a:lstStyle/>
          <a:p>
            <a:pPr marL="0" indent="0" algn="ctr">
              <a:lnSpc>
                <a:spcPts val="1723"/>
              </a:lnSpc>
              <a:buNone/>
            </a:pPr>
            <a:r>
              <a:rPr lang="en-US" sz="1231" b="1" dirty="0">
                <a:solidFill>
                  <a:srgbClr val="F4B183"/>
                </a:solidFill>
                <a:latin typeface="Carlito" pitchFamily="34" charset="0"/>
                <a:ea typeface="Carlito" pitchFamily="34" charset="-122"/>
                <a:cs typeface="Carlito" pitchFamily="34" charset="-120"/>
              </a:rPr>
              <a:t>5</a:t>
            </a:r>
            <a:endParaRPr lang="en-US" sz="1231" dirty="0"/>
          </a:p>
        </p:txBody>
      </p:sp>
      <p:sp>
        <p:nvSpPr>
          <p:cNvPr id="18" name="Text 16"/>
          <p:cNvSpPr/>
          <p:nvPr/>
        </p:nvSpPr>
        <p:spPr>
          <a:xfrm>
            <a:off x="9779000" y="2168479"/>
            <a:ext cx="1701800" cy="671364"/>
          </a:xfrm>
          <a:prstGeom prst="rect">
            <a:avLst/>
          </a:prstGeom>
          <a:noFill/>
          <a:ln/>
        </p:spPr>
        <p:txBody>
          <a:bodyPr wrap="square" lIns="0" tIns="0" rIns="0" bIns="0" rtlCol="0" anchor="t">
            <a:normAutofit/>
          </a:bodyPr>
          <a:lstStyle/>
          <a:p>
            <a:pPr marL="0" indent="0" algn="ctr">
              <a:lnSpc>
                <a:spcPts val="1772"/>
              </a:lnSpc>
              <a:buNone/>
            </a:pPr>
            <a:r>
              <a:rPr lang="en-US" sz="1477" b="1" dirty="0">
                <a:solidFill>
                  <a:srgbClr val="FFFFFF"/>
                </a:solidFill>
                <a:latin typeface="Carlito" pitchFamily="34" charset="0"/>
                <a:ea typeface="Carlito" pitchFamily="34" charset="-122"/>
                <a:cs typeface="Carlito" pitchFamily="34" charset="-120"/>
              </a:rPr>
              <a:t>Lombaires seules ou échec d'embolisation</a:t>
            </a:r>
            <a:endParaRPr lang="en-US" sz="1477" dirty="0"/>
          </a:p>
        </p:txBody>
      </p:sp>
      <p:pic>
        <p:nvPicPr>
          <p:cNvPr id="19" name="Image 0" descr="connector"/>
          <p:cNvPicPr>
            <a:picLocks noChangeAspect="1"/>
          </p:cNvPicPr>
          <p:nvPr/>
        </p:nvPicPr>
        <p:blipFill>
          <a:blip r:embed="rId3"/>
          <a:srcRect/>
          <a:stretch/>
        </p:blipFill>
        <p:spPr>
          <a:xfrm>
            <a:off x="2482850" y="2319143"/>
            <a:ext cx="425450" cy="101600"/>
          </a:xfrm>
          <a:prstGeom prst="rect">
            <a:avLst/>
          </a:prstGeom>
        </p:spPr>
      </p:pic>
      <p:pic>
        <p:nvPicPr>
          <p:cNvPr id="20" name="Image 1" descr="connector"/>
          <p:cNvPicPr>
            <a:picLocks noChangeAspect="1"/>
          </p:cNvPicPr>
          <p:nvPr/>
        </p:nvPicPr>
        <p:blipFill>
          <a:blip r:embed="rId3"/>
          <a:srcRect/>
          <a:stretch/>
        </p:blipFill>
        <p:spPr>
          <a:xfrm>
            <a:off x="4749800" y="2319143"/>
            <a:ext cx="425450" cy="101600"/>
          </a:xfrm>
          <a:prstGeom prst="rect">
            <a:avLst/>
          </a:prstGeom>
        </p:spPr>
      </p:pic>
      <p:pic>
        <p:nvPicPr>
          <p:cNvPr id="21" name="Image 2" descr="connector"/>
          <p:cNvPicPr>
            <a:picLocks noChangeAspect="1"/>
          </p:cNvPicPr>
          <p:nvPr/>
        </p:nvPicPr>
        <p:blipFill>
          <a:blip r:embed="rId3"/>
          <a:srcRect/>
          <a:stretch/>
        </p:blipFill>
        <p:spPr>
          <a:xfrm>
            <a:off x="7016750" y="2319143"/>
            <a:ext cx="425450" cy="101600"/>
          </a:xfrm>
          <a:prstGeom prst="rect">
            <a:avLst/>
          </a:prstGeom>
        </p:spPr>
      </p:pic>
      <p:pic>
        <p:nvPicPr>
          <p:cNvPr id="22" name="Image 3" descr="connector"/>
          <p:cNvPicPr>
            <a:picLocks noChangeAspect="1"/>
          </p:cNvPicPr>
          <p:nvPr/>
        </p:nvPicPr>
        <p:blipFill>
          <a:blip r:embed="rId3"/>
          <a:srcRect/>
          <a:stretch/>
        </p:blipFill>
        <p:spPr>
          <a:xfrm>
            <a:off x="9283700" y="2319143"/>
            <a:ext cx="425450" cy="101600"/>
          </a:xfrm>
          <a:prstGeom prst="rect">
            <a:avLst/>
          </a:prstGeom>
        </p:spPr>
      </p:pic>
      <p:pic>
        <p:nvPicPr>
          <p:cNvPr id="23" name="Image 4" descr="connector"/>
          <p:cNvPicPr>
            <a:picLocks noChangeAspect="1"/>
          </p:cNvPicPr>
          <p:nvPr/>
        </p:nvPicPr>
        <p:blipFill>
          <a:blip r:embed="rId4"/>
          <a:srcRect/>
          <a:stretch/>
        </p:blipFill>
        <p:spPr>
          <a:xfrm>
            <a:off x="1511300" y="2916043"/>
            <a:ext cx="101600" cy="685800"/>
          </a:xfrm>
          <a:prstGeom prst="rect">
            <a:avLst/>
          </a:prstGeom>
        </p:spPr>
      </p:pic>
      <p:pic>
        <p:nvPicPr>
          <p:cNvPr id="24" name="Image 5" descr="connector"/>
          <p:cNvPicPr>
            <a:picLocks noChangeAspect="1"/>
          </p:cNvPicPr>
          <p:nvPr/>
        </p:nvPicPr>
        <p:blipFill>
          <a:blip r:embed="rId4"/>
          <a:srcRect/>
          <a:stretch/>
        </p:blipFill>
        <p:spPr>
          <a:xfrm>
            <a:off x="3778250" y="2916043"/>
            <a:ext cx="101600" cy="685800"/>
          </a:xfrm>
          <a:prstGeom prst="rect">
            <a:avLst/>
          </a:prstGeom>
        </p:spPr>
      </p:pic>
      <p:pic>
        <p:nvPicPr>
          <p:cNvPr id="25" name="Image 6" descr="connector"/>
          <p:cNvPicPr>
            <a:picLocks noChangeAspect="1"/>
          </p:cNvPicPr>
          <p:nvPr/>
        </p:nvPicPr>
        <p:blipFill>
          <a:blip r:embed="rId4"/>
          <a:srcRect/>
          <a:stretch/>
        </p:blipFill>
        <p:spPr>
          <a:xfrm>
            <a:off x="6045200" y="2916043"/>
            <a:ext cx="101600" cy="685800"/>
          </a:xfrm>
          <a:prstGeom prst="rect">
            <a:avLst/>
          </a:prstGeom>
        </p:spPr>
      </p:pic>
      <p:pic>
        <p:nvPicPr>
          <p:cNvPr id="26" name="Image 7" descr="connector"/>
          <p:cNvPicPr>
            <a:picLocks noChangeAspect="1"/>
          </p:cNvPicPr>
          <p:nvPr/>
        </p:nvPicPr>
        <p:blipFill>
          <a:blip r:embed="rId4"/>
          <a:srcRect/>
          <a:stretch/>
        </p:blipFill>
        <p:spPr>
          <a:xfrm>
            <a:off x="8312150" y="2916043"/>
            <a:ext cx="101600" cy="685800"/>
          </a:xfrm>
          <a:prstGeom prst="rect">
            <a:avLst/>
          </a:prstGeom>
        </p:spPr>
      </p:pic>
      <p:pic>
        <p:nvPicPr>
          <p:cNvPr id="27" name="Image 8" descr="connector"/>
          <p:cNvPicPr>
            <a:picLocks noChangeAspect="1"/>
          </p:cNvPicPr>
          <p:nvPr/>
        </p:nvPicPr>
        <p:blipFill>
          <a:blip r:embed="rId4"/>
          <a:srcRect/>
          <a:stretch/>
        </p:blipFill>
        <p:spPr>
          <a:xfrm>
            <a:off x="10579100" y="2916043"/>
            <a:ext cx="101600" cy="685800"/>
          </a:xfrm>
          <a:prstGeom prst="rect">
            <a:avLst/>
          </a:prstGeom>
        </p:spPr>
      </p:pic>
      <p:sp>
        <p:nvSpPr>
          <p:cNvPr id="28" name="Shape 17"/>
          <p:cNvSpPr/>
          <p:nvPr/>
        </p:nvSpPr>
        <p:spPr>
          <a:xfrm>
            <a:off x="609600" y="3576443"/>
            <a:ext cx="1905000" cy="1587500"/>
          </a:xfrm>
          <a:prstGeom prst="roundRect">
            <a:avLst>
              <a:gd name="adj" fmla="val 6400"/>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p>
        </p:txBody>
      </p:sp>
      <p:sp>
        <p:nvSpPr>
          <p:cNvPr id="29" name="Text 18"/>
          <p:cNvSpPr/>
          <p:nvPr/>
        </p:nvSpPr>
        <p:spPr>
          <a:xfrm>
            <a:off x="762000" y="3728843"/>
            <a:ext cx="1651000" cy="238720"/>
          </a:xfrm>
          <a:prstGeom prst="rect">
            <a:avLst/>
          </a:prstGeom>
          <a:noFill/>
          <a:ln/>
        </p:spPr>
        <p:txBody>
          <a:bodyPr wrap="square" lIns="0" tIns="0" rIns="0" bIns="0" rtlCol="0" anchor="t">
            <a:normAutofit/>
          </a:bodyPr>
          <a:lstStyle/>
          <a:p>
            <a:pPr marL="0" indent="0" algn="l">
              <a:lnSpc>
                <a:spcPts val="1680"/>
              </a:lnSpc>
              <a:buNone/>
            </a:pPr>
            <a:r>
              <a:rPr lang="en-US" sz="1200" b="1" dirty="0">
                <a:latin typeface="Carlito" pitchFamily="34" charset="0"/>
                <a:ea typeface="Carlito" pitchFamily="34" charset="-122"/>
                <a:cs typeface="Carlito" pitchFamily="34" charset="-120"/>
              </a:rPr>
              <a:t>FAIBLE</a:t>
            </a:r>
            <a:endParaRPr lang="en-US" sz="1200" dirty="0"/>
          </a:p>
        </p:txBody>
      </p:sp>
      <p:sp>
        <p:nvSpPr>
          <p:cNvPr id="30" name="Text 19"/>
          <p:cNvSpPr/>
          <p:nvPr/>
        </p:nvSpPr>
        <p:spPr>
          <a:xfrm>
            <a:off x="762000" y="4204835"/>
            <a:ext cx="1651000" cy="254000"/>
          </a:xfrm>
          <a:prstGeom prst="rect">
            <a:avLst/>
          </a:prstGeom>
          <a:noFill/>
          <a:ln/>
        </p:spPr>
        <p:txBody>
          <a:bodyPr wrap="square" lIns="0" tIns="0" rIns="0" bIns="0" rtlCol="0" anchor="t">
            <a:normAutofit/>
          </a:bodyPr>
          <a:lstStyle/>
          <a:p>
            <a:pPr marL="0" indent="0" algn="l">
              <a:lnSpc>
                <a:spcPts val="1800"/>
              </a:lnSpc>
              <a:buNone/>
            </a:pPr>
            <a:r>
              <a:rPr lang="en-US" sz="1500" b="1" dirty="0">
                <a:latin typeface="Carlito" pitchFamily="34" charset="0"/>
                <a:ea typeface="Carlito" pitchFamily="34" charset="-122"/>
                <a:cs typeface="Carlito" pitchFamily="34" charset="-120"/>
              </a:rPr>
              <a:t>Surveillance</a:t>
            </a:r>
            <a:endParaRPr lang="en-US" sz="1500" dirty="0"/>
          </a:p>
        </p:txBody>
      </p:sp>
      <p:sp>
        <p:nvSpPr>
          <p:cNvPr id="31" name="Text 20"/>
          <p:cNvSpPr/>
          <p:nvPr/>
        </p:nvSpPr>
        <p:spPr>
          <a:xfrm>
            <a:off x="762000" y="4484235"/>
            <a:ext cx="1651000" cy="454620"/>
          </a:xfrm>
          <a:prstGeom prst="rect">
            <a:avLst/>
          </a:prstGeom>
          <a:noFill/>
          <a:ln/>
        </p:spPr>
        <p:txBody>
          <a:bodyPr wrap="square" lIns="0" tIns="0" rIns="0" bIns="0" rtlCol="0" anchor="t">
            <a:normAutofit fontScale="92500"/>
          </a:bodyPr>
          <a:lstStyle/>
          <a:p>
            <a:pPr marL="0" indent="0" algn="l">
              <a:lnSpc>
                <a:spcPts val="1690"/>
              </a:lnSpc>
              <a:buNone/>
            </a:pPr>
            <a:r>
              <a:rPr lang="en-US" sz="1300" dirty="0">
                <a:latin typeface="Carlito" pitchFamily="34" charset="0"/>
                <a:ea typeface="Carlito" pitchFamily="34" charset="-122"/>
                <a:cs typeface="Carlito" pitchFamily="34" charset="-120"/>
              </a:rPr>
              <a:t>risque faible, croissance souvent lente</a:t>
            </a:r>
            <a:endParaRPr lang="en-US" sz="1300" dirty="0"/>
          </a:p>
        </p:txBody>
      </p:sp>
      <p:sp>
        <p:nvSpPr>
          <p:cNvPr id="32" name="Shape 21"/>
          <p:cNvSpPr/>
          <p:nvPr/>
        </p:nvSpPr>
        <p:spPr>
          <a:xfrm>
            <a:off x="2876550" y="3576443"/>
            <a:ext cx="1905000" cy="1587500"/>
          </a:xfrm>
          <a:prstGeom prst="roundRect">
            <a:avLst>
              <a:gd name="adj" fmla="val 6400"/>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p>
        </p:txBody>
      </p:sp>
      <p:sp>
        <p:nvSpPr>
          <p:cNvPr id="33" name="Text 22"/>
          <p:cNvSpPr/>
          <p:nvPr/>
        </p:nvSpPr>
        <p:spPr>
          <a:xfrm>
            <a:off x="3028950" y="3728843"/>
            <a:ext cx="1651000" cy="238720"/>
          </a:xfrm>
          <a:prstGeom prst="rect">
            <a:avLst/>
          </a:prstGeom>
          <a:noFill/>
          <a:ln/>
        </p:spPr>
        <p:txBody>
          <a:bodyPr wrap="square" lIns="0" tIns="0" rIns="0" bIns="0" rtlCol="0" anchor="t">
            <a:normAutofit/>
          </a:bodyPr>
          <a:lstStyle/>
          <a:p>
            <a:pPr marL="0" indent="0" algn="l">
              <a:lnSpc>
                <a:spcPts val="1680"/>
              </a:lnSpc>
              <a:buNone/>
            </a:pPr>
            <a:r>
              <a:rPr lang="en-US" sz="1200" b="1" dirty="0">
                <a:latin typeface="Carlito" pitchFamily="34" charset="0"/>
                <a:ea typeface="Carlito" pitchFamily="34" charset="-122"/>
                <a:cs typeface="Carlito" pitchFamily="34" charset="-120"/>
              </a:rPr>
              <a:t>SI OUI</a:t>
            </a:r>
            <a:endParaRPr lang="en-US" sz="1200" dirty="0"/>
          </a:p>
        </p:txBody>
      </p:sp>
      <p:sp>
        <p:nvSpPr>
          <p:cNvPr id="34" name="Text 23"/>
          <p:cNvSpPr/>
          <p:nvPr/>
        </p:nvSpPr>
        <p:spPr>
          <a:xfrm>
            <a:off x="3028950" y="4182532"/>
            <a:ext cx="1651000" cy="254000"/>
          </a:xfrm>
          <a:prstGeom prst="rect">
            <a:avLst/>
          </a:prstGeom>
          <a:noFill/>
          <a:ln/>
        </p:spPr>
        <p:txBody>
          <a:bodyPr wrap="square" lIns="0" tIns="0" rIns="0" bIns="0" rtlCol="0" anchor="t">
            <a:normAutofit/>
          </a:bodyPr>
          <a:lstStyle/>
          <a:p>
            <a:pPr marL="0" indent="0" algn="l">
              <a:lnSpc>
                <a:spcPts val="1800"/>
              </a:lnSpc>
              <a:buNone/>
            </a:pPr>
            <a:r>
              <a:rPr lang="en-US" sz="1500" b="1" dirty="0">
                <a:latin typeface="Carlito" pitchFamily="34" charset="0"/>
                <a:ea typeface="Carlito" pitchFamily="34" charset="-122"/>
                <a:cs typeface="Carlito" pitchFamily="34" charset="-120"/>
              </a:rPr>
              <a:t>Discuter la dépose</a:t>
            </a:r>
            <a:endParaRPr lang="en-US" sz="1500" dirty="0"/>
          </a:p>
        </p:txBody>
      </p:sp>
      <p:sp>
        <p:nvSpPr>
          <p:cNvPr id="35" name="Text 24"/>
          <p:cNvSpPr/>
          <p:nvPr/>
        </p:nvSpPr>
        <p:spPr>
          <a:xfrm>
            <a:off x="3028950" y="4461932"/>
            <a:ext cx="1651000" cy="240010"/>
          </a:xfrm>
          <a:prstGeom prst="rect">
            <a:avLst/>
          </a:prstGeom>
          <a:noFill/>
          <a:ln/>
        </p:spPr>
        <p:txBody>
          <a:bodyPr wrap="square" lIns="0" tIns="0" rIns="0" bIns="0" rtlCol="0" anchor="t">
            <a:normAutofit/>
          </a:bodyPr>
          <a:lstStyle/>
          <a:p>
            <a:pPr marL="0" indent="0" algn="l">
              <a:lnSpc>
                <a:spcPts val="1690"/>
              </a:lnSpc>
              <a:buNone/>
            </a:pPr>
            <a:r>
              <a:rPr lang="en-US" sz="1300" dirty="0">
                <a:latin typeface="Carlito" pitchFamily="34" charset="0"/>
                <a:ea typeface="Carlito" pitchFamily="34" charset="-122"/>
                <a:cs typeface="Carlito" pitchFamily="34" charset="-120"/>
              </a:rPr>
              <a:t>conversion chirurgicale</a:t>
            </a:r>
            <a:endParaRPr lang="en-US" sz="1300" dirty="0"/>
          </a:p>
        </p:txBody>
      </p:sp>
      <p:sp>
        <p:nvSpPr>
          <p:cNvPr id="36" name="Shape 25"/>
          <p:cNvSpPr/>
          <p:nvPr/>
        </p:nvSpPr>
        <p:spPr>
          <a:xfrm>
            <a:off x="5143500" y="3576443"/>
            <a:ext cx="1905000" cy="1587500"/>
          </a:xfrm>
          <a:prstGeom prst="roundRect">
            <a:avLst>
              <a:gd name="adj" fmla="val 6400"/>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p>
        </p:txBody>
      </p:sp>
      <p:sp>
        <p:nvSpPr>
          <p:cNvPr id="37" name="Text 26"/>
          <p:cNvSpPr/>
          <p:nvPr/>
        </p:nvSpPr>
        <p:spPr>
          <a:xfrm>
            <a:off x="5295900" y="3728843"/>
            <a:ext cx="1651000" cy="238720"/>
          </a:xfrm>
          <a:prstGeom prst="rect">
            <a:avLst/>
          </a:prstGeom>
          <a:noFill/>
          <a:ln/>
        </p:spPr>
        <p:txBody>
          <a:bodyPr wrap="square" lIns="0" tIns="0" rIns="0" bIns="0" rtlCol="0" anchor="t">
            <a:normAutofit/>
          </a:bodyPr>
          <a:lstStyle/>
          <a:p>
            <a:pPr marL="0" indent="0" algn="l">
              <a:lnSpc>
                <a:spcPts val="1680"/>
              </a:lnSpc>
              <a:buNone/>
            </a:pPr>
            <a:r>
              <a:rPr lang="en-US" sz="1200" b="1" dirty="0">
                <a:latin typeface="Carlito" pitchFamily="34" charset="0"/>
                <a:ea typeface="Carlito" pitchFamily="34" charset="-122"/>
                <a:cs typeface="Carlito" pitchFamily="34" charset="-120"/>
              </a:rPr>
              <a:t>SI DOUTE</a:t>
            </a:r>
            <a:endParaRPr lang="en-US" sz="1200" dirty="0"/>
          </a:p>
        </p:txBody>
      </p:sp>
      <p:sp>
        <p:nvSpPr>
          <p:cNvPr id="38" name="Text 27"/>
          <p:cNvSpPr/>
          <p:nvPr/>
        </p:nvSpPr>
        <p:spPr>
          <a:xfrm>
            <a:off x="5295900" y="4071020"/>
            <a:ext cx="1651000" cy="482600"/>
          </a:xfrm>
          <a:prstGeom prst="rect">
            <a:avLst/>
          </a:prstGeom>
          <a:noFill/>
          <a:ln/>
        </p:spPr>
        <p:txBody>
          <a:bodyPr wrap="square" lIns="0" tIns="0" rIns="0" bIns="0" rtlCol="0" anchor="t">
            <a:normAutofit/>
          </a:bodyPr>
          <a:lstStyle/>
          <a:p>
            <a:pPr marL="0" indent="0" algn="l">
              <a:lnSpc>
                <a:spcPts val="1800"/>
              </a:lnSpc>
              <a:buNone/>
            </a:pPr>
            <a:r>
              <a:rPr lang="en-US" sz="1500" b="1" dirty="0">
                <a:latin typeface="Carlito" pitchFamily="34" charset="0"/>
                <a:ea typeface="Carlito" pitchFamily="34" charset="-122"/>
                <a:cs typeface="Carlito" pitchFamily="34" charset="-120"/>
              </a:rPr>
              <a:t>Étendre la couverture</a:t>
            </a:r>
            <a:endParaRPr lang="en-US" sz="1500" dirty="0"/>
          </a:p>
        </p:txBody>
      </p:sp>
      <p:sp>
        <p:nvSpPr>
          <p:cNvPr id="39" name="Text 28"/>
          <p:cNvSpPr/>
          <p:nvPr/>
        </p:nvSpPr>
        <p:spPr>
          <a:xfrm>
            <a:off x="5295900" y="4579020"/>
            <a:ext cx="1651000" cy="454620"/>
          </a:xfrm>
          <a:prstGeom prst="rect">
            <a:avLst/>
          </a:prstGeom>
          <a:noFill/>
          <a:ln/>
        </p:spPr>
        <p:txBody>
          <a:bodyPr wrap="square" lIns="0" tIns="0" rIns="0" bIns="0" rtlCol="0" anchor="t">
            <a:normAutofit/>
          </a:bodyPr>
          <a:lstStyle/>
          <a:p>
            <a:pPr marL="0" indent="0" algn="l">
              <a:lnSpc>
                <a:spcPts val="1690"/>
              </a:lnSpc>
              <a:buNone/>
            </a:pPr>
            <a:r>
              <a:rPr lang="en-US" sz="1300" dirty="0">
                <a:latin typeface="Carlito" pitchFamily="34" charset="0"/>
                <a:ea typeface="Carlito" pitchFamily="34" charset="-122"/>
                <a:cs typeface="Carlito" pitchFamily="34" charset="-120"/>
              </a:rPr>
              <a:t>FEVAR, branche iliaque, relining</a:t>
            </a:r>
            <a:endParaRPr lang="en-US" sz="1300" dirty="0"/>
          </a:p>
        </p:txBody>
      </p:sp>
      <p:sp>
        <p:nvSpPr>
          <p:cNvPr id="40" name="Shape 29"/>
          <p:cNvSpPr/>
          <p:nvPr/>
        </p:nvSpPr>
        <p:spPr>
          <a:xfrm>
            <a:off x="7410450" y="3576443"/>
            <a:ext cx="1905000" cy="1587500"/>
          </a:xfrm>
          <a:prstGeom prst="roundRect">
            <a:avLst>
              <a:gd name="adj" fmla="val 6400"/>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p>
        </p:txBody>
      </p:sp>
      <p:sp>
        <p:nvSpPr>
          <p:cNvPr id="41" name="Text 30"/>
          <p:cNvSpPr/>
          <p:nvPr/>
        </p:nvSpPr>
        <p:spPr>
          <a:xfrm>
            <a:off x="7562850" y="3728843"/>
            <a:ext cx="1651000" cy="238720"/>
          </a:xfrm>
          <a:prstGeom prst="rect">
            <a:avLst/>
          </a:prstGeom>
          <a:noFill/>
          <a:ln/>
        </p:spPr>
        <p:txBody>
          <a:bodyPr wrap="square" lIns="0" tIns="0" rIns="0" bIns="0" rtlCol="0" anchor="t">
            <a:normAutofit/>
          </a:bodyPr>
          <a:lstStyle/>
          <a:p>
            <a:pPr marL="0" indent="0" algn="l">
              <a:lnSpc>
                <a:spcPts val="1680"/>
              </a:lnSpc>
              <a:buNone/>
            </a:pPr>
            <a:r>
              <a:rPr lang="en-US" sz="1200" b="1" dirty="0">
                <a:latin typeface="Carlito" pitchFamily="34" charset="0"/>
                <a:ea typeface="Carlito" pitchFamily="34" charset="-122"/>
                <a:cs typeface="Carlito" pitchFamily="34" charset="-120"/>
              </a:rPr>
              <a:t>SI OUI</a:t>
            </a:r>
            <a:endParaRPr lang="en-US" sz="1200" dirty="0"/>
          </a:p>
        </p:txBody>
      </p:sp>
      <p:sp>
        <p:nvSpPr>
          <p:cNvPr id="42" name="Text 31"/>
          <p:cNvSpPr/>
          <p:nvPr/>
        </p:nvSpPr>
        <p:spPr>
          <a:xfrm>
            <a:off x="7562850" y="4126775"/>
            <a:ext cx="1651000" cy="482600"/>
          </a:xfrm>
          <a:prstGeom prst="rect">
            <a:avLst/>
          </a:prstGeom>
          <a:noFill/>
          <a:ln/>
        </p:spPr>
        <p:txBody>
          <a:bodyPr wrap="square" lIns="0" tIns="0" rIns="0" bIns="0" rtlCol="0" anchor="t">
            <a:normAutofit/>
          </a:bodyPr>
          <a:lstStyle/>
          <a:p>
            <a:pPr marL="0" indent="0" algn="l">
              <a:lnSpc>
                <a:spcPts val="1800"/>
              </a:lnSpc>
              <a:buNone/>
            </a:pPr>
            <a:r>
              <a:rPr lang="en-US" sz="1500" b="1" dirty="0" err="1">
                <a:latin typeface="Carlito" pitchFamily="34" charset="0"/>
                <a:ea typeface="Carlito" pitchFamily="34" charset="-122"/>
                <a:cs typeface="Carlito" pitchFamily="34" charset="-120"/>
              </a:rPr>
              <a:t>Embolisation</a:t>
            </a:r>
            <a:endParaRPr lang="en-US" sz="1500" dirty="0"/>
          </a:p>
        </p:txBody>
      </p:sp>
      <p:sp>
        <p:nvSpPr>
          <p:cNvPr id="43" name="Text 32"/>
          <p:cNvSpPr/>
          <p:nvPr/>
        </p:nvSpPr>
        <p:spPr>
          <a:xfrm>
            <a:off x="7562850" y="4405916"/>
            <a:ext cx="1651000" cy="240010"/>
          </a:xfrm>
          <a:prstGeom prst="rect">
            <a:avLst/>
          </a:prstGeom>
          <a:noFill/>
          <a:ln/>
        </p:spPr>
        <p:txBody>
          <a:bodyPr wrap="square" lIns="0" tIns="0" rIns="0" bIns="0" rtlCol="0" anchor="t">
            <a:normAutofit/>
          </a:bodyPr>
          <a:lstStyle/>
          <a:p>
            <a:pPr marL="0" indent="0" algn="l">
              <a:lnSpc>
                <a:spcPts val="1690"/>
              </a:lnSpc>
              <a:buNone/>
            </a:pPr>
            <a:r>
              <a:rPr lang="en-US" sz="1300" dirty="0">
                <a:latin typeface="Carlito" pitchFamily="34" charset="0"/>
                <a:ea typeface="Carlito" pitchFamily="34" charset="-122"/>
                <a:cs typeface="Carlito" pitchFamily="34" charset="-120"/>
              </a:rPr>
              <a:t>via l'arcade de Riolan</a:t>
            </a:r>
            <a:endParaRPr lang="en-US" sz="1300" dirty="0"/>
          </a:p>
        </p:txBody>
      </p:sp>
      <p:sp>
        <p:nvSpPr>
          <p:cNvPr id="44" name="Shape 33"/>
          <p:cNvSpPr/>
          <p:nvPr/>
        </p:nvSpPr>
        <p:spPr>
          <a:xfrm>
            <a:off x="9677400" y="3576443"/>
            <a:ext cx="1905000" cy="1587500"/>
          </a:xfrm>
          <a:prstGeom prst="roundRect">
            <a:avLst>
              <a:gd name="adj" fmla="val 6400"/>
            </a:avLst>
          </a:prstGeom>
          <a:noFill/>
          <a:ln>
            <a:solidFill>
              <a:schemeClr val="accent3">
                <a:lumMod val="75000"/>
              </a:schemeClr>
            </a:solidFill>
          </a:ln>
          <a:effectLst>
            <a:outerShdw blurRad="50800" dist="25400" dir="5400000" algn="bl" rotWithShape="0">
              <a:srgbClr val="000000">
                <a:alpha val="25000"/>
              </a:srgbClr>
            </a:outerShdw>
          </a:effectLst>
        </p:spPr>
        <p:txBody>
          <a:bodyPr/>
          <a:lstStyle/>
          <a:p>
            <a:endParaRPr lang="fr-FR"/>
          </a:p>
        </p:txBody>
      </p:sp>
      <p:sp>
        <p:nvSpPr>
          <p:cNvPr id="45" name="Text 34"/>
          <p:cNvSpPr/>
          <p:nvPr/>
        </p:nvSpPr>
        <p:spPr>
          <a:xfrm>
            <a:off x="9829800" y="3728843"/>
            <a:ext cx="1651000" cy="238720"/>
          </a:xfrm>
          <a:prstGeom prst="rect">
            <a:avLst/>
          </a:prstGeom>
          <a:noFill/>
          <a:ln/>
        </p:spPr>
        <p:txBody>
          <a:bodyPr wrap="square" lIns="0" tIns="0" rIns="0" bIns="0" rtlCol="0" anchor="t">
            <a:normAutofit/>
          </a:bodyPr>
          <a:lstStyle/>
          <a:p>
            <a:pPr marL="0" indent="0" algn="l">
              <a:lnSpc>
                <a:spcPts val="1680"/>
              </a:lnSpc>
              <a:buNone/>
            </a:pPr>
            <a:r>
              <a:rPr lang="en-US" sz="1200" b="1" dirty="0">
                <a:latin typeface="Carlito" pitchFamily="34" charset="0"/>
                <a:ea typeface="Carlito" pitchFamily="34" charset="-122"/>
                <a:cs typeface="Carlito" pitchFamily="34" charset="-120"/>
              </a:rPr>
              <a:t>ALORS</a:t>
            </a:r>
            <a:endParaRPr lang="en-US" sz="1200" dirty="0"/>
          </a:p>
        </p:txBody>
      </p:sp>
      <p:sp>
        <p:nvSpPr>
          <p:cNvPr id="46" name="Text 35"/>
          <p:cNvSpPr/>
          <p:nvPr/>
        </p:nvSpPr>
        <p:spPr>
          <a:xfrm>
            <a:off x="9829800" y="4104473"/>
            <a:ext cx="1651000" cy="254000"/>
          </a:xfrm>
          <a:prstGeom prst="rect">
            <a:avLst/>
          </a:prstGeom>
          <a:noFill/>
          <a:ln/>
        </p:spPr>
        <p:txBody>
          <a:bodyPr wrap="square" lIns="0" tIns="0" rIns="0" bIns="0" rtlCol="0" anchor="t">
            <a:normAutofit/>
          </a:bodyPr>
          <a:lstStyle/>
          <a:p>
            <a:pPr marL="0" indent="0" algn="l">
              <a:lnSpc>
                <a:spcPts val="1800"/>
              </a:lnSpc>
              <a:buNone/>
            </a:pPr>
            <a:r>
              <a:rPr lang="en-US" sz="1500" b="1" dirty="0">
                <a:latin typeface="Carlito" pitchFamily="34" charset="0"/>
                <a:ea typeface="Carlito" pitchFamily="34" charset="-122"/>
                <a:cs typeface="Carlito" pitchFamily="34" charset="-120"/>
              </a:rPr>
              <a:t>Ouverture du sac</a:t>
            </a:r>
            <a:endParaRPr lang="en-US" sz="1500" dirty="0"/>
          </a:p>
        </p:txBody>
      </p:sp>
      <p:sp>
        <p:nvSpPr>
          <p:cNvPr id="47" name="Text 36"/>
          <p:cNvSpPr/>
          <p:nvPr/>
        </p:nvSpPr>
        <p:spPr>
          <a:xfrm>
            <a:off x="9829800" y="4383873"/>
            <a:ext cx="1651000" cy="669230"/>
          </a:xfrm>
          <a:prstGeom prst="rect">
            <a:avLst/>
          </a:prstGeom>
          <a:noFill/>
          <a:ln/>
        </p:spPr>
        <p:txBody>
          <a:bodyPr wrap="square" lIns="0" tIns="0" rIns="0" bIns="0" rtlCol="0" anchor="t">
            <a:normAutofit/>
          </a:bodyPr>
          <a:lstStyle/>
          <a:p>
            <a:pPr marL="0" indent="0" algn="l">
              <a:lnSpc>
                <a:spcPts val="1690"/>
              </a:lnSpc>
              <a:buNone/>
            </a:pPr>
            <a:r>
              <a:rPr lang="en-US" sz="1300" dirty="0">
                <a:latin typeface="Carlito" pitchFamily="34" charset="0"/>
                <a:ea typeface="Carlito" pitchFamily="34" charset="-122"/>
                <a:cs typeface="Carlito" pitchFamily="34" charset="-120"/>
              </a:rPr>
              <a:t>mini-laparotomie, ligature AMI + toutes les lombaires</a:t>
            </a:r>
            <a:endParaRPr lang="en-US" sz="1300" dirty="0"/>
          </a:p>
        </p:txBody>
      </p:sp>
    </p:spTree>
    <p:extLst>
      <p:ext uri="{BB962C8B-B14F-4D97-AF65-F5344CB8AC3E}">
        <p14:creationId xmlns:p14="http://schemas.microsoft.com/office/powerpoint/2010/main" val="202124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pic>
        <p:nvPicPr>
          <p:cNvPr id="2" name="Image 0" descr="Logo ARCHIV"/>
          <p:cNvPicPr>
            <a:picLocks noChangeAspect="1"/>
          </p:cNvPicPr>
          <p:nvPr/>
        </p:nvPicPr>
        <p:blipFill>
          <a:blip r:embed="rId3"/>
          <a:srcRect l="-209" r="-209"/>
          <a:stretch/>
        </p:blipFill>
        <p:spPr>
          <a:xfrm>
            <a:off x="444500" y="317500"/>
            <a:ext cx="1270000" cy="1206500"/>
          </a:xfrm>
          <a:prstGeom prst="rect">
            <a:avLst/>
          </a:prstGeom>
        </p:spPr>
      </p:pic>
      <p:sp>
        <p:nvSpPr>
          <p:cNvPr id="3" name="Text 0"/>
          <p:cNvSpPr/>
          <p:nvPr/>
        </p:nvSpPr>
        <p:spPr>
          <a:xfrm>
            <a:off x="445008" y="2984500"/>
            <a:ext cx="11301984" cy="594320"/>
          </a:xfrm>
          <a:prstGeom prst="rect">
            <a:avLst/>
          </a:prstGeom>
          <a:noFill/>
          <a:ln/>
        </p:spPr>
        <p:txBody>
          <a:bodyPr wrap="square" lIns="0" tIns="0" rIns="0" bIns="0" rtlCol="0" anchor="t">
            <a:normAutofit/>
          </a:bodyPr>
          <a:lstStyle/>
          <a:p>
            <a:pPr marL="0" indent="0" algn="ctr">
              <a:lnSpc>
                <a:spcPts val="4480"/>
              </a:lnSpc>
              <a:buNone/>
            </a:pPr>
            <a:r>
              <a:rPr lang="en-US" sz="3200" b="1" dirty="0">
                <a:solidFill>
                  <a:srgbClr val="44546A"/>
                </a:solidFill>
                <a:latin typeface="Carlito" pitchFamily="34" charset="0"/>
                <a:ea typeface="Carlito" pitchFamily="34" charset="-122"/>
                <a:cs typeface="Carlito" pitchFamily="34" charset="-120"/>
              </a:rPr>
              <a:t>Merci de votre attention</a:t>
            </a:r>
            <a:endParaRPr lang="en-US" sz="3200" dirty="0"/>
          </a:p>
        </p:txBody>
      </p:sp>
    </p:spTree>
  </p:cSld>
  <p:clrMapOvr>
    <a:masterClrMapping/>
  </p:clrMapOvr>
</p:sld>
</file>

<file path=ppt/theme/theme1.xml><?xml version="1.0" encoding="utf-8"?>
<a:theme xmlns:a="http://schemas.openxmlformats.org/drawingml/2006/main" name="EF type 2 – Algorithme décisionnel">
  <a:themeElements>
    <a:clrScheme name="EF type 2 – Algorithme décisionnel">
      <a:dk1>
        <a:srgbClr val="1A1A1A"/>
      </a:dk1>
      <a:lt1>
        <a:srgbClr val="FFFFFF"/>
      </a:lt1>
      <a:dk2>
        <a:srgbClr val="535353"/>
      </a:dk2>
      <a:lt2>
        <a:srgbClr val="E8E8E8"/>
      </a:lt2>
      <a:accent1>
        <a:srgbClr val="C00000"/>
      </a:accent1>
      <a:accent2>
        <a:srgbClr val="7FB2E5"/>
      </a:accent2>
      <a:accent3>
        <a:srgbClr val="4A86C8"/>
      </a:accent3>
      <a:accent4>
        <a:srgbClr val="ED7D31"/>
      </a:accent4>
      <a:accent5>
        <a:srgbClr val="F4B183"/>
      </a:accent5>
      <a:accent6>
        <a:srgbClr val="A9D18E"/>
      </a:accent6>
      <a:hlink>
        <a:srgbClr val="0563C1"/>
      </a:hlink>
      <a:folHlink>
        <a:srgbClr val="954F72"/>
      </a:folHlink>
    </a:clrScheme>
    <a:fontScheme name="EF type 2 – Algorithme décisionnel">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rli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468</TotalTime>
  <Words>1642</Words>
  <Application>Microsoft Office PowerPoint</Application>
  <PresentationFormat>Grand écran</PresentationFormat>
  <Paragraphs>225</Paragraphs>
  <Slides>15</Slides>
  <Notes>14</Notes>
  <HiddenSlides>0</HiddenSlides>
  <MMClips>12</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15</vt:i4>
      </vt:variant>
    </vt:vector>
  </HeadingPairs>
  <TitlesOfParts>
    <vt:vector size="20" baseType="lpstr">
      <vt:lpstr>Aptos</vt:lpstr>
      <vt:lpstr>Arial</vt:lpstr>
      <vt:lpstr>Calibri</vt:lpstr>
      <vt:lpstr>Carlito</vt:lpstr>
      <vt:lpstr>EF type 2 – Algorithme décisionnel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 type 2 – Algorithme décisionnel</dc:title>
  <dc:subject/>
  <dc:creator/>
  <cp:lastModifiedBy>MILLON, Antoine</cp:lastModifiedBy>
  <cp:revision>17</cp:revision>
  <dcterms:created xsi:type="dcterms:W3CDTF">2026-10-08T08:49:48Z</dcterms:created>
  <dcterms:modified xsi:type="dcterms:W3CDTF">2026-10-08T21:34:42Z</dcterms:modified>
</cp:coreProperties>
</file>