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avi" ContentType="video/x-msvideo"/>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8" r:id="rId3"/>
    <p:sldId id="259" r:id="rId4"/>
    <p:sldId id="260" r:id="rId5"/>
    <p:sldId id="261" r:id="rId6"/>
    <p:sldId id="263" r:id="rId7"/>
    <p:sldId id="296" r:id="rId8"/>
    <p:sldId id="264" r:id="rId9"/>
    <p:sldId id="297" r:id="rId10"/>
    <p:sldId id="266" r:id="rId11"/>
    <p:sldId id="299" r:id="rId12"/>
    <p:sldId id="298" r:id="rId13"/>
    <p:sldId id="268" r:id="rId14"/>
    <p:sldId id="300" r:id="rId15"/>
    <p:sldId id="270" r:id="rId16"/>
    <p:sldId id="272" r:id="rId17"/>
    <p:sldId id="271" r:id="rId18"/>
    <p:sldId id="276" r:id="rId19"/>
    <p:sldId id="274" r:id="rId20"/>
    <p:sldId id="305" r:id="rId21"/>
    <p:sldId id="277" r:id="rId22"/>
    <p:sldId id="301" r:id="rId23"/>
    <p:sldId id="302" r:id="rId24"/>
    <p:sldId id="303" r:id="rId25"/>
    <p:sldId id="278" r:id="rId26"/>
    <p:sldId id="279" r:id="rId27"/>
    <p:sldId id="282" r:id="rId28"/>
    <p:sldId id="283" r:id="rId29"/>
    <p:sldId id="284" r:id="rId30"/>
    <p:sldId id="285" r:id="rId31"/>
    <p:sldId id="286" r:id="rId32"/>
    <p:sldId id="289" r:id="rId33"/>
    <p:sldId id="287" r:id="rId34"/>
    <p:sldId id="291" r:id="rId35"/>
    <p:sldId id="290" r:id="rId36"/>
    <p:sldId id="292" r:id="rId37"/>
    <p:sldId id="293" r:id="rId38"/>
    <p:sldId id="295" r:id="rId3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00000"/>
    <a:srgbClr val="FF0000"/>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7" autoAdjust="0"/>
    <p:restoredTop sz="94660"/>
  </p:normalViewPr>
  <p:slideViewPr>
    <p:cSldViewPr snapToGrid="0">
      <p:cViewPr varScale="1">
        <p:scale>
          <a:sx n="98" d="100"/>
          <a:sy n="98" d="100"/>
        </p:scale>
        <p:origin x="115"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col"/>
        <c:grouping val="clustered"/>
        <c:varyColors val="1"/>
        <c:ser>
          <c:idx val="0"/>
          <c:order val="0"/>
          <c:tx>
            <c:strRef>
              <c:f>Sheet1!$B$1</c:f>
              <c:strCache>
                <c:ptCount val="1"/>
                <c:pt idx="0">
                  <c:v>Mortalité globale (%)</c:v>
                </c:pt>
              </c:strCache>
            </c:strRef>
          </c:tx>
          <c:spPr>
            <a:solidFill>
              <a:srgbClr val="5B9BD5"/>
            </a:solidFill>
          </c:spPr>
          <c:invertIfNegative val="1"/>
          <c:dPt>
            <c:idx val="0"/>
            <c:invertIfNegative val="1"/>
            <c:bubble3D val="0"/>
            <c:spPr>
              <a:solidFill>
                <a:srgbClr val="C00000"/>
              </a:solidFill>
            </c:spPr>
            <c:extLst>
              <c:ext xmlns:c16="http://schemas.microsoft.com/office/drawing/2014/chart" uri="{C3380CC4-5D6E-409C-BE32-E72D297353CC}">
                <c16:uniqueId val="{00000001-82DA-FA45-8FB2-699B1B81917F}"/>
              </c:ext>
            </c:extLst>
          </c:dPt>
          <c:dLbls>
            <c:numFmt formatCode="0.0&quot; %&quot;" sourceLinked="0"/>
            <c:spPr>
              <a:noFill/>
              <a:ln>
                <a:noFill/>
              </a:ln>
              <a:effectLst/>
            </c:spPr>
            <c:txPr>
              <a:bodyPr/>
              <a:lstStyle/>
              <a:p>
                <a:pPr>
                  <a:defRPr sz="1600" b="1"/>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J30</c:v>
                </c:pt>
                <c:pt idx="1">
                  <c:v>3 mois</c:v>
                </c:pt>
                <c:pt idx="2">
                  <c:v>6 mois</c:v>
                </c:pt>
                <c:pt idx="3">
                  <c:v>1 an</c:v>
                </c:pt>
                <c:pt idx="4">
                  <c:v>2 ans</c:v>
                </c:pt>
              </c:strCache>
            </c:strRef>
          </c:cat>
          <c:val>
            <c:numRef>
              <c:f>Sheet1!$B$2:$B$6</c:f>
              <c:numCache>
                <c:formatCode>General</c:formatCode>
                <c:ptCount val="5"/>
                <c:pt idx="0">
                  <c:v>4.9000000000000004</c:v>
                </c:pt>
                <c:pt idx="1">
                  <c:v>12</c:v>
                </c:pt>
                <c:pt idx="2">
                  <c:v>14.6</c:v>
                </c:pt>
                <c:pt idx="3">
                  <c:v>19</c:v>
                </c:pt>
                <c:pt idx="4">
                  <c:v>40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82DA-FA45-8FB2-699B1B81917F}"/>
            </c:ext>
          </c:extLst>
        </c:ser>
        <c:dLbls>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A5A5A5"/>
            </a:solidFill>
          </a:ln>
        </c:spPr>
        <c:txPr>
          <a:bodyPr/>
          <a:lstStyle/>
          <a:p>
            <a:pPr>
              <a:defRPr sz="1600"/>
            </a:pPr>
            <a:endParaRPr lang="fr-FR"/>
          </a:p>
        </c:txPr>
        <c:crossAx val="-2113994440"/>
        <c:crosses val="autoZero"/>
        <c:auto val="1"/>
        <c:lblAlgn val="ctr"/>
        <c:lblOffset val="100"/>
        <c:noMultiLvlLbl val="0"/>
      </c:catAx>
      <c:valAx>
        <c:axId val="-2113994440"/>
        <c:scaling>
          <c:orientation val="minMax"/>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800"/>
      </a:pPr>
      <a:endParaRPr lang="fr-F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015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Partie chirurgicale, en miroir du topo du Pr Valour sur l'antibiothérapie et la microbiologie.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Deux situations que vous rencontrez tous. Notre éclairage repose sur le volume du centre de référence : environ 250 dossiers par an en RCP, et deux séries locales d'aortites, opérées et traitées par voie endovasculaire.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Dans les séries historiques de patients traités par antibiotiques seuls, la mortalité hospitalière va de 75 à 100 %, essentiellement par rupture. D'où la hiérarchie des objectifs : la survie d'abord, l'éradication en dernier.</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Toute la stratégie repose sur deux questions, posées en RCP : le patient supportera-t-il une chirurgie ouverte ? Le germe se contrôlera-t-il sous antibiotique, au point de laisser du matériel en place ?</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Trois profils. Non opérable : endovasculaire puis suspensive. Opérable : documenter, au moins 72 h d'antibiotiques, puis chirurgie ouverte. Entre les deux, le germe décide. Et quel que soit le profil, l'hémorragie active se traite d'abord par voie endovasculaire, en bridge.</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Trois profils. Non opérable : endovasculaire puis suspensive. Opérable : documenter, au moins 72 h d'antibiotiques, puis chirurgie ouverte. Entre les deux, le germe décide. Et quel que soit le profil, l'hémorragie active se traite d'abord par voie endovasculaire, en bridge.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204771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Chez le patient fragile, l'endovasculaire contrôle l'hémorragie et exclut l'anévrisme sans thoracotomie, sans laparotomie, sans clampage haut. Le prix : du matériel en milieu infecté, donc une suspensive et un suivi rapproché.</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Chez le patient fragile, l'endovasculaire contrôle l'hémorragie et exclut l'anévrisme sans thoracotomie, sans laparotomie, sans clampage haut. Le prix : du matériel en milieu infecté, donc une suspensive et un suivi rapproché.</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418851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Cas à compléter par l'équipe. Message : chez le patient non opérable avec une localisation viscérale, la FEVAR home made permet de traiter rapidement, sans attendre une endoprothèse sur mesure, avec hémocultures intra-aortiques au cours du geste, puis antibiothérapie suspensive.</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Cas à compléter par l'équipe. Message : chez le patient non opérable avec une localisation viscérale, la FEVAR home made permet de traiter rapidement, sans attendre une endoprothèse sur mesure, avec hémocultures intra-aortiques au cours du geste, puis antibiothérapie suspensive.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756239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Cas à compléter par l'équipe. Message : chez le patient non opérable avec une localisation viscérale, la FEVAR home made permet de traiter rapidement, sans attendre une endoprothèse sur mesure, avec hémocultures intra-aortiques au cours du geste, puis antibiothérapie suspensive.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079838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Chez le patient opérable, on prend le temps d'identifier le germe avant tout geste : hémocultures, hémocultures intra-aortiques, ponction radiologique, prélèvements profonds multiples au bloc. Le détail, et les recommandations ESVS sur les prélèvements, sont dans le topo du Pr Valour : on ne les remontre pas.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Chez le patient opérable, on prend le temps d'identifier le germe avant tout geste : hémocultures, hémocultures intra-aortiques, ponction radiologique, prélèvements profonds multiples au bloc. Le détail, et les recommandations ESVS sur les prélèvements, sont dans le topo du Pr Valour : on ne les remontre pas.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128467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 geste de référence : exérèse complète de l'aorte infectée et du matériel, débridement large, reconstruction in situ, couverture par épiploon. Les deux sont des recommandations de classe I de l'ESVS 2026 : explantation complète et reconstruction in situ en première intention (49), couverture par tissu autologue vascularisé comme l'épiplooplastie (53).</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Ce qui fait la différence au bloc. Membrane d'épuration per-opératoire, pratique du CRIVasC, pour limiter la bactériémie et le SIRS. Sondes JJ en réflexe. Deux opérateurs, des temps séquencés, et une reprise prévue d'emblée.</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Point à assumer devant la salle. L'ESVS 2026 traite des infections de prothèse, pas des aortites natives, qui sont hors champ. Pour les infections de prothèse abdominales, elle préfère la veine autologue ou le tube de péricarde bovin (IIa), accepte les prothèses antimicrobiennes (IIb), et déconseille les allogreffes cryopréservées (IIIb, consensus). Notre pratique pour l'aortite native : allogreffe, péricarde bovin ou prothèse imprégnée selon le contexte.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 patient intermédiaire. Germe simple, sensible, suspensive orale légère possible : plutôt endovasculaire, en réduisant l'inoculum par drainage. Bactériémie qui persiste, germe difficile, fistule : plutôt chirurgie ouverte. On réévalue à 72 heures.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Cas à compléter par l'équipe. Message : chez le patient opérable, on draine d'abord par voie radiologique pour documenter et diminuer l'inoculum, on refroidit le patient sous antibiotiques, puis on opère à froid : explantation, allogreffe, épiplooplastie, avec sondes JJ et membrane per-opératoire.</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Cas à compléter par l'équipe. Message : chez le patient opérable, on draine d'abord par voie radiologique pour documenter et diminuer l'inoculum, on refroidit le patient sous antibiotiques, puis on opère à froid : explantation, allogreffe, épiplooplastie, avec sondes JJ et membrane per-opératoire.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0193104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Série monocentrique CRIVasC-HCL, juin 2015 à septembre 2024. 118 infections aortiques analysées ; après exclusion des infections secondaires, des traitements médicaux seuls et des chirurgies ouvertes d'emblée, 41 aortites primaires traitées par voie endovasculaire. Des patients lourds : 72 ans de moyenne, Charlson médian 6, près d'un sur deux avec un cancer, un sur quatre en choc à l'admission.</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Série monocentrique CRIVasC-HCL, juin 2015 à septembre 2024. 118 infections aortiques analysées ; après exclusion des infections secondaires, des traitements médicaux seuls et des chirurgies ouvertes d'emblée, 41 aortites primaires traitées par voie endovasculaire. Des patients lourds : 72 ans de moyenne, Charlson médian 6, près d'un sur deux avec un cancer, un sur quatre en choc à l'admission.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686426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Série monocentrique CRIVasC-HCL, juin 2015 à septembre 2024. 118 infections aortiques analysées ; après exclusion des infections secondaires, des traitements médicaux seuls et des chirurgies ouvertes d'emblée, 41 aortites primaires traitées par voie endovasculaire. Des patients lourds : 72 ans de moyenne, Charlson médian 6, près d'un sur deux avec un cancer, un sur quatre en choc à l'admission.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614401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Série monocentrique CRIVasC-HCL, juin 2015 à septembre 2024. 118 infections aortiques analysées ; après exclusion des infections secondaires, des traitements médicaux seuls et des chirurgies ouvertes d'emblée, 41 aortites primaires traitées par voie endovasculaire. Des patients lourds : 72 ans de moyenne, Charlson médian 6, près d'un sur deux avec un cancer, un sur quatre en choc à l'admission.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880168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Deux décès à J30, tous deux dans le groupe TEVAR (CIVD, défaillance multiviscérale). Mortalité globale : 12 % à 3 mois, 14,6 % à 6 mois, 19 % à 1 an, 40 % à 2 ans, suivi médian 23 mois. Aucun décès dans le groupe FEVAR. Médianes de survie : 15 mois en TEVAR, 30 mois en EVAR, sans différence significative. La mortalité tardive reflète surtout le terrain, oncologique notamment.</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Douze réinterventions chez 41 patients, dont onze pour raison infectieuse : cinq extensions thoraciques pour progression locale, une extension sous-rénale, une endofuite proximale en FEVAR hors sepsis, et cinq explantations secondaires avec allogreffe, grevées de 20 % de mortalité précoce et 60 % de mortalité globale. Vingt-six patients sous antibiothérapie suspensive, vingt avec des complications des antibiotiques dont treize graves, toutes réversibles. Mais vingt et un arrêts d'antibiotiques, dont dix-sept patients vivants sans antibiotiques à une médiane de 24 mois.</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Il n'y a plus de seuil consensuel : 2 mois chez Calligaro, 4 mois chez Legout, repris par l'ESVS 2020. L'ESVS 2026 abandonne explicitement le seuil temporel, faute de consensus. Ce qui compte pour décider, c'est l'atteinte de l'anastomose, la profondeur de l'infection et le germe ; la classification de Samson reste utile.</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 ne temporise pas. Reprise rapide au bloc pour prélever en profondeur, laver, et faire le bilan qui décide : anastomose exposée ou non, prothèse englobée ou non, pontage perméable ou non.</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Anastomose exposée, germe virulent, patient en bon état : dépose et déroutage autant que possible. Prothèse non déposable, patient fragile, pas d'alternative : conservation avec lambeau, ± stent couvert de l'anastomose. L'ESVS 2026 autorise la conservation chez des patients sélectionnés sans atteinte anastomotique (IIb).</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Ce que nous faisons pour les prothèses non déposables est couvert par l'ESVS 2026 : conservation palliative si le patient n'est pas éligible à l'explantation (67, IIa), explantation partielle si l'infection est limitée (69, IIb), préservation si les anastomoses sont saines (70, IIb). Exemple : dépose segmentaire d'un pontage à SAMS et P. acnes, arrêt des antibiotiques à 1 an.</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Si l'on conserve, la prothèse doit être recouverte de tissu vascularisé. Au Scarpa, le sartorius est le premier choix historique ; le gracilis est l'alternative ; le droit fémoral aussi. Pression négative en complément. Lambeaux complexes : avec les plasticiens (classe I).</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Explantation en première intention (classe I). Reconstruction par veine autologue en première intention (classe I). Quand il faut éviter le champ infecté ou un Scarpa multi-opéré : trajet extra-anatomique, voie obturatrice ou latérale (IIb). Dans la série prospective citée par l'ESVS, le pontage obturateur donne 63 % de perméabilité primaire et 97 % de sauvetage de membre à 2 ans.</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Au membre inférieur, la veine autologue reste le premier choix (classe I). Allogreffes cryopréservées ou greffons biosynthétiques en alternative (IIb), péricarde bovin pour une infection limitée au Scarpa (IIb). Les prothèses antimicrobiennes ne sont pas recommandées (IIIb).</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En cas d'hémorragie importante, l'endovasculaire est recommandé en première intention (classe I, nouveau). Le stent couvert exclut l'anastomose ou le faux anévrisme, puis débridement, ± lambeau, pression négative et antibiothérapie prolongée : c'est la technique EndoVAC. Exemple : rupture de l'AFS, endoprothèse couverte, lavage seul sans dépose.</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 conservation impose une surveillance rapprochée. Saignement sentinelle, écoulement persistant, bactériémie qui récidive, Candida ou Pseudomonas : on bascule vers la dépose, ou au minimum vers un stent couvert préventif.</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 slide la plus utile pour la salle. Ce qui conditionne la suite se joue souvent avant le transfert : des hémocultures avant tout antibiotique, pas d'antibiothérapie à l'aveugle chez le patient stable, pas de geste superficiel sans prélèvements profonds. Si ça saigne, on contrôle sur place par voie endovasculaire quand c'est possible, puis on appelle. Et on appelle tôt.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8E2568E3-FE01-47B3-B5CE-1F09E5C4BE1F}" type="datetimeFigureOut">
              <a:rPr lang="fr-FR" smtClean="0"/>
              <a:t>09/10/2026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84FEC1-4891-4400-ABF1-2297922C83BC}" type="slidenum">
              <a:rPr lang="fr-FR" smtClean="0"/>
              <a:t>‹N°›</a:t>
            </a:fld>
            <a:endParaRPr lang="fr-FR"/>
          </a:p>
        </p:txBody>
      </p:sp>
    </p:spTree>
    <p:extLst>
      <p:ext uri="{BB962C8B-B14F-4D97-AF65-F5344CB8AC3E}">
        <p14:creationId xmlns:p14="http://schemas.microsoft.com/office/powerpoint/2010/main" val="3839219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E2568E3-FE01-47B3-B5CE-1F09E5C4BE1F}" type="datetimeFigureOut">
              <a:rPr lang="fr-FR" smtClean="0"/>
              <a:t>09/10/2026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84FEC1-4891-4400-ABF1-2297922C83BC}" type="slidenum">
              <a:rPr lang="fr-FR" smtClean="0"/>
              <a:t>‹N°›</a:t>
            </a:fld>
            <a:endParaRPr lang="fr-FR"/>
          </a:p>
        </p:txBody>
      </p:sp>
    </p:spTree>
    <p:extLst>
      <p:ext uri="{BB962C8B-B14F-4D97-AF65-F5344CB8AC3E}">
        <p14:creationId xmlns:p14="http://schemas.microsoft.com/office/powerpoint/2010/main" val="2739687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8E2568E3-FE01-47B3-B5CE-1F09E5C4BE1F}" type="datetimeFigureOut">
              <a:rPr lang="fr-FR" smtClean="0"/>
              <a:t>09/10/2026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84FEC1-4891-4400-ABF1-2297922C83BC}" type="slidenum">
              <a:rPr lang="fr-FR" smtClean="0"/>
              <a:t>‹N°›</a:t>
            </a:fld>
            <a:endParaRPr lang="fr-FR"/>
          </a:p>
        </p:txBody>
      </p:sp>
    </p:spTree>
    <p:extLst>
      <p:ext uri="{BB962C8B-B14F-4D97-AF65-F5344CB8AC3E}">
        <p14:creationId xmlns:p14="http://schemas.microsoft.com/office/powerpoint/2010/main" val="3064970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8E2568E3-FE01-47B3-B5CE-1F09E5C4BE1F}" type="datetimeFigureOut">
              <a:rPr lang="fr-FR" smtClean="0"/>
              <a:t>09/10/2026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684FEC1-4891-4400-ABF1-2297922C83BC}" type="slidenum">
              <a:rPr lang="fr-FR" smtClean="0"/>
              <a:t>‹N°›</a:t>
            </a:fld>
            <a:endParaRPr lang="fr-FR"/>
          </a:p>
        </p:txBody>
      </p:sp>
    </p:spTree>
    <p:extLst>
      <p:ext uri="{BB962C8B-B14F-4D97-AF65-F5344CB8AC3E}">
        <p14:creationId xmlns:p14="http://schemas.microsoft.com/office/powerpoint/2010/main" val="2629811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8E2568E3-FE01-47B3-B5CE-1F09E5C4BE1F}" type="datetimeFigureOut">
              <a:rPr lang="fr-FR" smtClean="0"/>
              <a:t>09/10/2026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684FEC1-4891-4400-ABF1-2297922C83BC}" type="slidenum">
              <a:rPr lang="fr-FR" smtClean="0"/>
              <a:t>‹N°›</a:t>
            </a:fld>
            <a:endParaRPr lang="fr-FR"/>
          </a:p>
        </p:txBody>
      </p:sp>
    </p:spTree>
    <p:extLst>
      <p:ext uri="{BB962C8B-B14F-4D97-AF65-F5344CB8AC3E}">
        <p14:creationId xmlns:p14="http://schemas.microsoft.com/office/powerpoint/2010/main" val="1481582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8E2568E3-FE01-47B3-B5CE-1F09E5C4BE1F}" type="datetimeFigureOut">
              <a:rPr lang="fr-FR" smtClean="0"/>
              <a:t>09/10/2026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684FEC1-4891-4400-ABF1-2297922C83BC}" type="slidenum">
              <a:rPr lang="fr-FR" smtClean="0"/>
              <a:t>‹N°›</a:t>
            </a:fld>
            <a:endParaRPr lang="fr-FR"/>
          </a:p>
        </p:txBody>
      </p:sp>
    </p:spTree>
    <p:extLst>
      <p:ext uri="{BB962C8B-B14F-4D97-AF65-F5344CB8AC3E}">
        <p14:creationId xmlns:p14="http://schemas.microsoft.com/office/powerpoint/2010/main" val="601888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E2568E3-FE01-47B3-B5CE-1F09E5C4BE1F}" type="datetimeFigureOut">
              <a:rPr lang="fr-FR" smtClean="0"/>
              <a:t>09/10/2026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684FEC1-4891-4400-ABF1-2297922C83BC}" type="slidenum">
              <a:rPr lang="fr-FR" smtClean="0"/>
              <a:t>‹N°›</a:t>
            </a:fld>
            <a:endParaRPr lang="fr-FR"/>
          </a:p>
        </p:txBody>
      </p:sp>
    </p:spTree>
    <p:extLst>
      <p:ext uri="{BB962C8B-B14F-4D97-AF65-F5344CB8AC3E}">
        <p14:creationId xmlns:p14="http://schemas.microsoft.com/office/powerpoint/2010/main" val="1703543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8E2568E3-FE01-47B3-B5CE-1F09E5C4BE1F}" type="datetimeFigureOut">
              <a:rPr lang="fr-FR" smtClean="0"/>
              <a:t>09/10/2026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684FEC1-4891-4400-ABF1-2297922C83BC}" type="slidenum">
              <a:rPr lang="fr-FR" smtClean="0"/>
              <a:t>‹N°›</a:t>
            </a:fld>
            <a:endParaRPr lang="fr-FR"/>
          </a:p>
        </p:txBody>
      </p:sp>
    </p:spTree>
    <p:extLst>
      <p:ext uri="{BB962C8B-B14F-4D97-AF65-F5344CB8AC3E}">
        <p14:creationId xmlns:p14="http://schemas.microsoft.com/office/powerpoint/2010/main" val="141497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8E2568E3-FE01-47B3-B5CE-1F09E5C4BE1F}" type="datetimeFigureOut">
              <a:rPr lang="fr-FR" smtClean="0"/>
              <a:t>09/10/2026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684FEC1-4891-4400-ABF1-2297922C83BC}" type="slidenum">
              <a:rPr lang="fr-FR" smtClean="0"/>
              <a:t>‹N°›</a:t>
            </a:fld>
            <a:endParaRPr lang="fr-FR"/>
          </a:p>
        </p:txBody>
      </p:sp>
    </p:spTree>
    <p:extLst>
      <p:ext uri="{BB962C8B-B14F-4D97-AF65-F5344CB8AC3E}">
        <p14:creationId xmlns:p14="http://schemas.microsoft.com/office/powerpoint/2010/main" val="4156453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E2568E3-FE01-47B3-B5CE-1F09E5C4BE1F}" type="datetimeFigureOut">
              <a:rPr lang="fr-FR" smtClean="0"/>
              <a:t>09/10/2026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84FEC1-4891-4400-ABF1-2297922C83BC}" type="slidenum">
              <a:rPr lang="fr-FR" smtClean="0"/>
              <a:t>‹N°›</a:t>
            </a:fld>
            <a:endParaRPr lang="fr-FR"/>
          </a:p>
        </p:txBody>
      </p:sp>
    </p:spTree>
    <p:extLst>
      <p:ext uri="{BB962C8B-B14F-4D97-AF65-F5344CB8AC3E}">
        <p14:creationId xmlns:p14="http://schemas.microsoft.com/office/powerpoint/2010/main" val="906281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E2568E3-FE01-47B3-B5CE-1F09E5C4BE1F}" type="datetimeFigureOut">
              <a:rPr lang="fr-FR" smtClean="0"/>
              <a:t>09/10/2026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684FEC1-4891-4400-ABF1-2297922C83BC}" type="slidenum">
              <a:rPr lang="fr-FR" smtClean="0"/>
              <a:t>‹N°›</a:t>
            </a:fld>
            <a:endParaRPr lang="fr-FR"/>
          </a:p>
        </p:txBody>
      </p:sp>
    </p:spTree>
    <p:extLst>
      <p:ext uri="{BB962C8B-B14F-4D97-AF65-F5344CB8AC3E}">
        <p14:creationId xmlns:p14="http://schemas.microsoft.com/office/powerpoint/2010/main" val="444545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2568E3-FE01-47B3-B5CE-1F09E5C4BE1F}" type="datetimeFigureOut">
              <a:rPr lang="fr-FR" smtClean="0"/>
              <a:t>09/10/2026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84FEC1-4891-4400-ABF1-2297922C83BC}" type="slidenum">
              <a:rPr lang="fr-FR" smtClean="0"/>
              <a:t>‹N°›</a:t>
            </a:fld>
            <a:endParaRPr lang="fr-FR"/>
          </a:p>
        </p:txBody>
      </p:sp>
    </p:spTree>
    <p:extLst>
      <p:ext uri="{BB962C8B-B14F-4D97-AF65-F5344CB8AC3E}">
        <p14:creationId xmlns:p14="http://schemas.microsoft.com/office/powerpoint/2010/main" val="604620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florent.valour@chu-lyon.fr"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9.jp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microsoft.com/office/2007/relationships/media" Target="../media/media2.avi"/><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video" Target="../media/media1.avi"/><Relationship Id="rId1" Type="http://schemas.microsoft.com/office/2007/relationships/media" Target="../media/media1.avi"/><Relationship Id="rId6" Type="http://schemas.openxmlformats.org/officeDocument/2006/relationships/notesSlide" Target="../notesSlides/notesSlide9.xml"/><Relationship Id="rId11" Type="http://schemas.openxmlformats.org/officeDocument/2006/relationships/image" Target="../media/image25.png"/><Relationship Id="rId5" Type="http://schemas.openxmlformats.org/officeDocument/2006/relationships/slideLayout" Target="../slideLayouts/slideLayout7.xml"/><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video" Target="../media/media2.avi"/><Relationship Id="rId9" Type="http://schemas.openxmlformats.org/officeDocument/2006/relationships/image" Target="../media/image23.png"/><Relationship Id="rId14"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34.png"/><Relationship Id="rId3" Type="http://schemas.microsoft.com/office/2007/relationships/media" Target="../media/media4.avi"/><Relationship Id="rId7" Type="http://schemas.openxmlformats.org/officeDocument/2006/relationships/notesSlide" Target="../notesSlides/notesSlide10.xml"/><Relationship Id="rId12" Type="http://schemas.openxmlformats.org/officeDocument/2006/relationships/image" Target="../media/image33.png"/><Relationship Id="rId2" Type="http://schemas.microsoft.com/office/2007/relationships/media" Target="../media/media3.avi"/><Relationship Id="rId1" Type="http://schemas.openxmlformats.org/officeDocument/2006/relationships/video" Target="NULL" TargetMode="External"/><Relationship Id="rId6" Type="http://schemas.openxmlformats.org/officeDocument/2006/relationships/slideLayout" Target="../slideLayouts/slideLayout7.xml"/><Relationship Id="rId11" Type="http://schemas.openxmlformats.org/officeDocument/2006/relationships/image" Target="../media/image32.png"/><Relationship Id="rId5" Type="http://schemas.microsoft.com/office/2007/relationships/media" Target="../media/media5.avi"/><Relationship Id="rId10" Type="http://schemas.openxmlformats.org/officeDocument/2006/relationships/image" Target="../media/image31.png"/><Relationship Id="rId4" Type="http://schemas.openxmlformats.org/officeDocument/2006/relationships/video" Target="../media/media4.avi"/><Relationship Id="rId9" Type="http://schemas.openxmlformats.org/officeDocument/2006/relationships/image" Target="../media/image30.png"/><Relationship Id="rId14"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microsoft.com/office/2007/relationships/media" Target="../media/media7.avi"/><Relationship Id="rId7" Type="http://schemas.openxmlformats.org/officeDocument/2006/relationships/image" Target="../media/image21.png"/><Relationship Id="rId12" Type="http://schemas.openxmlformats.org/officeDocument/2006/relationships/image" Target="../media/image40.png"/><Relationship Id="rId2" Type="http://schemas.openxmlformats.org/officeDocument/2006/relationships/video" Target="../media/media6.avi"/><Relationship Id="rId1" Type="http://schemas.microsoft.com/office/2007/relationships/media" Target="../media/media6.avi"/><Relationship Id="rId6" Type="http://schemas.openxmlformats.org/officeDocument/2006/relationships/notesSlide" Target="../notesSlides/notesSlide11.xml"/><Relationship Id="rId11" Type="http://schemas.openxmlformats.org/officeDocument/2006/relationships/image" Target="../media/image39.png"/><Relationship Id="rId5" Type="http://schemas.openxmlformats.org/officeDocument/2006/relationships/slideLayout" Target="../slideLayouts/slideLayout7.xml"/><Relationship Id="rId15" Type="http://schemas.openxmlformats.org/officeDocument/2006/relationships/image" Target="../media/image43.JPG"/><Relationship Id="rId10" Type="http://schemas.openxmlformats.org/officeDocument/2006/relationships/image" Target="../media/image38.png"/><Relationship Id="rId4" Type="http://schemas.openxmlformats.org/officeDocument/2006/relationships/video" Target="../media/media7.avi"/><Relationship Id="rId9" Type="http://schemas.openxmlformats.org/officeDocument/2006/relationships/image" Target="../media/image37.png"/><Relationship Id="rId14" Type="http://schemas.openxmlformats.org/officeDocument/2006/relationships/image" Target="../media/image4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8" Type="http://schemas.openxmlformats.org/officeDocument/2006/relationships/image" Target="../media/image57.jp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5.jpg"/><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59.png"/><Relationship Id="rId3" Type="http://schemas.microsoft.com/office/2007/relationships/media" Target="../media/media9.mp4"/><Relationship Id="rId7" Type="http://schemas.openxmlformats.org/officeDocument/2006/relationships/image" Target="../media/image58.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notesSlide" Target="../notesSlides/notesSlide18.xml"/><Relationship Id="rId11" Type="http://schemas.openxmlformats.org/officeDocument/2006/relationships/image" Target="../media/image62.png"/><Relationship Id="rId5" Type="http://schemas.openxmlformats.org/officeDocument/2006/relationships/slideLayout" Target="../slideLayouts/slideLayout7.xml"/><Relationship Id="rId10" Type="http://schemas.openxmlformats.org/officeDocument/2006/relationships/image" Target="../media/image61.png"/><Relationship Id="rId4" Type="http://schemas.openxmlformats.org/officeDocument/2006/relationships/video" Target="../media/media9.mp4"/><Relationship Id="rId9" Type="http://schemas.openxmlformats.org/officeDocument/2006/relationships/image" Target="../media/image60.png"/></Relationships>
</file>

<file path=ppt/slides/_rels/slide20.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slideLayout" Target="../slideLayouts/slideLayout7.xml"/><Relationship Id="rId7" Type="http://schemas.openxmlformats.org/officeDocument/2006/relationships/image" Target="../media/image64.jpeg"/><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63.jpeg"/><Relationship Id="rId5" Type="http://schemas.openxmlformats.org/officeDocument/2006/relationships/image" Target="../media/image58.png"/><Relationship Id="rId10" Type="http://schemas.openxmlformats.org/officeDocument/2006/relationships/image" Target="../media/image61.png"/><Relationship Id="rId4" Type="http://schemas.openxmlformats.org/officeDocument/2006/relationships/notesSlide" Target="../notesSlides/notesSlide19.xml"/><Relationship Id="rId9" Type="http://schemas.openxmlformats.org/officeDocument/2006/relationships/image" Target="../media/image66.png"/></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24.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png"/></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75.png"/><Relationship Id="rId4" Type="http://schemas.openxmlformats.org/officeDocument/2006/relationships/image" Target="../media/image74.png"/></Relationships>
</file>

<file path=ppt/slides/_rels/slide2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86.png"/></Relationships>
</file>

<file path=ppt/slides/_rels/slide32.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3.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94.png"/><Relationship Id="rId10" Type="http://schemas.openxmlformats.org/officeDocument/2006/relationships/image" Target="../media/image99.jpeg"/><Relationship Id="rId4" Type="http://schemas.openxmlformats.org/officeDocument/2006/relationships/image" Target="../media/image93.png"/><Relationship Id="rId9" Type="http://schemas.openxmlformats.org/officeDocument/2006/relationships/image" Target="../media/image98.png"/></Relationships>
</file>

<file path=ppt/slides/_rels/slide3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102.png"/><Relationship Id="rId4" Type="http://schemas.openxmlformats.org/officeDocument/2006/relationships/image" Target="../media/image101.png"/></Relationships>
</file>

<file path=ppt/slides/_rels/slide35.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slideLayout" Target="../slideLayouts/slideLayout7.xml"/><Relationship Id="rId7" Type="http://schemas.openxmlformats.org/officeDocument/2006/relationships/image" Target="../media/image105.png"/><Relationship Id="rId2" Type="http://schemas.microsoft.com/office/2007/relationships/media" Target="../media/media11.mp4"/><Relationship Id="rId1" Type="http://schemas.openxmlformats.org/officeDocument/2006/relationships/video" Target="NULL" TargetMode="Externa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notesSlide" Target="../notesSlides/notesSlide33.xml"/><Relationship Id="rId9" Type="http://schemas.openxmlformats.org/officeDocument/2006/relationships/image" Target="../media/image107.png"/></Relationships>
</file>

<file path=ppt/slides/_rels/slide36.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12.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37.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115.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14.png"/><Relationship Id="rId4" Type="http://schemas.openxmlformats.org/officeDocument/2006/relationships/image" Target="../media/image113.png"/></Relationships>
</file>

<file path=ppt/slides/_rels/slide3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613955" y="2484123"/>
            <a:ext cx="12239898" cy="1212666"/>
          </a:xfrm>
          <a:prstGeom prst="roundRect">
            <a:avLst>
              <a:gd name="adj" fmla="val 50000"/>
            </a:avLst>
          </a:prstGeom>
          <a:solidFill>
            <a:schemeClr val="tx2"/>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00000" rtlCol="0" anchor="ctr"/>
          <a:lstStyle/>
          <a:p>
            <a:r>
              <a:rPr lang="fr-FR" sz="2800" b="1" dirty="0"/>
              <a:t>Infections vasculaires : la prise en charge chirurgicale</a:t>
            </a:r>
          </a:p>
        </p:txBody>
      </p:sp>
      <p:sp>
        <p:nvSpPr>
          <p:cNvPr id="7" name="ZoneTexte 6"/>
          <p:cNvSpPr txBox="1"/>
          <p:nvPr/>
        </p:nvSpPr>
        <p:spPr>
          <a:xfrm>
            <a:off x="898884" y="4062550"/>
            <a:ext cx="5418727" cy="2462213"/>
          </a:xfrm>
          <a:prstGeom prst="rect">
            <a:avLst/>
          </a:prstGeom>
          <a:noFill/>
        </p:spPr>
        <p:txBody>
          <a:bodyPr wrap="none" rtlCol="0">
            <a:spAutoFit/>
          </a:bodyPr>
          <a:lstStyle/>
          <a:p>
            <a:r>
              <a:rPr lang="fr-FR" sz="2200" b="1" dirty="0"/>
              <a:t>Matthieu Arsicot</a:t>
            </a:r>
          </a:p>
          <a:p>
            <a:endParaRPr lang="fr-FR" sz="1200" dirty="0"/>
          </a:p>
          <a:p>
            <a:r>
              <a:rPr lang="fr-FR" dirty="0"/>
              <a:t>Service de chirurgie vasculaire et endovasculaire</a:t>
            </a:r>
          </a:p>
          <a:p>
            <a:r>
              <a:rPr lang="fr-FR" dirty="0"/>
              <a:t>Hospices Civils de Lyon</a:t>
            </a:r>
          </a:p>
          <a:p>
            <a:endParaRPr lang="fr-FR" sz="1200" dirty="0"/>
          </a:p>
          <a:p>
            <a:r>
              <a:rPr lang="fr-FR" dirty="0"/>
              <a:t>Centre de Référence des Infections</a:t>
            </a:r>
          </a:p>
          <a:p>
            <a:r>
              <a:rPr lang="fr-FR" dirty="0"/>
              <a:t>Vasculaires Complexes (CRIVasC)</a:t>
            </a:r>
          </a:p>
          <a:p>
            <a:endParaRPr lang="fr-FR" sz="1200" dirty="0"/>
          </a:p>
          <a:p>
            <a:endParaRPr lang="fr-FR" sz="1200" dirty="0"/>
          </a:p>
        </p:txBody>
      </p:sp>
      <p:sp>
        <p:nvSpPr>
          <p:cNvPr id="11" name="Rectangle 10"/>
          <p:cNvSpPr/>
          <p:nvPr/>
        </p:nvSpPr>
        <p:spPr>
          <a:xfrm>
            <a:off x="2355596" y="790781"/>
            <a:ext cx="2505301" cy="646331"/>
          </a:xfrm>
          <a:prstGeom prst="rect">
            <a:avLst/>
          </a:prstGeom>
        </p:spPr>
        <p:txBody>
          <a:bodyPr wrap="none">
            <a:spAutoFit/>
          </a:bodyPr>
          <a:lstStyle/>
          <a:p>
            <a:r>
              <a:rPr lang="pt-BR" dirty="0">
                <a:latin typeface="CIDFont+F1"/>
              </a:rPr>
              <a:t>Vendredi 9 octobre 2026</a:t>
            </a:r>
          </a:p>
          <a:p>
            <a:r>
              <a:rPr lang="pt-BR" dirty="0" err="1">
                <a:latin typeface="CIDFont+F1"/>
              </a:rPr>
              <a:t>Corrençon</a:t>
            </a:r>
            <a:r>
              <a:rPr lang="pt-BR" dirty="0">
                <a:latin typeface="CIDFont+F1"/>
              </a:rPr>
              <a:t> en Vercors</a:t>
            </a:r>
            <a:endParaRPr lang="fr-FR" dirty="0"/>
          </a:p>
        </p:txBody>
      </p:sp>
      <p:sp>
        <p:nvSpPr>
          <p:cNvPr id="12" name="ZoneTexte 11">
            <a:extLst>
              <a:ext uri="{FF2B5EF4-FFF2-40B4-BE49-F238E27FC236}">
                <a16:creationId xmlns:a16="http://schemas.microsoft.com/office/drawing/2014/main" id="{F839F1CB-45D4-4AEA-99FC-EECDE2329888}"/>
              </a:ext>
            </a:extLst>
          </p:cNvPr>
          <p:cNvSpPr txBox="1"/>
          <p:nvPr/>
        </p:nvSpPr>
        <p:spPr>
          <a:xfrm>
            <a:off x="7038198" y="4062550"/>
            <a:ext cx="3012941" cy="2646878"/>
          </a:xfrm>
          <a:prstGeom prst="rect">
            <a:avLst/>
          </a:prstGeom>
          <a:noFill/>
        </p:spPr>
        <p:txBody>
          <a:bodyPr wrap="none" rtlCol="0">
            <a:spAutoFit/>
          </a:bodyPr>
          <a:lstStyle/>
          <a:p>
            <a:r>
              <a:rPr lang="fr-FR" sz="2200" b="1" dirty="0"/>
              <a:t>Antoine Millon</a:t>
            </a:r>
          </a:p>
          <a:p>
            <a:endParaRPr lang="fr-FR" sz="1200" dirty="0"/>
          </a:p>
          <a:p>
            <a:r>
              <a:rPr lang="fr-FR" dirty="0"/>
              <a:t>Service de chirurgie vasculaire</a:t>
            </a:r>
          </a:p>
          <a:p>
            <a:r>
              <a:rPr lang="fr-FR" dirty="0"/>
              <a:t>Hospices Civils de Lyon </a:t>
            </a:r>
          </a:p>
          <a:p>
            <a:endParaRPr lang="fr-FR" sz="1200" dirty="0"/>
          </a:p>
          <a:p>
            <a:endParaRPr lang="fr-FR" dirty="0"/>
          </a:p>
          <a:p>
            <a:endParaRPr lang="fr-FR" dirty="0"/>
          </a:p>
          <a:p>
            <a:endParaRPr lang="fr-FR" sz="1200" dirty="0"/>
          </a:p>
          <a:p>
            <a:r>
              <a:rPr lang="fr-FR" dirty="0">
                <a:hlinkClick r:id="rId3"/>
              </a:rPr>
              <a:t>antoine.millon@chu-lyon.fr</a:t>
            </a:r>
            <a:r>
              <a:rPr lang="fr-FR" dirty="0"/>
              <a:t> </a:t>
            </a:r>
          </a:p>
          <a:p>
            <a:endParaRPr lang="fr-FR" dirty="0"/>
          </a:p>
        </p:txBody>
      </p:sp>
      <p:pic>
        <p:nvPicPr>
          <p:cNvPr id="1028" name="Picture 4" descr="A.R.C.H.I.V Association Recherche Chirurgie Vasculaire">
            <a:extLst>
              <a:ext uri="{FF2B5EF4-FFF2-40B4-BE49-F238E27FC236}">
                <a16:creationId xmlns:a16="http://schemas.microsoft.com/office/drawing/2014/main" id="{3F5C92B0-F46D-47AA-ADB9-988D37AA220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688" y="339290"/>
            <a:ext cx="1622975" cy="1549315"/>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73845F83-C12F-E579-B612-EF4301DADD43}"/>
              </a:ext>
            </a:extLst>
          </p:cNvPr>
          <p:cNvPicPr>
            <a:picLocks noChangeAspect="1"/>
          </p:cNvPicPr>
          <p:nvPr/>
        </p:nvPicPr>
        <p:blipFill>
          <a:blip r:embed="rId5"/>
          <a:stretch>
            <a:fillRect/>
          </a:stretch>
        </p:blipFill>
        <p:spPr>
          <a:xfrm>
            <a:off x="10776513" y="5490578"/>
            <a:ext cx="1359016" cy="1355230"/>
          </a:xfrm>
          <a:prstGeom prst="rect">
            <a:avLst/>
          </a:prstGeom>
        </p:spPr>
      </p:pic>
      <p:pic>
        <p:nvPicPr>
          <p:cNvPr id="1026" name="Picture 2" descr="Hôpital Louis Pradel | Hospices Civils de Lyon">
            <a:extLst>
              <a:ext uri="{FF2B5EF4-FFF2-40B4-BE49-F238E27FC236}">
                <a16:creationId xmlns:a16="http://schemas.microsoft.com/office/drawing/2014/main" id="{1B71C554-F4C1-4AA6-D6D6-5FE5EDD46D5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13804" y="79471"/>
            <a:ext cx="1221725" cy="1221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10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Connecteur droit 19">
            <a:extLst>
              <a:ext uri="{FF2B5EF4-FFF2-40B4-BE49-F238E27FC236}">
                <a16:creationId xmlns:a16="http://schemas.microsoft.com/office/drawing/2014/main" id="{DFAE537C-6BF3-6CE0-4B8B-8216401EEA2C}"/>
              </a:ext>
            </a:extLst>
          </p:cNvPr>
          <p:cNvCxnSpPr>
            <a:cxnSpLocks/>
          </p:cNvCxnSpPr>
          <p:nvPr/>
        </p:nvCxnSpPr>
        <p:spPr>
          <a:xfrm>
            <a:off x="822960" y="3983530"/>
            <a:ext cx="10515599" cy="0"/>
          </a:xfrm>
          <a:prstGeom prst="line">
            <a:avLst/>
          </a:prstGeom>
        </p:spPr>
        <p:style>
          <a:lnRef idx="1">
            <a:schemeClr val="dk1"/>
          </a:lnRef>
          <a:fillRef idx="0">
            <a:schemeClr val="dk1"/>
          </a:fillRef>
          <a:effectRef idx="0">
            <a:schemeClr val="dk1"/>
          </a:effectRef>
          <a:fontRef idx="minor">
            <a:schemeClr val="tx1"/>
          </a:fontRef>
        </p:style>
      </p:cxnSp>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Deux questions de pratique quotidienne</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Rounded Rectangle 7"/>
          <p:cNvSpPr/>
          <p:nvPr/>
        </p:nvSpPr>
        <p:spPr>
          <a:xfrm>
            <a:off x="822960" y="1228378"/>
            <a:ext cx="4846320" cy="1096171"/>
          </a:xfrm>
          <a:prstGeom prst="roundRect">
            <a:avLst/>
          </a:prstGeom>
          <a:solidFill>
            <a:schemeClr val="tx2"/>
          </a:solid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i="0" dirty="0"/>
              <a:t>AORTITE INFECTIEUSE</a:t>
            </a:r>
            <a:endParaRPr lang="fr-FR" sz="2000" b="1" i="0" dirty="0"/>
          </a:p>
          <a:p>
            <a:pPr algn="ctr"/>
            <a:endParaRPr sz="1050" b="1" i="0" dirty="0"/>
          </a:p>
          <a:p>
            <a:pPr algn="ctr"/>
            <a:r>
              <a:rPr sz="1600" b="0" i="0" dirty="0"/>
              <a:t>Endovasculaire </a:t>
            </a:r>
            <a:r>
              <a:rPr sz="1600" b="0" i="0" dirty="0" err="1"/>
              <a:t>ou</a:t>
            </a:r>
            <a:r>
              <a:rPr sz="1600" b="0" i="0" dirty="0"/>
              <a:t> chirurgie ouverte ?</a:t>
            </a:r>
          </a:p>
        </p:txBody>
      </p:sp>
      <p:sp>
        <p:nvSpPr>
          <p:cNvPr id="9" name="Rounded Rectangle 8"/>
          <p:cNvSpPr/>
          <p:nvPr/>
        </p:nvSpPr>
        <p:spPr>
          <a:xfrm>
            <a:off x="6492240" y="1228378"/>
            <a:ext cx="4846320" cy="1096177"/>
          </a:xfrm>
          <a:prstGeom prst="roundRect">
            <a:avLst/>
          </a:prstGeom>
          <a:solidFill>
            <a:schemeClr val="tx2"/>
          </a:solid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i="0" dirty="0"/>
              <a:t>INFECTION PRÉCOCE DE PONTAGE</a:t>
            </a:r>
            <a:endParaRPr lang="fr-FR" sz="2000" b="1" i="0" dirty="0"/>
          </a:p>
          <a:p>
            <a:pPr algn="ctr"/>
            <a:endParaRPr sz="1050" b="1" i="0" dirty="0"/>
          </a:p>
          <a:p>
            <a:pPr algn="ctr"/>
            <a:r>
              <a:rPr sz="1600" b="0" i="0" dirty="0" err="1"/>
              <a:t>Déposer</a:t>
            </a:r>
            <a:r>
              <a:rPr sz="1600" b="0" i="0" dirty="0"/>
              <a:t> </a:t>
            </a:r>
            <a:r>
              <a:rPr sz="1600" b="0" i="0" dirty="0" err="1"/>
              <a:t>ou</a:t>
            </a:r>
            <a:r>
              <a:rPr sz="1600" b="0" i="0" dirty="0"/>
              <a:t> conserver ?</a:t>
            </a:r>
          </a:p>
        </p:txBody>
      </p:sp>
      <p:sp>
        <p:nvSpPr>
          <p:cNvPr id="10" name="TextBox 9"/>
          <p:cNvSpPr txBox="1"/>
          <p:nvPr/>
        </p:nvSpPr>
        <p:spPr>
          <a:xfrm>
            <a:off x="822960" y="2743200"/>
            <a:ext cx="10515600" cy="457200"/>
          </a:xfrm>
          <a:prstGeom prst="rect">
            <a:avLst/>
          </a:prstGeom>
          <a:noFill/>
        </p:spPr>
        <p:txBody>
          <a:bodyPr wrap="square" anchor="t">
            <a:spAutoFit/>
          </a:bodyPr>
          <a:lstStyle/>
          <a:p>
            <a:pPr algn="l"/>
            <a:r>
              <a:rPr sz="2000" b="1" i="0" u="sng" dirty="0" err="1">
                <a:solidFill>
                  <a:srgbClr val="000000"/>
                </a:solidFill>
              </a:rPr>
              <a:t>L'expérience</a:t>
            </a:r>
            <a:r>
              <a:rPr sz="2000" b="1" i="0" u="sng" dirty="0">
                <a:solidFill>
                  <a:srgbClr val="000000"/>
                </a:solidFill>
              </a:rPr>
              <a:t> du </a:t>
            </a:r>
            <a:r>
              <a:rPr sz="2000" b="1" i="0" u="sng" dirty="0" err="1">
                <a:solidFill>
                  <a:srgbClr val="000000"/>
                </a:solidFill>
              </a:rPr>
              <a:t>CRIVasC</a:t>
            </a:r>
            <a:endParaRPr sz="2000" b="1" i="0" u="sng" dirty="0">
              <a:solidFill>
                <a:srgbClr val="000000"/>
              </a:solidFill>
            </a:endParaRPr>
          </a:p>
        </p:txBody>
      </p:sp>
      <p:sp>
        <p:nvSpPr>
          <p:cNvPr id="11" name="Rounded Rectangle 10"/>
          <p:cNvSpPr/>
          <p:nvPr/>
        </p:nvSpPr>
        <p:spPr>
          <a:xfrm>
            <a:off x="1093975" y="3423269"/>
            <a:ext cx="2940402" cy="1172963"/>
          </a:xfrm>
          <a:prstGeom prst="round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3600" b="1" i="0"/>
              <a:t>≈ 250</a:t>
            </a:r>
          </a:p>
          <a:p>
            <a:pPr algn="ctr"/>
            <a:r>
              <a:rPr sz="1500" b="0" i="0"/>
              <a:t>dossiers par an en RCP</a:t>
            </a:r>
          </a:p>
        </p:txBody>
      </p:sp>
      <p:sp>
        <p:nvSpPr>
          <p:cNvPr id="12" name="Rounded Rectangle 11"/>
          <p:cNvSpPr/>
          <p:nvPr/>
        </p:nvSpPr>
        <p:spPr>
          <a:xfrm>
            <a:off x="4628736" y="3423269"/>
            <a:ext cx="2940402" cy="1172963"/>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3600" b="1" i="0"/>
              <a:t>78</a:t>
            </a:r>
          </a:p>
          <a:p>
            <a:pPr algn="ctr"/>
            <a:r>
              <a:rPr sz="1500" b="0" i="0"/>
              <a:t>aortites opérées</a:t>
            </a:r>
          </a:p>
          <a:p>
            <a:pPr algn="ctr"/>
            <a:r>
              <a:rPr sz="1500" b="0" i="0"/>
              <a:t>2015-2023</a:t>
            </a:r>
          </a:p>
        </p:txBody>
      </p:sp>
      <p:sp>
        <p:nvSpPr>
          <p:cNvPr id="13" name="Rounded Rectangle 12"/>
          <p:cNvSpPr/>
          <p:nvPr/>
        </p:nvSpPr>
        <p:spPr>
          <a:xfrm>
            <a:off x="8141463" y="3423269"/>
            <a:ext cx="2940402" cy="1172963"/>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3600" b="1" i="0" dirty="0"/>
              <a:t>41</a:t>
            </a:r>
          </a:p>
          <a:p>
            <a:pPr algn="ctr"/>
            <a:r>
              <a:rPr sz="1500" b="0" i="0" dirty="0" err="1"/>
              <a:t>aortites</a:t>
            </a:r>
            <a:r>
              <a:rPr sz="1500" b="0" i="0" dirty="0"/>
              <a:t> </a:t>
            </a:r>
            <a:r>
              <a:rPr sz="1500" b="0" i="0" dirty="0" err="1"/>
              <a:t>primaires</a:t>
            </a:r>
            <a:r>
              <a:rPr sz="1500" b="0" i="0" dirty="0"/>
              <a:t> </a:t>
            </a:r>
            <a:r>
              <a:rPr sz="1500" b="0" i="0" dirty="0" err="1"/>
              <a:t>traitées</a:t>
            </a:r>
            <a:endParaRPr sz="1500" b="0" i="0" dirty="0"/>
          </a:p>
          <a:p>
            <a:pPr algn="ctr"/>
            <a:r>
              <a:rPr sz="1500" b="0" i="0" dirty="0"/>
              <a:t>par endovasculaire 2015-2024</a:t>
            </a:r>
          </a:p>
        </p:txBody>
      </p:sp>
      <p:sp>
        <p:nvSpPr>
          <p:cNvPr id="4" name="Text 9">
            <a:extLst>
              <a:ext uri="{FF2B5EF4-FFF2-40B4-BE49-F238E27FC236}">
                <a16:creationId xmlns:a16="http://schemas.microsoft.com/office/drawing/2014/main" id="{A94C546F-C2D5-9F1B-1A00-5C616B4B875F}"/>
              </a:ext>
            </a:extLst>
          </p:cNvPr>
          <p:cNvSpPr txBox="1"/>
          <p:nvPr/>
        </p:nvSpPr>
        <p:spPr>
          <a:xfrm>
            <a:off x="457200" y="5607565"/>
            <a:ext cx="11109960" cy="457200"/>
          </a:xfrm>
          <a:prstGeom prst="rect">
            <a:avLst/>
          </a:prstGeom>
          <a:noFill/>
          <a:ln/>
        </p:spPr>
        <p:txBody>
          <a:bodyPr wrap="square" lIns="0" tIns="0" rIns="0" bIns="0" rtlCol="0" anchor="t"/>
          <a:lstStyle/>
          <a:p>
            <a:pPr marL="0" indent="0" algn="ctr">
              <a:buNone/>
            </a:pPr>
            <a:r>
              <a:rPr lang="en-US" sz="2200" b="1" dirty="0">
                <a:solidFill>
                  <a:srgbClr val="C00000"/>
                </a:solidFill>
                <a:latin typeface="Aptos" panose="020B0004020202020204" pitchFamily="34" charset="0"/>
              </a:rPr>
              <a:t>Le patient 		 	Le </a:t>
            </a:r>
            <a:r>
              <a:rPr lang="en-US" sz="2200" b="1" dirty="0" err="1">
                <a:solidFill>
                  <a:srgbClr val="C00000"/>
                </a:solidFill>
                <a:latin typeface="Aptos" panose="020B0004020202020204" pitchFamily="34" charset="0"/>
              </a:rPr>
              <a:t>germe</a:t>
            </a:r>
            <a:r>
              <a:rPr lang="en-US" sz="2200" b="1" dirty="0">
                <a:solidFill>
                  <a:srgbClr val="C00000"/>
                </a:solidFill>
                <a:latin typeface="Aptos" panose="020B0004020202020204" pitchFamily="34" charset="0"/>
              </a:rPr>
              <a:t>		  	</a:t>
            </a:r>
            <a:r>
              <a:rPr lang="en-US" sz="2200" b="1" dirty="0" err="1">
                <a:solidFill>
                  <a:srgbClr val="C00000"/>
                </a:solidFill>
                <a:latin typeface="Aptos" panose="020B0004020202020204" pitchFamily="34" charset="0"/>
              </a:rPr>
              <a:t>L'anatomie</a:t>
            </a:r>
            <a:endParaRPr lang="en-US" sz="2200" dirty="0">
              <a:solidFill>
                <a:srgbClr val="C00000"/>
              </a:solidFill>
              <a:latin typeface="Aptos" panose="020B0004020202020204" pitchFamily="34" charset="0"/>
            </a:endParaRPr>
          </a:p>
        </p:txBody>
      </p:sp>
      <p:sp>
        <p:nvSpPr>
          <p:cNvPr id="5" name="Text 9">
            <a:extLst>
              <a:ext uri="{FF2B5EF4-FFF2-40B4-BE49-F238E27FC236}">
                <a16:creationId xmlns:a16="http://schemas.microsoft.com/office/drawing/2014/main" id="{6616133D-CBC8-801A-6333-91A8D7B22CD0}"/>
              </a:ext>
            </a:extLst>
          </p:cNvPr>
          <p:cNvSpPr txBox="1"/>
          <p:nvPr/>
        </p:nvSpPr>
        <p:spPr>
          <a:xfrm>
            <a:off x="4728117" y="6042807"/>
            <a:ext cx="2297151" cy="753499"/>
          </a:xfrm>
          <a:prstGeom prst="rect">
            <a:avLst/>
          </a:prstGeom>
          <a:noFill/>
          <a:ln/>
        </p:spPr>
        <p:txBody>
          <a:bodyPr wrap="square" lIns="0" tIns="0" rIns="0" bIns="0" rtlCol="0" anchor="t"/>
          <a:lstStyle/>
          <a:p>
            <a:pPr algn="ctr"/>
            <a:r>
              <a:rPr lang="en-US" sz="1400" b="1" i="1" dirty="0">
                <a:solidFill>
                  <a:srgbClr val="FF0000"/>
                </a:solidFill>
              </a:rPr>
              <a:t>Virulence ? </a:t>
            </a:r>
            <a:r>
              <a:rPr lang="en-US" sz="1400" b="1" i="1" dirty="0" err="1">
                <a:solidFill>
                  <a:srgbClr val="FF0000"/>
                </a:solidFill>
              </a:rPr>
              <a:t>Tolérance</a:t>
            </a:r>
            <a:r>
              <a:rPr lang="en-US" sz="1400" b="1" i="1" dirty="0">
                <a:solidFill>
                  <a:srgbClr val="FF0000"/>
                </a:solidFill>
              </a:rPr>
              <a:t> ATB ?	</a:t>
            </a:r>
            <a:endParaRPr lang="en-US" sz="1400" i="1" dirty="0">
              <a:solidFill>
                <a:srgbClr val="FF0000"/>
              </a:solidFill>
            </a:endParaRPr>
          </a:p>
        </p:txBody>
      </p:sp>
      <p:sp>
        <p:nvSpPr>
          <p:cNvPr id="6" name="ZoneTexte 5">
            <a:extLst>
              <a:ext uri="{FF2B5EF4-FFF2-40B4-BE49-F238E27FC236}">
                <a16:creationId xmlns:a16="http://schemas.microsoft.com/office/drawing/2014/main" id="{35FDE2C9-AEAE-B747-FDEE-585A97B5965F}"/>
              </a:ext>
            </a:extLst>
          </p:cNvPr>
          <p:cNvSpPr txBox="1"/>
          <p:nvPr/>
        </p:nvSpPr>
        <p:spPr>
          <a:xfrm>
            <a:off x="1725029" y="6000951"/>
            <a:ext cx="1449658" cy="307777"/>
          </a:xfrm>
          <a:prstGeom prst="rect">
            <a:avLst/>
          </a:prstGeom>
          <a:noFill/>
        </p:spPr>
        <p:txBody>
          <a:bodyPr wrap="square">
            <a:spAutoFit/>
          </a:bodyPr>
          <a:lstStyle/>
          <a:p>
            <a:r>
              <a:rPr lang="en-US" sz="1400" b="1" i="1" dirty="0" err="1">
                <a:solidFill>
                  <a:srgbClr val="FF0000"/>
                </a:solidFill>
              </a:rPr>
              <a:t>Opérabilité</a:t>
            </a:r>
            <a:r>
              <a:rPr lang="en-US" sz="1400" b="1" i="1" dirty="0">
                <a:solidFill>
                  <a:srgbClr val="FF0000"/>
                </a:solidFill>
              </a:rPr>
              <a:t> ?</a:t>
            </a:r>
            <a:endParaRPr lang="fr-FR" sz="1400" dirty="0">
              <a:solidFill>
                <a:srgbClr val="FF0000"/>
              </a:solidFill>
            </a:endParaRPr>
          </a:p>
        </p:txBody>
      </p:sp>
      <p:sp>
        <p:nvSpPr>
          <p:cNvPr id="15" name="ZoneTexte 14">
            <a:extLst>
              <a:ext uri="{FF2B5EF4-FFF2-40B4-BE49-F238E27FC236}">
                <a16:creationId xmlns:a16="http://schemas.microsoft.com/office/drawing/2014/main" id="{AD5B2312-7662-7EF6-CE20-0136AEB348C6}"/>
              </a:ext>
            </a:extLst>
          </p:cNvPr>
          <p:cNvSpPr txBox="1"/>
          <p:nvPr/>
        </p:nvSpPr>
        <p:spPr>
          <a:xfrm>
            <a:off x="8831612" y="5998333"/>
            <a:ext cx="2113156" cy="307777"/>
          </a:xfrm>
          <a:prstGeom prst="rect">
            <a:avLst/>
          </a:prstGeom>
          <a:noFill/>
        </p:spPr>
        <p:txBody>
          <a:bodyPr wrap="square">
            <a:spAutoFit/>
          </a:bodyPr>
          <a:lstStyle/>
          <a:p>
            <a:r>
              <a:rPr lang="en-US" sz="1400" b="1" i="1" dirty="0">
                <a:solidFill>
                  <a:srgbClr val="FF0000"/>
                </a:solidFill>
              </a:rPr>
              <a:t> </a:t>
            </a:r>
            <a:r>
              <a:rPr lang="en-US" sz="1400" b="1" i="1" dirty="0" err="1">
                <a:solidFill>
                  <a:srgbClr val="FF0000"/>
                </a:solidFill>
              </a:rPr>
              <a:t>Geste</a:t>
            </a:r>
            <a:r>
              <a:rPr lang="en-US" sz="1400" b="1" i="1" dirty="0">
                <a:solidFill>
                  <a:srgbClr val="FF0000"/>
                </a:solidFill>
              </a:rPr>
              <a:t> chirurgical ?</a:t>
            </a:r>
            <a:endParaRPr lang="fr-FR" sz="1400" dirty="0">
              <a:solidFill>
                <a:srgbClr val="FF0000"/>
              </a:solidFill>
            </a:endParaRPr>
          </a:p>
        </p:txBody>
      </p:sp>
      <p:sp>
        <p:nvSpPr>
          <p:cNvPr id="16" name="Flèche vers la droite 15">
            <a:extLst>
              <a:ext uri="{FF2B5EF4-FFF2-40B4-BE49-F238E27FC236}">
                <a16:creationId xmlns:a16="http://schemas.microsoft.com/office/drawing/2014/main" id="{6F01F6CB-E7CC-EFF8-88FB-8D249756742B}"/>
              </a:ext>
            </a:extLst>
          </p:cNvPr>
          <p:cNvSpPr/>
          <p:nvPr/>
        </p:nvSpPr>
        <p:spPr>
          <a:xfrm>
            <a:off x="3848385" y="5731782"/>
            <a:ext cx="468351" cy="233338"/>
          </a:xfrm>
          <a:prstGeom prst="rightArrow">
            <a:avLst/>
          </a:prstGeom>
          <a:solidFill>
            <a:srgbClr val="C0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solidFill>
                <a:srgbClr val="C00000"/>
              </a:solidFill>
            </a:endParaRPr>
          </a:p>
        </p:txBody>
      </p:sp>
      <p:sp>
        <p:nvSpPr>
          <p:cNvPr id="17" name="Flèche vers la droite 16">
            <a:extLst>
              <a:ext uri="{FF2B5EF4-FFF2-40B4-BE49-F238E27FC236}">
                <a16:creationId xmlns:a16="http://schemas.microsoft.com/office/drawing/2014/main" id="{9F2819F2-C4B7-EDBA-4BE4-646A62BD81B7}"/>
              </a:ext>
            </a:extLst>
          </p:cNvPr>
          <p:cNvSpPr/>
          <p:nvPr/>
        </p:nvSpPr>
        <p:spPr>
          <a:xfrm>
            <a:off x="7641870" y="5739810"/>
            <a:ext cx="468351" cy="233338"/>
          </a:xfrm>
          <a:prstGeom prst="rightArrow">
            <a:avLst/>
          </a:prstGeom>
          <a:solidFill>
            <a:srgbClr val="C0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solidFill>
                <a:srgbClr val="C00000"/>
              </a:solidFill>
            </a:endParaRPr>
          </a:p>
        </p:txBody>
      </p:sp>
      <p:sp>
        <p:nvSpPr>
          <p:cNvPr id="23" name="TextBox 9">
            <a:extLst>
              <a:ext uri="{FF2B5EF4-FFF2-40B4-BE49-F238E27FC236}">
                <a16:creationId xmlns:a16="http://schemas.microsoft.com/office/drawing/2014/main" id="{B8826606-04C8-2930-2013-5F61B4E384ED}"/>
              </a:ext>
            </a:extLst>
          </p:cNvPr>
          <p:cNvSpPr txBox="1"/>
          <p:nvPr/>
        </p:nvSpPr>
        <p:spPr>
          <a:xfrm>
            <a:off x="811697" y="5016143"/>
            <a:ext cx="10515600" cy="400110"/>
          </a:xfrm>
          <a:prstGeom prst="rect">
            <a:avLst/>
          </a:prstGeom>
          <a:noFill/>
        </p:spPr>
        <p:txBody>
          <a:bodyPr wrap="square" anchor="t">
            <a:spAutoFit/>
          </a:bodyPr>
          <a:lstStyle/>
          <a:p>
            <a:pPr algn="l"/>
            <a:r>
              <a:rPr lang="fr-FR" sz="2000" b="1" i="0" u="sng" dirty="0">
                <a:solidFill>
                  <a:srgbClr val="000000"/>
                </a:solidFill>
              </a:rPr>
              <a:t>Une même logique</a:t>
            </a:r>
            <a:endParaRPr sz="2000" b="1" i="0" u="sng"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4" grpId="0" animBg="1"/>
      <p:bldP spid="5" grpId="0" animBg="1"/>
      <p:bldP spid="6" grpId="0"/>
      <p:bldP spid="15" grpId="0"/>
      <p:bldP spid="16" grpId="0" animBg="1"/>
      <p:bldP spid="17" grpId="0" animBg="1"/>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1_2.png"/>
          <p:cNvPicPr>
            <a:picLocks noChangeAspect="1"/>
          </p:cNvPicPr>
          <p:nvPr/>
        </p:nvPicPr>
        <p:blipFill>
          <a:blip r:embed="rId2"/>
          <a:stretch>
            <a:fillRect/>
          </a:stretch>
        </p:blipFill>
        <p:spPr>
          <a:xfrm>
            <a:off x="438912" y="338328"/>
            <a:ext cx="1565940" cy="1545336"/>
          </a:xfrm>
          <a:prstGeom prst="rect">
            <a:avLst/>
          </a:prstGeom>
        </p:spPr>
      </p:pic>
      <p:sp>
        <p:nvSpPr>
          <p:cNvPr id="3" name="Rounded Rectangle 2"/>
          <p:cNvSpPr/>
          <p:nvPr/>
        </p:nvSpPr>
        <p:spPr>
          <a:xfrm>
            <a:off x="-612648" y="2487168"/>
            <a:ext cx="8778240" cy="1216152"/>
          </a:xfrm>
          <a:prstGeom prst="roundRect">
            <a:avLst>
              <a:gd name="adj" fmla="val 50000"/>
            </a:avLst>
          </a:prstGeom>
          <a:solidFill>
            <a:srgbClr val="44546A"/>
          </a:solidFill>
          <a:ln>
            <a:noFill/>
          </a:ln>
        </p:spPr>
        <p:style>
          <a:lnRef idx="1">
            <a:schemeClr val="accent1"/>
          </a:lnRef>
          <a:fillRef idx="3">
            <a:schemeClr val="accent1"/>
          </a:fillRef>
          <a:effectRef idx="2">
            <a:schemeClr val="accent1"/>
          </a:effectRef>
          <a:fontRef idx="minor">
            <a:schemeClr val="lt1"/>
          </a:fontRef>
        </p:style>
        <p:txBody>
          <a:bodyPr wrap="square" lIns="1463040" rtlCol="0" anchor="ctr"/>
          <a:lstStyle/>
          <a:p>
            <a:pPr algn="l"/>
            <a:r>
              <a:rPr sz="2800" b="1">
                <a:solidFill>
                  <a:srgbClr val="FFFFFF"/>
                </a:solidFill>
              </a:rPr>
              <a:t>Aortite infectieuse</a:t>
            </a:r>
          </a:p>
        </p:txBody>
      </p:sp>
      <p:sp>
        <p:nvSpPr>
          <p:cNvPr id="4" name="TextBox 3"/>
          <p:cNvSpPr txBox="1"/>
          <p:nvPr/>
        </p:nvSpPr>
        <p:spPr>
          <a:xfrm>
            <a:off x="896112" y="4023360"/>
            <a:ext cx="7132320" cy="731520"/>
          </a:xfrm>
          <a:prstGeom prst="rect">
            <a:avLst/>
          </a:prstGeom>
          <a:noFill/>
        </p:spPr>
        <p:txBody>
          <a:bodyPr wrap="square" anchor="t">
            <a:spAutoFit/>
          </a:bodyPr>
          <a:lstStyle/>
          <a:p>
            <a:pPr algn="l"/>
            <a:r>
              <a:rPr sz="2200" b="1" i="0" u="none">
                <a:solidFill>
                  <a:srgbClr val="000000"/>
                </a:solidFill>
              </a:rPr>
              <a:t>Endovasculaire ou chirurgie ouverte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Objectif de la prise en charge </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553049" y="1276856"/>
            <a:ext cx="6035040" cy="954107"/>
          </a:xfrm>
          <a:prstGeom prst="rect">
            <a:avLst/>
          </a:prstGeom>
          <a:noFill/>
        </p:spPr>
        <p:txBody>
          <a:bodyPr wrap="square" anchor="t">
            <a:spAutoFit/>
          </a:bodyPr>
          <a:lstStyle/>
          <a:p>
            <a:pPr algn="l"/>
            <a:r>
              <a:rPr sz="2000" b="0" i="0" u="none" dirty="0" err="1">
                <a:solidFill>
                  <a:srgbClr val="000000"/>
                </a:solidFill>
              </a:rPr>
              <a:t>Antibiothérapie</a:t>
            </a:r>
            <a:r>
              <a:rPr sz="2000" b="0" i="0" u="none" dirty="0">
                <a:solidFill>
                  <a:srgbClr val="000000"/>
                </a:solidFill>
              </a:rPr>
              <a:t> </a:t>
            </a:r>
            <a:r>
              <a:rPr sz="2000" b="0" i="0" u="none" dirty="0" err="1">
                <a:solidFill>
                  <a:srgbClr val="000000"/>
                </a:solidFill>
              </a:rPr>
              <a:t>seule</a:t>
            </a:r>
            <a:r>
              <a:rPr sz="2000" b="0" i="0" u="none" dirty="0">
                <a:solidFill>
                  <a:srgbClr val="000000"/>
                </a:solidFill>
              </a:rPr>
              <a:t> → </a:t>
            </a:r>
            <a:r>
              <a:rPr sz="2000" b="0" i="0" u="none" dirty="0" err="1">
                <a:solidFill>
                  <a:srgbClr val="000000"/>
                </a:solidFill>
              </a:rPr>
              <a:t>mortalité</a:t>
            </a:r>
            <a:r>
              <a:rPr sz="2000" b="0" i="0" u="none" dirty="0">
                <a:solidFill>
                  <a:srgbClr val="000000"/>
                </a:solidFill>
              </a:rPr>
              <a:t> </a:t>
            </a:r>
            <a:r>
              <a:rPr sz="2000" b="0" i="0" u="none" dirty="0" err="1">
                <a:solidFill>
                  <a:srgbClr val="000000"/>
                </a:solidFill>
              </a:rPr>
              <a:t>hospitalière</a:t>
            </a:r>
            <a:r>
              <a:rPr sz="2000" b="0" i="0" u="none" dirty="0">
                <a:solidFill>
                  <a:srgbClr val="000000"/>
                </a:solidFill>
              </a:rPr>
              <a:t> </a:t>
            </a:r>
          </a:p>
          <a:p>
            <a:pPr algn="l"/>
            <a:r>
              <a:rPr sz="3600" b="1" i="0" u="none" dirty="0">
                <a:solidFill>
                  <a:srgbClr val="C00000"/>
                </a:solidFill>
              </a:rPr>
              <a:t>75 à 100 %</a:t>
            </a:r>
          </a:p>
        </p:txBody>
      </p:sp>
      <p:sp>
        <p:nvSpPr>
          <p:cNvPr id="9" name="TextBox 8"/>
          <p:cNvSpPr txBox="1"/>
          <p:nvPr/>
        </p:nvSpPr>
        <p:spPr>
          <a:xfrm>
            <a:off x="553049" y="2331153"/>
            <a:ext cx="6035040" cy="457200"/>
          </a:xfrm>
          <a:prstGeom prst="rect">
            <a:avLst/>
          </a:prstGeom>
          <a:noFill/>
        </p:spPr>
        <p:txBody>
          <a:bodyPr wrap="square" anchor="t">
            <a:spAutoFit/>
          </a:bodyPr>
          <a:lstStyle/>
          <a:p>
            <a:pPr algn="l"/>
            <a:r>
              <a:rPr sz="1800" b="0" i="1" u="none" dirty="0" err="1">
                <a:solidFill>
                  <a:srgbClr val="000000"/>
                </a:solidFill>
              </a:rPr>
              <a:t>Décès</a:t>
            </a:r>
            <a:r>
              <a:rPr sz="1800" b="0" i="1" u="none" dirty="0">
                <a:solidFill>
                  <a:srgbClr val="000000"/>
                </a:solidFill>
              </a:rPr>
              <a:t> par rupture de </a:t>
            </a:r>
            <a:r>
              <a:rPr sz="1800" b="0" i="1" u="none" dirty="0" err="1">
                <a:solidFill>
                  <a:srgbClr val="000000"/>
                </a:solidFill>
              </a:rPr>
              <a:t>l'anévrisme</a:t>
            </a:r>
            <a:endParaRPr sz="1800" b="0" i="1" u="none" dirty="0">
              <a:solidFill>
                <a:srgbClr val="000000"/>
              </a:solidFill>
            </a:endParaRPr>
          </a:p>
        </p:txBody>
      </p:sp>
      <p:sp>
        <p:nvSpPr>
          <p:cNvPr id="10" name="TextBox 9"/>
          <p:cNvSpPr txBox="1"/>
          <p:nvPr/>
        </p:nvSpPr>
        <p:spPr>
          <a:xfrm>
            <a:off x="1500500" y="3873882"/>
            <a:ext cx="5852160" cy="457200"/>
          </a:xfrm>
          <a:prstGeom prst="rect">
            <a:avLst/>
          </a:prstGeom>
          <a:noFill/>
        </p:spPr>
        <p:txBody>
          <a:bodyPr wrap="square" anchor="t">
            <a:spAutoFit/>
          </a:bodyPr>
          <a:lstStyle/>
          <a:p>
            <a:pPr algn="l"/>
            <a:r>
              <a:rPr sz="2400" b="1" i="0" u="sng" dirty="0" err="1">
                <a:solidFill>
                  <a:srgbClr val="000000"/>
                </a:solidFill>
              </a:rPr>
              <a:t>Objectifs</a:t>
            </a:r>
            <a:r>
              <a:rPr sz="2400" b="1" i="0" u="sng" dirty="0">
                <a:solidFill>
                  <a:srgbClr val="000000"/>
                </a:solidFill>
              </a:rPr>
              <a:t> de la </a:t>
            </a:r>
            <a:r>
              <a:rPr sz="2400" b="1" i="0" u="sng" dirty="0" err="1">
                <a:solidFill>
                  <a:srgbClr val="000000"/>
                </a:solidFill>
              </a:rPr>
              <a:t>prise</a:t>
            </a:r>
            <a:r>
              <a:rPr sz="2400" b="1" i="0" u="sng" dirty="0">
                <a:solidFill>
                  <a:srgbClr val="000000"/>
                </a:solidFill>
              </a:rPr>
              <a:t> </a:t>
            </a:r>
            <a:r>
              <a:rPr sz="2400" b="1" i="0" u="sng" dirty="0" err="1">
                <a:solidFill>
                  <a:srgbClr val="000000"/>
                </a:solidFill>
              </a:rPr>
              <a:t>en</a:t>
            </a:r>
            <a:r>
              <a:rPr sz="2400" b="1" i="0" u="sng" dirty="0">
                <a:solidFill>
                  <a:srgbClr val="000000"/>
                </a:solidFill>
              </a:rPr>
              <a:t> charge</a:t>
            </a:r>
          </a:p>
        </p:txBody>
      </p:sp>
      <p:sp>
        <p:nvSpPr>
          <p:cNvPr id="11" name="TextBox 10"/>
          <p:cNvSpPr txBox="1"/>
          <p:nvPr/>
        </p:nvSpPr>
        <p:spPr>
          <a:xfrm>
            <a:off x="2293716" y="4391670"/>
            <a:ext cx="5852160" cy="1891287"/>
          </a:xfrm>
          <a:prstGeom prst="rect">
            <a:avLst/>
          </a:prstGeom>
          <a:noFill/>
        </p:spPr>
        <p:txBody>
          <a:bodyPr wrap="square" anchor="t">
            <a:spAutoFit/>
          </a:bodyPr>
          <a:lstStyle/>
          <a:p>
            <a:pPr algn="l">
              <a:lnSpc>
                <a:spcPct val="150000"/>
              </a:lnSpc>
            </a:pPr>
            <a:r>
              <a:rPr sz="2000" b="1" i="0" u="none" dirty="0">
                <a:solidFill>
                  <a:srgbClr val="C00000"/>
                </a:solidFill>
              </a:rPr>
              <a:t>1.  Limiter la </a:t>
            </a:r>
            <a:r>
              <a:rPr sz="2000" b="1" i="0" u="none" dirty="0" err="1">
                <a:solidFill>
                  <a:srgbClr val="C00000"/>
                </a:solidFill>
              </a:rPr>
              <a:t>mortalité</a:t>
            </a:r>
            <a:endParaRPr sz="2000" b="1" i="0" u="none" dirty="0">
              <a:solidFill>
                <a:srgbClr val="C00000"/>
              </a:solidFill>
            </a:endParaRPr>
          </a:p>
          <a:p>
            <a:pPr algn="l">
              <a:lnSpc>
                <a:spcPct val="150000"/>
              </a:lnSpc>
            </a:pPr>
            <a:r>
              <a:rPr sz="2000" b="0" i="0" u="none" dirty="0">
                <a:solidFill>
                  <a:srgbClr val="000000"/>
                </a:solidFill>
              </a:rPr>
              <a:t>2.  </a:t>
            </a:r>
            <a:r>
              <a:rPr sz="2000" b="0" i="0" u="none" dirty="0" err="1">
                <a:solidFill>
                  <a:srgbClr val="000000"/>
                </a:solidFill>
              </a:rPr>
              <a:t>Maintenir</a:t>
            </a:r>
            <a:r>
              <a:rPr sz="2000" b="0" i="0" u="none" dirty="0">
                <a:solidFill>
                  <a:srgbClr val="000000"/>
                </a:solidFill>
              </a:rPr>
              <a:t> la </a:t>
            </a:r>
            <a:r>
              <a:rPr sz="2000" b="0" i="0" u="none" dirty="0" err="1">
                <a:solidFill>
                  <a:srgbClr val="000000"/>
                </a:solidFill>
              </a:rPr>
              <a:t>vascularisation</a:t>
            </a:r>
            <a:r>
              <a:rPr sz="2000" b="0" i="0" u="none" dirty="0">
                <a:solidFill>
                  <a:srgbClr val="000000"/>
                </a:solidFill>
              </a:rPr>
              <a:t> des </a:t>
            </a:r>
            <a:r>
              <a:rPr sz="2000" b="0" i="0" u="none" dirty="0" err="1">
                <a:solidFill>
                  <a:srgbClr val="000000"/>
                </a:solidFill>
              </a:rPr>
              <a:t>organes</a:t>
            </a:r>
            <a:endParaRPr sz="2000" b="0" i="0" u="none" dirty="0">
              <a:solidFill>
                <a:srgbClr val="000000"/>
              </a:solidFill>
            </a:endParaRPr>
          </a:p>
          <a:p>
            <a:pPr algn="l">
              <a:lnSpc>
                <a:spcPct val="150000"/>
              </a:lnSpc>
            </a:pPr>
            <a:r>
              <a:rPr sz="2000" b="0" i="0" u="none" dirty="0">
                <a:solidFill>
                  <a:srgbClr val="000000"/>
                </a:solidFill>
              </a:rPr>
              <a:t>3.  Limiter la </a:t>
            </a:r>
            <a:r>
              <a:rPr sz="2000" b="0" i="0" u="none" dirty="0" err="1">
                <a:solidFill>
                  <a:srgbClr val="000000"/>
                </a:solidFill>
              </a:rPr>
              <a:t>morbidité</a:t>
            </a:r>
            <a:r>
              <a:rPr sz="2000" b="0" i="0" u="none" dirty="0">
                <a:solidFill>
                  <a:srgbClr val="000000"/>
                </a:solidFill>
              </a:rPr>
              <a:t> (chirurgie, </a:t>
            </a:r>
            <a:r>
              <a:rPr sz="2000" b="0" i="0" u="none" dirty="0" err="1">
                <a:solidFill>
                  <a:srgbClr val="000000"/>
                </a:solidFill>
              </a:rPr>
              <a:t>antibiotiques</a:t>
            </a:r>
            <a:r>
              <a:rPr sz="2000" b="0" i="0" u="none" dirty="0">
                <a:solidFill>
                  <a:srgbClr val="000000"/>
                </a:solidFill>
              </a:rPr>
              <a:t>)</a:t>
            </a:r>
          </a:p>
          <a:p>
            <a:pPr algn="l">
              <a:lnSpc>
                <a:spcPct val="150000"/>
              </a:lnSpc>
            </a:pPr>
            <a:r>
              <a:rPr sz="2000" b="0" i="0" u="none" dirty="0">
                <a:solidFill>
                  <a:srgbClr val="000000"/>
                </a:solidFill>
              </a:rPr>
              <a:t>4.  </a:t>
            </a:r>
            <a:r>
              <a:rPr sz="2000" b="0" i="0" u="none" dirty="0" err="1">
                <a:solidFill>
                  <a:srgbClr val="000000"/>
                </a:solidFill>
              </a:rPr>
              <a:t>Éradiquer</a:t>
            </a:r>
            <a:r>
              <a:rPr sz="2000" b="0" i="0" u="none" dirty="0">
                <a:solidFill>
                  <a:srgbClr val="000000"/>
                </a:solidFill>
              </a:rPr>
              <a:t> </a:t>
            </a:r>
            <a:r>
              <a:rPr sz="2000" b="0" i="0" u="none" dirty="0" err="1">
                <a:solidFill>
                  <a:srgbClr val="000000"/>
                </a:solidFill>
              </a:rPr>
              <a:t>l'infection</a:t>
            </a:r>
            <a:endParaRPr sz="2000" b="0" i="0" u="none" dirty="0">
              <a:solidFill>
                <a:srgbClr val="000000"/>
              </a:solidFill>
            </a:endParaRPr>
          </a:p>
        </p:txBody>
      </p:sp>
      <p:pic>
        <p:nvPicPr>
          <p:cNvPr id="12" name="Picture 11" descr="o6_6.png"/>
          <p:cNvPicPr>
            <a:picLocks noChangeAspect="1"/>
          </p:cNvPicPr>
          <p:nvPr/>
        </p:nvPicPr>
        <p:blipFill rotWithShape="1">
          <a:blip r:embed="rId3"/>
          <a:srcRect t="9814" b="35812"/>
          <a:stretch/>
        </p:blipFill>
        <p:spPr>
          <a:xfrm>
            <a:off x="6823210" y="1235848"/>
            <a:ext cx="5146620" cy="1875706"/>
          </a:xfrm>
          <a:prstGeom prst="rect">
            <a:avLst/>
          </a:prstGeom>
        </p:spPr>
      </p:pic>
      <p:sp>
        <p:nvSpPr>
          <p:cNvPr id="13" name="TextBox 12"/>
          <p:cNvSpPr txBox="1"/>
          <p:nvPr/>
        </p:nvSpPr>
        <p:spPr>
          <a:xfrm>
            <a:off x="539830" y="3019456"/>
            <a:ext cx="11430000" cy="365760"/>
          </a:xfrm>
          <a:prstGeom prst="rect">
            <a:avLst/>
          </a:prstGeom>
          <a:noFill/>
        </p:spPr>
        <p:txBody>
          <a:bodyPr wrap="square" anchor="t">
            <a:spAutoFit/>
          </a:bodyPr>
          <a:lstStyle/>
          <a:p>
            <a:pPr algn="l"/>
            <a:r>
              <a:rPr sz="1200" b="0" i="1" u="none" dirty="0">
                <a:solidFill>
                  <a:srgbClr val="595959"/>
                </a:solidFill>
              </a:rPr>
              <a:t>Brown SL et al., J </a:t>
            </a:r>
            <a:r>
              <a:rPr sz="1200" b="0" i="1" u="none" dirty="0" err="1">
                <a:solidFill>
                  <a:srgbClr val="595959"/>
                </a:solidFill>
              </a:rPr>
              <a:t>Vasc</a:t>
            </a:r>
            <a:r>
              <a:rPr sz="1200" b="0" i="1" u="none" dirty="0">
                <a:solidFill>
                  <a:srgbClr val="595959"/>
                </a:solidFill>
              </a:rPr>
              <a:t> Surg 1984;1:541-7  –  </a:t>
            </a:r>
            <a:r>
              <a:rPr sz="1200" b="0" i="1" u="none" dirty="0" err="1">
                <a:solidFill>
                  <a:srgbClr val="595959"/>
                </a:solidFill>
              </a:rPr>
              <a:t>Oderich</a:t>
            </a:r>
            <a:r>
              <a:rPr sz="1200" b="0" i="1" u="none" dirty="0">
                <a:solidFill>
                  <a:srgbClr val="595959"/>
                </a:solidFill>
              </a:rPr>
              <a:t> GS et al., J </a:t>
            </a:r>
            <a:r>
              <a:rPr sz="1200" b="0" i="1" u="none" dirty="0" err="1">
                <a:solidFill>
                  <a:srgbClr val="595959"/>
                </a:solidFill>
              </a:rPr>
              <a:t>Vasc</a:t>
            </a:r>
            <a:r>
              <a:rPr sz="1200" b="0" i="1" u="none" dirty="0">
                <a:solidFill>
                  <a:srgbClr val="595959"/>
                </a:solidFill>
              </a:rPr>
              <a:t> Surg 2001;34:900-8</a:t>
            </a:r>
          </a:p>
        </p:txBody>
      </p:sp>
      <p:sp>
        <p:nvSpPr>
          <p:cNvPr id="2" name="Flèche vers le bas 1">
            <a:extLst>
              <a:ext uri="{FF2B5EF4-FFF2-40B4-BE49-F238E27FC236}">
                <a16:creationId xmlns:a16="http://schemas.microsoft.com/office/drawing/2014/main" id="{93032A56-5C66-DC39-B98F-FED659C0E403}"/>
              </a:ext>
            </a:extLst>
          </p:cNvPr>
          <p:cNvSpPr/>
          <p:nvPr/>
        </p:nvSpPr>
        <p:spPr>
          <a:xfrm>
            <a:off x="1649229" y="4621648"/>
            <a:ext cx="435166" cy="1509807"/>
          </a:xfrm>
          <a:prstGeom prst="downArrow">
            <a:avLst/>
          </a:prstGeom>
          <a:gradFill flip="none" rotWithShape="1">
            <a:gsLst>
              <a:gs pos="0">
                <a:srgbClr val="C00000"/>
              </a:gs>
              <a:gs pos="70000">
                <a:srgbClr val="C00000">
                  <a:tint val="44500"/>
                  <a:satMod val="160000"/>
                </a:srgbClr>
              </a:gs>
              <a:gs pos="100000">
                <a:srgbClr val="C00000">
                  <a:tint val="23500"/>
                  <a:satMod val="16000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Deux questions : quel patient ? quel germe ?</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Rounded Rectangle 7"/>
          <p:cNvSpPr/>
          <p:nvPr/>
        </p:nvSpPr>
        <p:spPr>
          <a:xfrm>
            <a:off x="548640" y="1280160"/>
            <a:ext cx="5303520" cy="822960"/>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b="1" i="0"/>
              <a:t>LE PATIENT EST-IL OPÉRABLE ?</a:t>
            </a:r>
          </a:p>
        </p:txBody>
      </p:sp>
      <p:sp>
        <p:nvSpPr>
          <p:cNvPr id="9" name="Rounded Rectangle 8"/>
          <p:cNvSpPr/>
          <p:nvPr/>
        </p:nvSpPr>
        <p:spPr>
          <a:xfrm>
            <a:off x="6355080" y="1280160"/>
            <a:ext cx="5303520" cy="822960"/>
          </a:xfrm>
          <a:prstGeom prst="roundRect">
            <a:avLst/>
          </a:prstGeom>
          <a:solidFill>
            <a:schemeClr val="tx2"/>
          </a:solidFill>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b="1" i="0"/>
              <a:t>LE GERME EST-IL CONTRÔLABLE ?</a:t>
            </a:r>
          </a:p>
        </p:txBody>
      </p:sp>
      <p:pic>
        <p:nvPicPr>
          <p:cNvPr id="10" name="Picture 9" descr="FaUserInjured_white.png"/>
          <p:cNvPicPr>
            <a:picLocks noChangeAspect="1"/>
          </p:cNvPicPr>
          <p:nvPr/>
        </p:nvPicPr>
        <p:blipFill>
          <a:blip r:embed="rId3"/>
          <a:stretch>
            <a:fillRect/>
          </a:stretch>
        </p:blipFill>
        <p:spPr>
          <a:xfrm>
            <a:off x="731520" y="1463040"/>
            <a:ext cx="457200" cy="457200"/>
          </a:xfrm>
          <a:prstGeom prst="rect">
            <a:avLst/>
          </a:prstGeom>
        </p:spPr>
      </p:pic>
      <p:pic>
        <p:nvPicPr>
          <p:cNvPr id="11" name="Picture 10" descr="FaBacterium_white.png"/>
          <p:cNvPicPr>
            <a:picLocks noChangeAspect="1"/>
          </p:cNvPicPr>
          <p:nvPr/>
        </p:nvPicPr>
        <p:blipFill>
          <a:blip r:embed="rId4"/>
          <a:stretch>
            <a:fillRect/>
          </a:stretch>
        </p:blipFill>
        <p:spPr>
          <a:xfrm>
            <a:off x="6537960" y="1463040"/>
            <a:ext cx="457200" cy="457200"/>
          </a:xfrm>
          <a:prstGeom prst="rect">
            <a:avLst/>
          </a:prstGeom>
        </p:spPr>
      </p:pic>
      <p:sp>
        <p:nvSpPr>
          <p:cNvPr id="12" name="TextBox 11"/>
          <p:cNvSpPr txBox="1"/>
          <p:nvPr/>
        </p:nvSpPr>
        <p:spPr>
          <a:xfrm>
            <a:off x="731520" y="2344389"/>
            <a:ext cx="5029200" cy="1585049"/>
          </a:xfrm>
          <a:prstGeom prst="rect">
            <a:avLst/>
          </a:prstGeom>
          <a:noFill/>
        </p:spPr>
        <p:txBody>
          <a:bodyPr wrap="square" anchor="t">
            <a:spAutoFit/>
          </a:bodyPr>
          <a:lstStyle/>
          <a:p>
            <a:pPr marL="285750" indent="-285750" algn="l">
              <a:buFont typeface="Calibri"/>
              <a:buChar char="-"/>
            </a:pPr>
            <a:r>
              <a:rPr b="0" i="0" u="none" dirty="0" err="1">
                <a:solidFill>
                  <a:srgbClr val="000000"/>
                </a:solidFill>
              </a:rPr>
              <a:t>Âge</a:t>
            </a:r>
            <a:r>
              <a:rPr b="0" i="0" u="none" dirty="0">
                <a:solidFill>
                  <a:srgbClr val="000000"/>
                </a:solidFill>
              </a:rPr>
              <a:t>, </a:t>
            </a:r>
            <a:r>
              <a:rPr lang="fr-FR" b="0" i="0" u="none" dirty="0">
                <a:solidFill>
                  <a:srgbClr val="000000"/>
                </a:solidFill>
              </a:rPr>
              <a:t>réserves fonctionnelles</a:t>
            </a:r>
            <a:r>
              <a:rPr b="0" i="0" u="none" dirty="0">
                <a:solidFill>
                  <a:srgbClr val="000000"/>
                </a:solidFill>
              </a:rPr>
              <a:t>, nutrition</a:t>
            </a:r>
          </a:p>
          <a:p>
            <a:pPr marL="285750" indent="-285750" algn="l">
              <a:buFont typeface="Calibri"/>
              <a:buChar char="-"/>
            </a:pPr>
            <a:r>
              <a:rPr b="0" i="0" u="none" dirty="0" err="1">
                <a:solidFill>
                  <a:srgbClr val="000000"/>
                </a:solidFill>
              </a:rPr>
              <a:t>Comorbidités</a:t>
            </a:r>
            <a:r>
              <a:rPr b="0" i="0" u="none" dirty="0">
                <a:solidFill>
                  <a:srgbClr val="000000"/>
                </a:solidFill>
              </a:rPr>
              <a:t> : ASA</a:t>
            </a:r>
            <a:endParaRPr lang="fr-FR" b="0" i="0" u="none" dirty="0">
              <a:solidFill>
                <a:srgbClr val="000000"/>
              </a:solidFill>
            </a:endParaRPr>
          </a:p>
          <a:p>
            <a:pPr marL="285750" indent="-285750" algn="l">
              <a:buFont typeface="Calibri"/>
              <a:buChar char="-"/>
            </a:pPr>
            <a:endParaRPr sz="1100" b="0" i="0" u="none" dirty="0">
              <a:solidFill>
                <a:srgbClr val="000000"/>
              </a:solidFill>
            </a:endParaRPr>
          </a:p>
          <a:p>
            <a:pPr marL="285750" indent="-285750" algn="l">
              <a:buFont typeface="Calibri"/>
              <a:buChar char="-"/>
            </a:pPr>
            <a:r>
              <a:rPr b="0" i="0" u="none" dirty="0" err="1">
                <a:solidFill>
                  <a:srgbClr val="000000"/>
                </a:solidFill>
              </a:rPr>
              <a:t>Localisation</a:t>
            </a:r>
            <a:r>
              <a:rPr b="0" i="0" u="none" dirty="0">
                <a:solidFill>
                  <a:srgbClr val="000000"/>
                </a:solidFill>
              </a:rPr>
              <a:t> : </a:t>
            </a:r>
            <a:r>
              <a:rPr b="0" i="0" u="none" dirty="0" err="1">
                <a:solidFill>
                  <a:srgbClr val="000000"/>
                </a:solidFill>
              </a:rPr>
              <a:t>thoracique</a:t>
            </a:r>
            <a:r>
              <a:rPr b="0" i="0" u="none" dirty="0">
                <a:solidFill>
                  <a:srgbClr val="000000"/>
                </a:solidFill>
              </a:rPr>
              <a:t>, </a:t>
            </a:r>
            <a:r>
              <a:rPr b="0" i="0" u="none" dirty="0" err="1">
                <a:solidFill>
                  <a:srgbClr val="000000"/>
                </a:solidFill>
              </a:rPr>
              <a:t>viscérale</a:t>
            </a:r>
            <a:r>
              <a:rPr b="0" i="0" u="none" dirty="0">
                <a:solidFill>
                  <a:srgbClr val="000000"/>
                </a:solidFill>
              </a:rPr>
              <a:t>, sous-</a:t>
            </a:r>
            <a:r>
              <a:rPr b="0" i="0" u="none" dirty="0" err="1">
                <a:solidFill>
                  <a:srgbClr val="000000"/>
                </a:solidFill>
              </a:rPr>
              <a:t>rénale</a:t>
            </a:r>
            <a:endParaRPr lang="fr-FR" b="0" i="0" u="none" dirty="0">
              <a:solidFill>
                <a:srgbClr val="000000"/>
              </a:solidFill>
            </a:endParaRPr>
          </a:p>
          <a:p>
            <a:pPr marL="285750" indent="-285750" algn="l">
              <a:buFont typeface="Calibri"/>
              <a:buChar char="-"/>
            </a:pPr>
            <a:endParaRPr sz="1100" b="0" i="0" u="none" dirty="0">
              <a:solidFill>
                <a:srgbClr val="000000"/>
              </a:solidFill>
            </a:endParaRPr>
          </a:p>
          <a:p>
            <a:pPr marL="285750" indent="-285750" algn="l">
              <a:buFont typeface="Calibri"/>
              <a:buChar char="-"/>
            </a:pPr>
            <a:r>
              <a:rPr b="0" i="0" u="none" dirty="0">
                <a:solidFill>
                  <a:srgbClr val="000000"/>
                </a:solidFill>
              </a:rPr>
              <a:t>Abords hostiles, chirurgies </a:t>
            </a:r>
            <a:r>
              <a:rPr b="0" i="0" u="none" dirty="0" err="1">
                <a:solidFill>
                  <a:srgbClr val="000000"/>
                </a:solidFill>
              </a:rPr>
              <a:t>antérieures</a:t>
            </a:r>
            <a:endParaRPr b="0" i="0" u="none" dirty="0">
              <a:solidFill>
                <a:srgbClr val="000000"/>
              </a:solidFill>
            </a:endParaRPr>
          </a:p>
        </p:txBody>
      </p:sp>
      <p:sp>
        <p:nvSpPr>
          <p:cNvPr id="13" name="TextBox 12"/>
          <p:cNvSpPr txBox="1"/>
          <p:nvPr/>
        </p:nvSpPr>
        <p:spPr>
          <a:xfrm>
            <a:off x="6626096" y="2344389"/>
            <a:ext cx="5029200" cy="1815882"/>
          </a:xfrm>
          <a:prstGeom prst="rect">
            <a:avLst/>
          </a:prstGeom>
          <a:noFill/>
        </p:spPr>
        <p:txBody>
          <a:bodyPr wrap="square" anchor="t">
            <a:spAutoFit/>
          </a:bodyPr>
          <a:lstStyle/>
          <a:p>
            <a:pPr marL="285750" indent="-285750" algn="l">
              <a:buFont typeface="Calibri"/>
              <a:buChar char="-"/>
            </a:pPr>
            <a:r>
              <a:rPr b="0" i="0" u="none" dirty="0">
                <a:solidFill>
                  <a:srgbClr val="000000"/>
                </a:solidFill>
              </a:rPr>
              <a:t>Germe</a:t>
            </a:r>
            <a:r>
              <a:rPr lang="fr-FR" b="0" i="0" u="none" dirty="0">
                <a:solidFill>
                  <a:srgbClr val="000000"/>
                </a:solidFill>
              </a:rPr>
              <a:t>(s)</a:t>
            </a:r>
            <a:r>
              <a:rPr b="0" i="0" u="none" dirty="0">
                <a:solidFill>
                  <a:srgbClr val="000000"/>
                </a:solidFill>
              </a:rPr>
              <a:t> </a:t>
            </a:r>
            <a:r>
              <a:rPr b="0" i="0" u="none" dirty="0" err="1">
                <a:solidFill>
                  <a:srgbClr val="000000"/>
                </a:solidFill>
              </a:rPr>
              <a:t>identifié</a:t>
            </a:r>
            <a:r>
              <a:rPr lang="fr-FR" b="0" i="0" u="none" dirty="0">
                <a:solidFill>
                  <a:srgbClr val="000000"/>
                </a:solidFill>
              </a:rPr>
              <a:t>(s)</a:t>
            </a:r>
            <a:r>
              <a:rPr lang="fr-FR" dirty="0">
                <a:solidFill>
                  <a:srgbClr val="000000"/>
                </a:solidFill>
              </a:rPr>
              <a:t> et</a:t>
            </a:r>
            <a:r>
              <a:rPr b="0" i="0" u="none" dirty="0">
                <a:solidFill>
                  <a:srgbClr val="000000"/>
                </a:solidFill>
              </a:rPr>
              <a:t> </a:t>
            </a:r>
            <a:r>
              <a:rPr b="0" i="0" u="none" dirty="0" err="1">
                <a:solidFill>
                  <a:srgbClr val="000000"/>
                </a:solidFill>
              </a:rPr>
              <a:t>sensib</a:t>
            </a:r>
            <a:r>
              <a:rPr lang="fr-FR" b="0" i="0" u="none" dirty="0" err="1">
                <a:solidFill>
                  <a:srgbClr val="000000"/>
                </a:solidFill>
              </a:rPr>
              <a:t>ilité</a:t>
            </a:r>
            <a:r>
              <a:rPr lang="fr-FR" b="0" i="0" u="none" dirty="0">
                <a:solidFill>
                  <a:srgbClr val="000000"/>
                </a:solidFill>
              </a:rPr>
              <a:t> ATB</a:t>
            </a:r>
            <a:endParaRPr b="0" i="0" u="none" dirty="0">
              <a:solidFill>
                <a:srgbClr val="000000"/>
              </a:solidFill>
            </a:endParaRPr>
          </a:p>
          <a:p>
            <a:pPr marL="285750" indent="-285750" algn="l">
              <a:buFont typeface="Calibri"/>
              <a:buChar char="-"/>
            </a:pPr>
            <a:r>
              <a:rPr lang="fr-FR" dirty="0" err="1">
                <a:solidFill>
                  <a:srgbClr val="000000"/>
                </a:solidFill>
              </a:rPr>
              <a:t>Ttt</a:t>
            </a:r>
            <a:r>
              <a:rPr lang="fr-FR" dirty="0">
                <a:solidFill>
                  <a:srgbClr val="000000"/>
                </a:solidFill>
              </a:rPr>
              <a:t> s</a:t>
            </a:r>
            <a:r>
              <a:rPr b="0" i="0" u="none" dirty="0" err="1">
                <a:solidFill>
                  <a:srgbClr val="000000"/>
                </a:solidFill>
              </a:rPr>
              <a:t>uspensi</a:t>
            </a:r>
            <a:r>
              <a:rPr lang="fr-FR" b="0" i="0" u="none" dirty="0">
                <a:solidFill>
                  <a:srgbClr val="000000"/>
                </a:solidFill>
              </a:rPr>
              <a:t>f</a:t>
            </a:r>
            <a:r>
              <a:rPr b="0" i="0" u="none" dirty="0">
                <a:solidFill>
                  <a:srgbClr val="000000"/>
                </a:solidFill>
              </a:rPr>
              <a:t> oral possible et </a:t>
            </a:r>
            <a:r>
              <a:rPr b="0" i="0" u="none" dirty="0" err="1">
                <a:solidFill>
                  <a:srgbClr val="000000"/>
                </a:solidFill>
              </a:rPr>
              <a:t>toléré</a:t>
            </a:r>
            <a:r>
              <a:rPr lang="fr-FR" b="0" i="0" u="none" dirty="0">
                <a:solidFill>
                  <a:srgbClr val="000000"/>
                </a:solidFill>
              </a:rPr>
              <a:t>s</a:t>
            </a:r>
          </a:p>
          <a:p>
            <a:pPr algn="l"/>
            <a:endParaRPr sz="1100" b="0" i="0" u="none" dirty="0">
              <a:solidFill>
                <a:srgbClr val="000000"/>
              </a:solidFill>
            </a:endParaRPr>
          </a:p>
          <a:p>
            <a:pPr marL="285750" indent="-285750" algn="l">
              <a:buFont typeface="Calibri"/>
              <a:buChar char="-"/>
            </a:pPr>
            <a:r>
              <a:rPr b="0" i="0" u="none" dirty="0" err="1">
                <a:solidFill>
                  <a:srgbClr val="000000"/>
                </a:solidFill>
              </a:rPr>
              <a:t>Hémocultures</a:t>
            </a:r>
            <a:r>
              <a:rPr b="0" i="0" u="none" dirty="0">
                <a:solidFill>
                  <a:srgbClr val="000000"/>
                </a:solidFill>
              </a:rPr>
              <a:t> </a:t>
            </a:r>
            <a:r>
              <a:rPr b="0" i="0" u="none" dirty="0" err="1">
                <a:solidFill>
                  <a:srgbClr val="000000"/>
                </a:solidFill>
              </a:rPr>
              <a:t>négativées</a:t>
            </a:r>
            <a:r>
              <a:rPr b="0" i="0" u="none" dirty="0">
                <a:solidFill>
                  <a:srgbClr val="000000"/>
                </a:solidFill>
              </a:rPr>
              <a:t> sous </a:t>
            </a:r>
            <a:r>
              <a:rPr b="0" i="0" u="none" dirty="0" err="1">
                <a:solidFill>
                  <a:srgbClr val="000000"/>
                </a:solidFill>
              </a:rPr>
              <a:t>traitement</a:t>
            </a:r>
            <a:endParaRPr lang="fr-FR" b="0" i="0" u="none" dirty="0">
              <a:solidFill>
                <a:srgbClr val="000000"/>
              </a:solidFill>
            </a:endParaRPr>
          </a:p>
          <a:p>
            <a:pPr marL="285750" indent="-285750" algn="l">
              <a:buFont typeface="Calibri"/>
              <a:buChar char="-"/>
            </a:pPr>
            <a:endParaRPr sz="1100" b="0" i="0" u="none" dirty="0">
              <a:solidFill>
                <a:srgbClr val="000000"/>
              </a:solidFill>
            </a:endParaRPr>
          </a:p>
          <a:p>
            <a:pPr marL="285750" indent="-285750" algn="l">
              <a:buFont typeface="Calibri"/>
              <a:buChar char="-"/>
            </a:pPr>
            <a:r>
              <a:rPr b="0" i="0" u="none" dirty="0">
                <a:solidFill>
                  <a:srgbClr val="000000"/>
                </a:solidFill>
              </a:rPr>
              <a:t>Collections </a:t>
            </a:r>
            <a:r>
              <a:rPr b="0" i="0" u="none" dirty="0" err="1">
                <a:solidFill>
                  <a:srgbClr val="000000"/>
                </a:solidFill>
              </a:rPr>
              <a:t>drainables</a:t>
            </a:r>
            <a:endParaRPr lang="fr-FR" dirty="0">
              <a:solidFill>
                <a:srgbClr val="000000"/>
              </a:solidFill>
            </a:endParaRPr>
          </a:p>
          <a:p>
            <a:pPr marL="285750" indent="-285750" algn="l">
              <a:buFont typeface="Calibri"/>
              <a:buChar char="-"/>
            </a:pPr>
            <a:r>
              <a:rPr lang="fr-FR" b="0" i="0" u="none" dirty="0">
                <a:solidFill>
                  <a:srgbClr val="000000"/>
                </a:solidFill>
              </a:rPr>
              <a:t>Absence </a:t>
            </a:r>
            <a:r>
              <a:rPr b="0" i="0" u="none" dirty="0">
                <a:solidFill>
                  <a:srgbClr val="000000"/>
                </a:solidFill>
              </a:rPr>
              <a:t>de </a:t>
            </a:r>
            <a:r>
              <a:rPr b="0" i="0" u="none" dirty="0" err="1">
                <a:solidFill>
                  <a:srgbClr val="000000"/>
                </a:solidFill>
              </a:rPr>
              <a:t>fistule</a:t>
            </a:r>
            <a:r>
              <a:rPr lang="fr-FR" b="0" i="0" u="none" dirty="0">
                <a:solidFill>
                  <a:srgbClr val="000000"/>
                </a:solidFill>
              </a:rPr>
              <a:t> : colonisation continue </a:t>
            </a:r>
            <a:endParaRPr b="0" i="0" u="none" dirty="0">
              <a:solidFill>
                <a:srgbClr val="000000"/>
              </a:solidFill>
            </a:endParaRPr>
          </a:p>
        </p:txBody>
      </p:sp>
      <p:pic>
        <p:nvPicPr>
          <p:cNvPr id="2" name="Picture 2" descr="Imagerie des anévrismes infectieux (mycotiques) de l'aorte abdominale -  ScienceDirect">
            <a:extLst>
              <a:ext uri="{FF2B5EF4-FFF2-40B4-BE49-F238E27FC236}">
                <a16:creationId xmlns:a16="http://schemas.microsoft.com/office/drawing/2014/main" id="{F50B87B4-1D60-8119-25C1-00E3C124D92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100" t="5442" b="50032"/>
          <a:stretch/>
        </p:blipFill>
        <p:spPr bwMode="auto">
          <a:xfrm>
            <a:off x="111901" y="5319720"/>
            <a:ext cx="3766036" cy="1418845"/>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p:nvSpPr>
        <p:spPr>
          <a:xfrm>
            <a:off x="7447177" y="5932603"/>
            <a:ext cx="4445857" cy="640080"/>
          </a:xfrm>
          <a:prstGeom prst="round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0" dirty="0"/>
              <a:t>DÉCISION EN RCP DE CENTRE DE RÉFÉRENCE</a:t>
            </a:r>
          </a:p>
        </p:txBody>
      </p:sp>
      <p:pic>
        <p:nvPicPr>
          <p:cNvPr id="15" name="Picture 8" descr="courbe La Flèche icône png, courbe La Flèche icône transparent png 22129656  PNG">
            <a:extLst>
              <a:ext uri="{FF2B5EF4-FFF2-40B4-BE49-F238E27FC236}">
                <a16:creationId xmlns:a16="http://schemas.microsoft.com/office/drawing/2014/main" id="{7761CC61-C615-C579-24AD-4943FA275ABC}"/>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707" t="21992" r="11310" b="16588"/>
          <a:stretch/>
        </p:blipFill>
        <p:spPr bwMode="auto">
          <a:xfrm rot="12156635" flipH="1" flipV="1">
            <a:off x="3911764" y="4328387"/>
            <a:ext cx="1008490" cy="39185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courbe La Flèche icône png, courbe La Flèche icône transparent png 22129656  PNG">
            <a:extLst>
              <a:ext uri="{FF2B5EF4-FFF2-40B4-BE49-F238E27FC236}">
                <a16:creationId xmlns:a16="http://schemas.microsoft.com/office/drawing/2014/main" id="{D515E14E-FC56-9C21-B897-B72A2E477FB8}"/>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707" t="21992" r="11310" b="16588"/>
          <a:stretch/>
        </p:blipFill>
        <p:spPr bwMode="auto">
          <a:xfrm rot="19968474" flipH="1">
            <a:off x="7302755" y="4653627"/>
            <a:ext cx="1008490" cy="42538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descr="Une image contenant texte, capture d’écran, cercle, Police&#10;&#10;Description générée automatiquement">
            <a:extLst>
              <a:ext uri="{FF2B5EF4-FFF2-40B4-BE49-F238E27FC236}">
                <a16:creationId xmlns:a16="http://schemas.microsoft.com/office/drawing/2014/main" id="{51936AB2-AA5F-3589-ACC9-22C2F70318B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93311" y="4252159"/>
            <a:ext cx="2444024" cy="2486406"/>
          </a:xfrm>
          <a:prstGeom prst="rect">
            <a:avLst/>
          </a:prstGeom>
        </p:spPr>
      </p:pic>
      <p:pic>
        <p:nvPicPr>
          <p:cNvPr id="22" name="Image 21">
            <a:extLst>
              <a:ext uri="{FF2B5EF4-FFF2-40B4-BE49-F238E27FC236}">
                <a16:creationId xmlns:a16="http://schemas.microsoft.com/office/drawing/2014/main" id="{36AA1681-B40A-271E-72D9-CBD5717776C0}"/>
              </a:ext>
            </a:extLst>
          </p:cNvPr>
          <p:cNvPicPr>
            <a:picLocks noChangeAspect="1"/>
          </p:cNvPicPr>
          <p:nvPr/>
        </p:nvPicPr>
        <p:blipFill>
          <a:blip r:embed="rId8"/>
          <a:stretch>
            <a:fillRect/>
          </a:stretch>
        </p:blipFill>
        <p:spPr>
          <a:xfrm>
            <a:off x="11450457" y="5495362"/>
            <a:ext cx="629642" cy="627888"/>
          </a:xfrm>
          <a:prstGeom prst="rect">
            <a:avLst/>
          </a:prstGeom>
        </p:spPr>
      </p:pic>
      <p:pic>
        <p:nvPicPr>
          <p:cNvPr id="23" name="Image 22">
            <a:extLst>
              <a:ext uri="{FF2B5EF4-FFF2-40B4-BE49-F238E27FC236}">
                <a16:creationId xmlns:a16="http://schemas.microsoft.com/office/drawing/2014/main" id="{60CA70BB-E9EC-3F71-B450-6FF81695CD02}"/>
              </a:ext>
            </a:extLst>
          </p:cNvPr>
          <p:cNvPicPr>
            <a:picLocks noChangeAspect="1"/>
          </p:cNvPicPr>
          <p:nvPr/>
        </p:nvPicPr>
        <p:blipFill rotWithShape="1">
          <a:blip r:embed="rId9"/>
          <a:srcRect l="3269" t="1334" r="2405" b="63838"/>
          <a:stretch/>
        </p:blipFill>
        <p:spPr>
          <a:xfrm>
            <a:off x="8248366" y="4899045"/>
            <a:ext cx="3147170" cy="1067301"/>
          </a:xfrm>
          <a:prstGeom prst="rect">
            <a:avLst/>
          </a:prstGeom>
        </p:spPr>
      </p:pic>
      <p:sp>
        <p:nvSpPr>
          <p:cNvPr id="24" name="TextBox 8">
            <a:extLst>
              <a:ext uri="{FF2B5EF4-FFF2-40B4-BE49-F238E27FC236}">
                <a16:creationId xmlns:a16="http://schemas.microsoft.com/office/drawing/2014/main" id="{FF354F6E-75AE-1AAC-0215-FC43F400AE9F}"/>
              </a:ext>
            </a:extLst>
          </p:cNvPr>
          <p:cNvSpPr txBox="1"/>
          <p:nvPr/>
        </p:nvSpPr>
        <p:spPr>
          <a:xfrm>
            <a:off x="9686109" y="4570021"/>
            <a:ext cx="1691640" cy="365760"/>
          </a:xfrm>
          <a:prstGeom prst="rect">
            <a:avLst/>
          </a:prstGeom>
          <a:noFill/>
        </p:spPr>
        <p:txBody>
          <a:bodyPr wrap="square" anchor="t">
            <a:spAutoFit/>
          </a:bodyPr>
          <a:lstStyle/>
          <a:p>
            <a:pPr algn="r"/>
            <a:r>
              <a:rPr sz="1600" b="0" i="1" u="none" dirty="0">
                <a:solidFill>
                  <a:srgbClr val="000000"/>
                </a:solidFill>
              </a:rPr>
              <a:t>ESVS 2026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p:bldP spid="14" grpId="0" animBg="1"/>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L’algorithme du centre </a:t>
            </a:r>
            <a:r>
              <a:rPr lang="fr-FR" sz="2400" dirty="0" err="1"/>
              <a:t>Crivasc</a:t>
            </a:r>
            <a:endParaRPr lang="fr-FR" sz="2400" dirty="0"/>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Rounded Rectangle 7"/>
          <p:cNvSpPr/>
          <p:nvPr/>
        </p:nvSpPr>
        <p:spPr>
          <a:xfrm>
            <a:off x="4480560" y="914400"/>
            <a:ext cx="3200400" cy="548640"/>
          </a:xfrm>
          <a:prstGeom prst="roundRect">
            <a:avLst/>
          </a:prstGeom>
          <a:solidFill>
            <a:srgbClr val="44546A"/>
          </a:solidFill>
          <a:ln>
            <a:solidFill>
              <a:srgbClr val="44546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0"/>
              <a:t>Aortite infectieuse  –  RCP</a:t>
            </a:r>
          </a:p>
        </p:txBody>
      </p:sp>
      <p:cxnSp>
        <p:nvCxnSpPr>
          <p:cNvPr id="9" name="Connector 8"/>
          <p:cNvCxnSpPr/>
          <p:nvPr/>
        </p:nvCxnSpPr>
        <p:spPr>
          <a:xfrm flipH="1">
            <a:off x="2194560" y="1463040"/>
            <a:ext cx="3886200" cy="411479"/>
          </a:xfrm>
          <a:prstGeom prst="line">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457200" y="1920240"/>
            <a:ext cx="3474720" cy="548640"/>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0"/>
              <a:t>NON OPÉRABLE</a:t>
            </a:r>
          </a:p>
        </p:txBody>
      </p:sp>
      <p:sp>
        <p:nvSpPr>
          <p:cNvPr id="11" name="TextBox 10"/>
          <p:cNvSpPr txBox="1"/>
          <p:nvPr/>
        </p:nvSpPr>
        <p:spPr>
          <a:xfrm>
            <a:off x="457200" y="2697480"/>
            <a:ext cx="3474720" cy="685800"/>
          </a:xfrm>
          <a:prstGeom prst="rect">
            <a:avLst/>
          </a:prstGeom>
          <a:noFill/>
        </p:spPr>
        <p:txBody>
          <a:bodyPr wrap="square" anchor="ctr">
            <a:spAutoFit/>
          </a:bodyPr>
          <a:lstStyle/>
          <a:p>
            <a:pPr algn="ctr"/>
            <a:r>
              <a:rPr sz="1700" b="0" i="0" u="none">
                <a:solidFill>
                  <a:srgbClr val="000000"/>
                </a:solidFill>
              </a:rPr>
              <a:t>Endovasculaire</a:t>
            </a:r>
          </a:p>
        </p:txBody>
      </p:sp>
      <p:cxnSp>
        <p:nvCxnSpPr>
          <p:cNvPr id="12" name="Connector 11"/>
          <p:cNvCxnSpPr/>
          <p:nvPr/>
        </p:nvCxnSpPr>
        <p:spPr>
          <a:xfrm>
            <a:off x="2194560" y="3383280"/>
            <a:ext cx="0" cy="210312"/>
          </a:xfrm>
          <a:prstGeom prst="line">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57200" y="3611880"/>
            <a:ext cx="3474720" cy="685800"/>
          </a:xfrm>
          <a:prstGeom prst="rect">
            <a:avLst/>
          </a:prstGeom>
          <a:noFill/>
        </p:spPr>
        <p:txBody>
          <a:bodyPr wrap="square" anchor="ctr">
            <a:spAutoFit/>
          </a:bodyPr>
          <a:lstStyle/>
          <a:p>
            <a:pPr algn="ctr"/>
            <a:r>
              <a:rPr sz="1700" b="0" i="0" u="none">
                <a:solidFill>
                  <a:srgbClr val="000000"/>
                </a:solidFill>
              </a:rPr>
              <a:t>± drainage radiologique</a:t>
            </a:r>
          </a:p>
        </p:txBody>
      </p:sp>
      <p:cxnSp>
        <p:nvCxnSpPr>
          <p:cNvPr id="14" name="Connector 13"/>
          <p:cNvCxnSpPr/>
          <p:nvPr/>
        </p:nvCxnSpPr>
        <p:spPr>
          <a:xfrm>
            <a:off x="2194560" y="4297680"/>
            <a:ext cx="0" cy="210312"/>
          </a:xfrm>
          <a:prstGeom prst="line">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57200" y="4526280"/>
            <a:ext cx="3474720" cy="685800"/>
          </a:xfrm>
          <a:prstGeom prst="rect">
            <a:avLst/>
          </a:prstGeom>
          <a:noFill/>
        </p:spPr>
        <p:txBody>
          <a:bodyPr wrap="square" anchor="ctr">
            <a:spAutoFit/>
          </a:bodyPr>
          <a:lstStyle/>
          <a:p>
            <a:pPr algn="ctr"/>
            <a:r>
              <a:rPr sz="1700" b="0" i="0" u="none">
                <a:solidFill>
                  <a:srgbClr val="000000"/>
                </a:solidFill>
              </a:rPr>
              <a:t>Antibiothérapie suspensive</a:t>
            </a:r>
          </a:p>
        </p:txBody>
      </p:sp>
      <p:sp>
        <p:nvSpPr>
          <p:cNvPr id="28" name="Rectangle 27"/>
          <p:cNvSpPr/>
          <p:nvPr/>
        </p:nvSpPr>
        <p:spPr>
          <a:xfrm>
            <a:off x="365760" y="2606040"/>
            <a:ext cx="11430000" cy="2788920"/>
          </a:xfrm>
          <a:prstGeom prst="rect">
            <a:avLst/>
          </a:prstGeom>
          <a:noFill/>
          <a:ln w="12700">
            <a:solidFill>
              <a:srgbClr val="ED7D3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 name="Image 1" descr="Une image contenant texte, capture d’écran, cercle, Police&#10;&#10;Description générée automatiquement">
            <a:extLst>
              <a:ext uri="{FF2B5EF4-FFF2-40B4-BE49-F238E27FC236}">
                <a16:creationId xmlns:a16="http://schemas.microsoft.com/office/drawing/2014/main" id="{6E7419B0-E74E-60CE-F6CB-31210628F9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24160" y="46289"/>
            <a:ext cx="1732138" cy="1762175"/>
          </a:xfrm>
          <a:prstGeom prst="rect">
            <a:avLst/>
          </a:prstGeom>
        </p:spPr>
      </p:pic>
      <p:pic>
        <p:nvPicPr>
          <p:cNvPr id="34" name="Image 33">
            <a:extLst>
              <a:ext uri="{FF2B5EF4-FFF2-40B4-BE49-F238E27FC236}">
                <a16:creationId xmlns:a16="http://schemas.microsoft.com/office/drawing/2014/main" id="{3D9B213F-2475-4FC3-260D-F530B478BF6A}"/>
              </a:ext>
            </a:extLst>
          </p:cNvPr>
          <p:cNvPicPr>
            <a:picLocks noChangeAspect="1"/>
          </p:cNvPicPr>
          <p:nvPr/>
        </p:nvPicPr>
        <p:blipFill rotWithShape="1">
          <a:blip r:embed="rId4"/>
          <a:srcRect b="29626"/>
          <a:stretch/>
        </p:blipFill>
        <p:spPr>
          <a:xfrm>
            <a:off x="7714431" y="2399099"/>
            <a:ext cx="4020369" cy="1403822"/>
          </a:xfrm>
          <a:prstGeom prst="rect">
            <a:avLst/>
          </a:prstGeom>
        </p:spPr>
      </p:pic>
      <p:pic>
        <p:nvPicPr>
          <p:cNvPr id="35" name="Image 34">
            <a:extLst>
              <a:ext uri="{FF2B5EF4-FFF2-40B4-BE49-F238E27FC236}">
                <a16:creationId xmlns:a16="http://schemas.microsoft.com/office/drawing/2014/main" id="{A1DDE28A-362D-CB4A-6794-CDA986563936}"/>
              </a:ext>
            </a:extLst>
          </p:cNvPr>
          <p:cNvPicPr>
            <a:picLocks noChangeAspect="1"/>
          </p:cNvPicPr>
          <p:nvPr/>
        </p:nvPicPr>
        <p:blipFill rotWithShape="1">
          <a:blip r:embed="rId5"/>
          <a:srcRect r="16010"/>
          <a:stretch/>
        </p:blipFill>
        <p:spPr>
          <a:xfrm>
            <a:off x="4332328" y="3873459"/>
            <a:ext cx="7402472" cy="1436226"/>
          </a:xfrm>
          <a:prstGeom prst="rect">
            <a:avLst/>
          </a:prstGeom>
          <a:ln>
            <a:solidFill>
              <a:schemeClr val="accent1"/>
            </a:solidFill>
          </a:ln>
        </p:spPr>
      </p:pic>
      <p:sp>
        <p:nvSpPr>
          <p:cNvPr id="36" name="Rectangle 35">
            <a:extLst>
              <a:ext uri="{FF2B5EF4-FFF2-40B4-BE49-F238E27FC236}">
                <a16:creationId xmlns:a16="http://schemas.microsoft.com/office/drawing/2014/main" id="{D995DF33-4D8C-5683-A408-CC08F8D7E69C}"/>
              </a:ext>
            </a:extLst>
          </p:cNvPr>
          <p:cNvSpPr/>
          <p:nvPr/>
        </p:nvSpPr>
        <p:spPr>
          <a:xfrm>
            <a:off x="5291259" y="3884674"/>
            <a:ext cx="5484610" cy="17922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a:extLst>
              <a:ext uri="{FF2B5EF4-FFF2-40B4-BE49-F238E27FC236}">
                <a16:creationId xmlns:a16="http://schemas.microsoft.com/office/drawing/2014/main" id="{6FC67FDE-6792-69FE-EC1D-AD7DC005BB91}"/>
              </a:ext>
            </a:extLst>
          </p:cNvPr>
          <p:cNvSpPr/>
          <p:nvPr/>
        </p:nvSpPr>
        <p:spPr>
          <a:xfrm>
            <a:off x="5209431" y="4420562"/>
            <a:ext cx="5378113" cy="17993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58153861-F2A8-E38E-7234-1C03912CA146}"/>
              </a:ext>
            </a:extLst>
          </p:cNvPr>
          <p:cNvSpPr/>
          <p:nvPr/>
        </p:nvSpPr>
        <p:spPr>
          <a:xfrm>
            <a:off x="5243837" y="4780061"/>
            <a:ext cx="2489323" cy="16874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E9245A5-4096-12D8-56A1-EED5F950C6DE}"/>
              </a:ext>
            </a:extLst>
          </p:cNvPr>
          <p:cNvSpPr/>
          <p:nvPr/>
        </p:nvSpPr>
        <p:spPr>
          <a:xfrm>
            <a:off x="7898487" y="4962464"/>
            <a:ext cx="1783829" cy="14420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E15E07DE-8AC9-5F39-A6DC-BC98148784B7}"/>
              </a:ext>
            </a:extLst>
          </p:cNvPr>
          <p:cNvSpPr/>
          <p:nvPr/>
        </p:nvSpPr>
        <p:spPr>
          <a:xfrm>
            <a:off x="5224825" y="5140177"/>
            <a:ext cx="575084" cy="1460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ounded Rectangle 28">
            <a:extLst>
              <a:ext uri="{FF2B5EF4-FFF2-40B4-BE49-F238E27FC236}">
                <a16:creationId xmlns:a16="http://schemas.microsoft.com/office/drawing/2014/main" id="{6702AF48-4C73-4BF0-B2EA-228C1D7175CA}"/>
              </a:ext>
            </a:extLst>
          </p:cNvPr>
          <p:cNvSpPr/>
          <p:nvPr/>
        </p:nvSpPr>
        <p:spPr>
          <a:xfrm>
            <a:off x="1726097" y="5737860"/>
            <a:ext cx="8686800" cy="685800"/>
          </a:xfrm>
          <a:prstGeom prst="round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i="0"/>
              <a:t>HÉMORRAGIE ACTIVE : </a:t>
            </a:r>
            <a:r>
              <a:rPr sz="1700" b="0" i="0"/>
              <a:t>endovasculaire en urgence (bridge), quel que soit le profil</a:t>
            </a:r>
          </a:p>
        </p:txBody>
      </p:sp>
      <p:sp>
        <p:nvSpPr>
          <p:cNvPr id="45" name="Rectangle 44">
            <a:extLst>
              <a:ext uri="{FF2B5EF4-FFF2-40B4-BE49-F238E27FC236}">
                <a16:creationId xmlns:a16="http://schemas.microsoft.com/office/drawing/2014/main" id="{A59CA852-844F-2264-BDC7-9F6D1CDF6589}"/>
              </a:ext>
            </a:extLst>
          </p:cNvPr>
          <p:cNvSpPr/>
          <p:nvPr/>
        </p:nvSpPr>
        <p:spPr>
          <a:xfrm>
            <a:off x="4197450" y="2217419"/>
            <a:ext cx="7689750" cy="3362361"/>
          </a:xfrm>
          <a:prstGeom prst="rect">
            <a:avLst/>
          </a:prstGeom>
          <a:solidFill>
            <a:srgbClr val="FFFFFF">
              <a:alpha val="4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pic>
        <p:nvPicPr>
          <p:cNvPr id="42" name="Picture 15" descr="rec44.png">
            <a:extLst>
              <a:ext uri="{FF2B5EF4-FFF2-40B4-BE49-F238E27FC236}">
                <a16:creationId xmlns:a16="http://schemas.microsoft.com/office/drawing/2014/main" id="{C1E07941-E0DE-ADEA-C1A8-B11433B49D1B}"/>
              </a:ext>
            </a:extLst>
          </p:cNvPr>
          <p:cNvPicPr>
            <a:picLocks noChangeAspect="1"/>
          </p:cNvPicPr>
          <p:nvPr/>
        </p:nvPicPr>
        <p:blipFill>
          <a:blip r:embed="rId6"/>
          <a:stretch>
            <a:fillRect/>
          </a:stretch>
        </p:blipFill>
        <p:spPr>
          <a:xfrm>
            <a:off x="4476818" y="2599815"/>
            <a:ext cx="4023360" cy="1390691"/>
          </a:xfrm>
          <a:prstGeom prst="rect">
            <a:avLst/>
          </a:prstGeom>
        </p:spPr>
      </p:pic>
      <p:pic>
        <p:nvPicPr>
          <p:cNvPr id="43" name="Picture 16" descr="rec59.png">
            <a:extLst>
              <a:ext uri="{FF2B5EF4-FFF2-40B4-BE49-F238E27FC236}">
                <a16:creationId xmlns:a16="http://schemas.microsoft.com/office/drawing/2014/main" id="{3A667430-C502-CCAA-94AC-073979F72CB0}"/>
              </a:ext>
            </a:extLst>
          </p:cNvPr>
          <p:cNvPicPr>
            <a:picLocks noChangeAspect="1"/>
          </p:cNvPicPr>
          <p:nvPr/>
        </p:nvPicPr>
        <p:blipFill>
          <a:blip r:embed="rId7"/>
          <a:stretch>
            <a:fillRect/>
          </a:stretch>
        </p:blipFill>
        <p:spPr>
          <a:xfrm>
            <a:off x="7653471" y="3802921"/>
            <a:ext cx="4023360" cy="1551465"/>
          </a:xfrm>
          <a:prstGeom prst="rect">
            <a:avLst/>
          </a:prstGeom>
        </p:spPr>
      </p:pic>
      <p:sp>
        <p:nvSpPr>
          <p:cNvPr id="44" name="TextBox 17">
            <a:extLst>
              <a:ext uri="{FF2B5EF4-FFF2-40B4-BE49-F238E27FC236}">
                <a16:creationId xmlns:a16="http://schemas.microsoft.com/office/drawing/2014/main" id="{5CFE756E-C6D1-A3D2-6C24-70199A460344}"/>
              </a:ext>
            </a:extLst>
          </p:cNvPr>
          <p:cNvSpPr txBox="1"/>
          <p:nvPr/>
        </p:nvSpPr>
        <p:spPr>
          <a:xfrm>
            <a:off x="3761233" y="2331720"/>
            <a:ext cx="1554480" cy="365760"/>
          </a:xfrm>
          <a:prstGeom prst="rect">
            <a:avLst/>
          </a:prstGeom>
          <a:noFill/>
        </p:spPr>
        <p:txBody>
          <a:bodyPr wrap="square" anchor="t">
            <a:spAutoFit/>
          </a:bodyPr>
          <a:lstStyle/>
          <a:p>
            <a:pPr algn="r"/>
            <a:r>
              <a:rPr sz="1400" b="0" i="1" u="none" dirty="0">
                <a:solidFill>
                  <a:srgbClr val="000000"/>
                </a:solidFill>
              </a:rPr>
              <a:t>ESVS 2026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5" grpId="0" animBg="1"/>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L’algorithme du centre </a:t>
            </a:r>
            <a:r>
              <a:rPr lang="fr-FR" sz="2400" dirty="0" err="1"/>
              <a:t>Crivasc</a:t>
            </a:r>
            <a:endParaRPr lang="fr-FR" sz="2400" dirty="0"/>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Rounded Rectangle 7"/>
          <p:cNvSpPr/>
          <p:nvPr/>
        </p:nvSpPr>
        <p:spPr>
          <a:xfrm>
            <a:off x="4480560" y="914400"/>
            <a:ext cx="3200400" cy="548640"/>
          </a:xfrm>
          <a:prstGeom prst="roundRect">
            <a:avLst/>
          </a:prstGeom>
          <a:solidFill>
            <a:srgbClr val="44546A"/>
          </a:solidFill>
          <a:ln>
            <a:solidFill>
              <a:srgbClr val="44546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0"/>
              <a:t>Aortite infectieuse  –  RCP</a:t>
            </a:r>
          </a:p>
        </p:txBody>
      </p:sp>
      <p:cxnSp>
        <p:nvCxnSpPr>
          <p:cNvPr id="9" name="Connector 8"/>
          <p:cNvCxnSpPr/>
          <p:nvPr/>
        </p:nvCxnSpPr>
        <p:spPr>
          <a:xfrm flipH="1">
            <a:off x="2194560" y="1463040"/>
            <a:ext cx="3886200" cy="411479"/>
          </a:xfrm>
          <a:prstGeom prst="line">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457200" y="1920240"/>
            <a:ext cx="3474720" cy="548640"/>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0"/>
              <a:t>NON OPÉRABLE</a:t>
            </a:r>
          </a:p>
        </p:txBody>
      </p:sp>
      <p:sp>
        <p:nvSpPr>
          <p:cNvPr id="11" name="TextBox 10"/>
          <p:cNvSpPr txBox="1"/>
          <p:nvPr/>
        </p:nvSpPr>
        <p:spPr>
          <a:xfrm>
            <a:off x="457200" y="2697480"/>
            <a:ext cx="3474720" cy="685800"/>
          </a:xfrm>
          <a:prstGeom prst="rect">
            <a:avLst/>
          </a:prstGeom>
          <a:noFill/>
        </p:spPr>
        <p:txBody>
          <a:bodyPr wrap="square" anchor="ctr">
            <a:spAutoFit/>
          </a:bodyPr>
          <a:lstStyle/>
          <a:p>
            <a:pPr algn="ctr"/>
            <a:r>
              <a:rPr sz="1700" b="0" i="0" u="none">
                <a:solidFill>
                  <a:srgbClr val="000000"/>
                </a:solidFill>
              </a:rPr>
              <a:t>Endovasculaire</a:t>
            </a:r>
          </a:p>
        </p:txBody>
      </p:sp>
      <p:cxnSp>
        <p:nvCxnSpPr>
          <p:cNvPr id="12" name="Connector 11"/>
          <p:cNvCxnSpPr/>
          <p:nvPr/>
        </p:nvCxnSpPr>
        <p:spPr>
          <a:xfrm>
            <a:off x="2194560" y="3383280"/>
            <a:ext cx="0" cy="210312"/>
          </a:xfrm>
          <a:prstGeom prst="line">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57200" y="3611880"/>
            <a:ext cx="3474720" cy="685800"/>
          </a:xfrm>
          <a:prstGeom prst="rect">
            <a:avLst/>
          </a:prstGeom>
          <a:noFill/>
        </p:spPr>
        <p:txBody>
          <a:bodyPr wrap="square" anchor="ctr">
            <a:spAutoFit/>
          </a:bodyPr>
          <a:lstStyle/>
          <a:p>
            <a:pPr algn="ctr"/>
            <a:r>
              <a:rPr sz="1700" b="0" i="0" u="none">
                <a:solidFill>
                  <a:srgbClr val="000000"/>
                </a:solidFill>
              </a:rPr>
              <a:t>± drainage radiologique</a:t>
            </a:r>
          </a:p>
        </p:txBody>
      </p:sp>
      <p:cxnSp>
        <p:nvCxnSpPr>
          <p:cNvPr id="14" name="Connector 13"/>
          <p:cNvCxnSpPr/>
          <p:nvPr/>
        </p:nvCxnSpPr>
        <p:spPr>
          <a:xfrm>
            <a:off x="2194560" y="4297680"/>
            <a:ext cx="0" cy="210312"/>
          </a:xfrm>
          <a:prstGeom prst="line">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57200" y="4526280"/>
            <a:ext cx="3474720" cy="685800"/>
          </a:xfrm>
          <a:prstGeom prst="rect">
            <a:avLst/>
          </a:prstGeom>
          <a:noFill/>
        </p:spPr>
        <p:txBody>
          <a:bodyPr wrap="square" anchor="ctr">
            <a:spAutoFit/>
          </a:bodyPr>
          <a:lstStyle/>
          <a:p>
            <a:pPr algn="ctr"/>
            <a:r>
              <a:rPr sz="1700" b="0" i="0" u="none">
                <a:solidFill>
                  <a:srgbClr val="000000"/>
                </a:solidFill>
              </a:rPr>
              <a:t>Antibiothérapie suspensive</a:t>
            </a:r>
          </a:p>
        </p:txBody>
      </p:sp>
      <p:cxnSp>
        <p:nvCxnSpPr>
          <p:cNvPr id="16" name="Connector 15"/>
          <p:cNvCxnSpPr/>
          <p:nvPr/>
        </p:nvCxnSpPr>
        <p:spPr>
          <a:xfrm>
            <a:off x="6080760" y="1463040"/>
            <a:ext cx="0" cy="411479"/>
          </a:xfrm>
          <a:prstGeom prst="line">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4343400" y="1920240"/>
            <a:ext cx="3474720" cy="548640"/>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nchor="ctr"/>
          <a:lstStyle/>
          <a:p>
            <a:pPr algn="ctr"/>
            <a:r>
              <a:rPr sz="1600" b="1" i="0"/>
              <a:t>ENTRE LES DEUX</a:t>
            </a:r>
          </a:p>
        </p:txBody>
      </p:sp>
      <p:sp>
        <p:nvSpPr>
          <p:cNvPr id="18" name="TextBox 17"/>
          <p:cNvSpPr txBox="1"/>
          <p:nvPr/>
        </p:nvSpPr>
        <p:spPr>
          <a:xfrm>
            <a:off x="4343400" y="3074127"/>
            <a:ext cx="3474720" cy="615553"/>
          </a:xfrm>
          <a:prstGeom prst="rect">
            <a:avLst/>
          </a:prstGeom>
          <a:noFill/>
        </p:spPr>
        <p:txBody>
          <a:bodyPr wrap="square" anchor="ctr">
            <a:spAutoFit/>
          </a:bodyPr>
          <a:lstStyle/>
          <a:p>
            <a:pPr algn="ctr"/>
            <a:r>
              <a:rPr sz="1700" b="0" i="0" u="none" dirty="0">
                <a:solidFill>
                  <a:srgbClr val="000000"/>
                </a:solidFill>
              </a:rPr>
              <a:t>Germe simple, </a:t>
            </a:r>
            <a:r>
              <a:rPr sz="1700" b="0" i="0" u="none" dirty="0" err="1">
                <a:solidFill>
                  <a:srgbClr val="000000"/>
                </a:solidFill>
              </a:rPr>
              <a:t>suspensi</a:t>
            </a:r>
            <a:r>
              <a:rPr lang="fr-FR" sz="1700" b="0" i="0" u="none" dirty="0">
                <a:solidFill>
                  <a:srgbClr val="000000"/>
                </a:solidFill>
              </a:rPr>
              <a:t>f</a:t>
            </a:r>
            <a:r>
              <a:rPr sz="1700" b="0" i="0" u="none" dirty="0">
                <a:solidFill>
                  <a:srgbClr val="000000"/>
                </a:solidFill>
              </a:rPr>
              <a:t> </a:t>
            </a:r>
            <a:r>
              <a:rPr lang="fr-FR" sz="1700" b="0" i="0" u="none" dirty="0">
                <a:solidFill>
                  <a:srgbClr val="000000"/>
                </a:solidFill>
              </a:rPr>
              <a:t>acceptable</a:t>
            </a:r>
            <a:r>
              <a:rPr sz="1700" b="0" i="0" u="none" dirty="0">
                <a:solidFill>
                  <a:srgbClr val="000000"/>
                </a:solidFill>
              </a:rPr>
              <a:t> </a:t>
            </a:r>
            <a:endParaRPr lang="fr-FR" sz="1700" b="0" i="0" u="none" dirty="0">
              <a:solidFill>
                <a:srgbClr val="000000"/>
              </a:solidFill>
            </a:endParaRPr>
          </a:p>
          <a:p>
            <a:pPr algn="ctr"/>
            <a:r>
              <a:rPr sz="1700" b="0" i="0" u="none" dirty="0">
                <a:solidFill>
                  <a:srgbClr val="000000"/>
                </a:solidFill>
              </a:rPr>
              <a:t>→ </a:t>
            </a:r>
            <a:r>
              <a:rPr lang="fr-FR" sz="1700" b="0" i="0" u="none" dirty="0">
                <a:solidFill>
                  <a:srgbClr val="000000"/>
                </a:solidFill>
              </a:rPr>
              <a:t>E</a:t>
            </a:r>
            <a:r>
              <a:rPr sz="1700" b="0" i="0" u="none" dirty="0" err="1">
                <a:solidFill>
                  <a:srgbClr val="000000"/>
                </a:solidFill>
              </a:rPr>
              <a:t>ndo</a:t>
            </a:r>
            <a:r>
              <a:rPr lang="fr-FR" sz="1700" b="0" i="0" u="none" dirty="0">
                <a:solidFill>
                  <a:srgbClr val="000000"/>
                </a:solidFill>
              </a:rPr>
              <a:t>vasculaire</a:t>
            </a:r>
            <a:endParaRPr sz="1700" b="0" i="0" u="none" dirty="0">
              <a:solidFill>
                <a:srgbClr val="000000"/>
              </a:solidFill>
            </a:endParaRPr>
          </a:p>
        </p:txBody>
      </p:sp>
      <p:sp>
        <p:nvSpPr>
          <p:cNvPr id="20" name="TextBox 19"/>
          <p:cNvSpPr txBox="1"/>
          <p:nvPr/>
        </p:nvSpPr>
        <p:spPr>
          <a:xfrm>
            <a:off x="4343400" y="4056031"/>
            <a:ext cx="3474720" cy="877163"/>
          </a:xfrm>
          <a:prstGeom prst="rect">
            <a:avLst/>
          </a:prstGeom>
          <a:noFill/>
        </p:spPr>
        <p:txBody>
          <a:bodyPr wrap="square" anchor="ctr">
            <a:spAutoFit/>
          </a:bodyPr>
          <a:lstStyle/>
          <a:p>
            <a:pPr algn="ctr"/>
            <a:r>
              <a:rPr sz="1700" b="0" i="0" u="none" dirty="0" err="1">
                <a:solidFill>
                  <a:srgbClr val="000000"/>
                </a:solidFill>
              </a:rPr>
              <a:t>Bactériémie</a:t>
            </a:r>
            <a:r>
              <a:rPr sz="1700" b="0" i="0" u="none" dirty="0">
                <a:solidFill>
                  <a:srgbClr val="000000"/>
                </a:solidFill>
              </a:rPr>
              <a:t> </a:t>
            </a:r>
            <a:r>
              <a:rPr sz="1700" b="0" i="0" u="none" dirty="0" err="1">
                <a:solidFill>
                  <a:srgbClr val="000000"/>
                </a:solidFill>
              </a:rPr>
              <a:t>persistante</a:t>
            </a:r>
            <a:r>
              <a:rPr sz="1700" b="0" i="0" u="none" dirty="0">
                <a:solidFill>
                  <a:srgbClr val="000000"/>
                </a:solidFill>
              </a:rPr>
              <a:t>, </a:t>
            </a:r>
            <a:r>
              <a:rPr sz="1700" b="0" i="0" u="none" dirty="0" err="1">
                <a:solidFill>
                  <a:srgbClr val="000000"/>
                </a:solidFill>
              </a:rPr>
              <a:t>germe</a:t>
            </a:r>
            <a:r>
              <a:rPr lang="fr-FR" sz="1700" dirty="0">
                <a:solidFill>
                  <a:srgbClr val="000000"/>
                </a:solidFill>
              </a:rPr>
              <a:t>s</a:t>
            </a:r>
            <a:r>
              <a:rPr sz="1700" b="0" i="0" u="none" dirty="0">
                <a:solidFill>
                  <a:srgbClr val="000000"/>
                </a:solidFill>
              </a:rPr>
              <a:t> </a:t>
            </a:r>
            <a:r>
              <a:rPr lang="fr-FR" sz="1700" b="0" i="0" u="none" dirty="0">
                <a:solidFill>
                  <a:srgbClr val="000000"/>
                </a:solidFill>
              </a:rPr>
              <a:t>multiples ou résistant</a:t>
            </a:r>
            <a:r>
              <a:rPr lang="fr-FR" sz="1700" dirty="0">
                <a:solidFill>
                  <a:srgbClr val="000000"/>
                </a:solidFill>
              </a:rPr>
              <a:t>, fistule</a:t>
            </a:r>
            <a:endParaRPr lang="fr-FR" sz="1700" b="0" i="0" u="none" dirty="0">
              <a:solidFill>
                <a:srgbClr val="000000"/>
              </a:solidFill>
            </a:endParaRPr>
          </a:p>
          <a:p>
            <a:pPr algn="ctr"/>
            <a:r>
              <a:rPr sz="1700" b="0" i="0" u="none" dirty="0">
                <a:solidFill>
                  <a:srgbClr val="000000"/>
                </a:solidFill>
              </a:rPr>
              <a:t>→ </a:t>
            </a:r>
            <a:r>
              <a:rPr lang="fr-FR" sz="1700" b="0" i="0" u="none" dirty="0">
                <a:solidFill>
                  <a:srgbClr val="000000"/>
                </a:solidFill>
              </a:rPr>
              <a:t>Chirurgie </a:t>
            </a:r>
            <a:r>
              <a:rPr sz="1700" b="0" i="0" u="none" dirty="0" err="1">
                <a:solidFill>
                  <a:srgbClr val="000000"/>
                </a:solidFill>
              </a:rPr>
              <a:t>ouvert</a:t>
            </a:r>
            <a:r>
              <a:rPr lang="fr-FR" sz="1700" b="0" i="0" u="none" dirty="0">
                <a:solidFill>
                  <a:srgbClr val="000000"/>
                </a:solidFill>
              </a:rPr>
              <a:t>e</a:t>
            </a:r>
            <a:endParaRPr sz="1700" b="0" i="0" u="none" dirty="0">
              <a:solidFill>
                <a:srgbClr val="000000"/>
              </a:solidFill>
            </a:endParaRPr>
          </a:p>
        </p:txBody>
      </p:sp>
      <p:cxnSp>
        <p:nvCxnSpPr>
          <p:cNvPr id="21" name="Connector 20"/>
          <p:cNvCxnSpPr/>
          <p:nvPr/>
        </p:nvCxnSpPr>
        <p:spPr>
          <a:xfrm>
            <a:off x="6080760" y="1463040"/>
            <a:ext cx="3886200" cy="411479"/>
          </a:xfrm>
          <a:prstGeom prst="line">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8229600" y="1920240"/>
            <a:ext cx="3474720" cy="548640"/>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nchor="ctr"/>
          <a:lstStyle/>
          <a:p>
            <a:pPr algn="ctr"/>
            <a:r>
              <a:rPr sz="1600" b="1" i="0"/>
              <a:t>OPÉRABLE</a:t>
            </a:r>
          </a:p>
        </p:txBody>
      </p:sp>
      <p:sp>
        <p:nvSpPr>
          <p:cNvPr id="23" name="TextBox 22"/>
          <p:cNvSpPr txBox="1"/>
          <p:nvPr/>
        </p:nvSpPr>
        <p:spPr>
          <a:xfrm>
            <a:off x="8229600" y="2697480"/>
            <a:ext cx="3474720" cy="685800"/>
          </a:xfrm>
          <a:prstGeom prst="rect">
            <a:avLst/>
          </a:prstGeom>
          <a:noFill/>
        </p:spPr>
        <p:txBody>
          <a:bodyPr wrap="square" anchor="ctr">
            <a:spAutoFit/>
          </a:bodyPr>
          <a:lstStyle/>
          <a:p>
            <a:pPr algn="ctr"/>
            <a:r>
              <a:rPr sz="1700" b="0" i="0" u="none" dirty="0">
                <a:solidFill>
                  <a:srgbClr val="000000"/>
                </a:solidFill>
              </a:rPr>
              <a:t>Documenter +++</a:t>
            </a:r>
          </a:p>
        </p:txBody>
      </p:sp>
      <p:cxnSp>
        <p:nvCxnSpPr>
          <p:cNvPr id="24" name="Connector 23"/>
          <p:cNvCxnSpPr/>
          <p:nvPr/>
        </p:nvCxnSpPr>
        <p:spPr>
          <a:xfrm>
            <a:off x="9966960" y="3383280"/>
            <a:ext cx="0" cy="210312"/>
          </a:xfrm>
          <a:prstGeom prst="line">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8229600" y="3611880"/>
            <a:ext cx="3474720" cy="685800"/>
          </a:xfrm>
          <a:prstGeom prst="rect">
            <a:avLst/>
          </a:prstGeom>
          <a:noFill/>
        </p:spPr>
        <p:txBody>
          <a:bodyPr wrap="square" anchor="ctr">
            <a:spAutoFit/>
          </a:bodyPr>
          <a:lstStyle/>
          <a:p>
            <a:pPr algn="ctr"/>
            <a:r>
              <a:rPr sz="1700" b="0" i="0" u="none" dirty="0" err="1">
                <a:solidFill>
                  <a:srgbClr val="000000"/>
                </a:solidFill>
              </a:rPr>
              <a:t>Antibiothérapie</a:t>
            </a:r>
            <a:r>
              <a:rPr sz="1700" b="0" i="0" u="none" dirty="0">
                <a:solidFill>
                  <a:srgbClr val="000000"/>
                </a:solidFill>
              </a:rPr>
              <a:t> ≥ 72 h</a:t>
            </a:r>
          </a:p>
        </p:txBody>
      </p:sp>
      <p:cxnSp>
        <p:nvCxnSpPr>
          <p:cNvPr id="26" name="Connector 25"/>
          <p:cNvCxnSpPr/>
          <p:nvPr/>
        </p:nvCxnSpPr>
        <p:spPr>
          <a:xfrm>
            <a:off x="9966960" y="4297680"/>
            <a:ext cx="0" cy="210312"/>
          </a:xfrm>
          <a:prstGeom prst="line">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8229600" y="4526280"/>
            <a:ext cx="3474720" cy="685800"/>
          </a:xfrm>
          <a:prstGeom prst="rect">
            <a:avLst/>
          </a:prstGeom>
          <a:noFill/>
        </p:spPr>
        <p:txBody>
          <a:bodyPr wrap="square" anchor="ctr">
            <a:spAutoFit/>
          </a:bodyPr>
          <a:lstStyle/>
          <a:p>
            <a:pPr algn="ctr"/>
            <a:r>
              <a:rPr sz="1700" b="0" i="0" u="none" dirty="0">
                <a:solidFill>
                  <a:srgbClr val="000000"/>
                </a:solidFill>
              </a:rPr>
              <a:t>Chirurgie ouverte : </a:t>
            </a:r>
            <a:r>
              <a:rPr sz="1700" b="0" i="0" u="none" dirty="0" err="1">
                <a:solidFill>
                  <a:srgbClr val="000000"/>
                </a:solidFill>
              </a:rPr>
              <a:t>dépose</a:t>
            </a:r>
            <a:r>
              <a:rPr sz="1700" b="0" i="0" u="none" dirty="0">
                <a:solidFill>
                  <a:srgbClr val="000000"/>
                </a:solidFill>
              </a:rPr>
              <a:t> + </a:t>
            </a:r>
            <a:r>
              <a:rPr lang="fr-FR" sz="1700" b="0" i="0" u="none" dirty="0">
                <a:solidFill>
                  <a:srgbClr val="000000"/>
                </a:solidFill>
              </a:rPr>
              <a:t>substitut</a:t>
            </a:r>
            <a:endParaRPr sz="1700" b="0" i="0" u="none" dirty="0">
              <a:solidFill>
                <a:srgbClr val="000000"/>
              </a:solidFill>
            </a:endParaRPr>
          </a:p>
        </p:txBody>
      </p:sp>
      <p:sp>
        <p:nvSpPr>
          <p:cNvPr id="28" name="Rectangle 27"/>
          <p:cNvSpPr/>
          <p:nvPr/>
        </p:nvSpPr>
        <p:spPr>
          <a:xfrm>
            <a:off x="487680" y="2606040"/>
            <a:ext cx="11216640" cy="2788920"/>
          </a:xfrm>
          <a:prstGeom prst="rect">
            <a:avLst/>
          </a:prstGeom>
          <a:noFill/>
          <a:ln w="12700">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 name="Image 1" descr="Une image contenant texte, capture d’écran, cercle, Police&#10;&#10;Description générée automatiquement">
            <a:extLst>
              <a:ext uri="{FF2B5EF4-FFF2-40B4-BE49-F238E27FC236}">
                <a16:creationId xmlns:a16="http://schemas.microsoft.com/office/drawing/2014/main" id="{6E7419B0-E74E-60CE-F6CB-31210628F9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24160" y="46289"/>
            <a:ext cx="1732138" cy="1762175"/>
          </a:xfrm>
          <a:prstGeom prst="rect">
            <a:avLst/>
          </a:prstGeom>
        </p:spPr>
      </p:pic>
      <p:sp>
        <p:nvSpPr>
          <p:cNvPr id="4" name="Rounded Rectangle 28">
            <a:extLst>
              <a:ext uri="{FF2B5EF4-FFF2-40B4-BE49-F238E27FC236}">
                <a16:creationId xmlns:a16="http://schemas.microsoft.com/office/drawing/2014/main" id="{B008D701-348F-B474-2968-711F15DF4ECC}"/>
              </a:ext>
            </a:extLst>
          </p:cNvPr>
          <p:cNvSpPr/>
          <p:nvPr/>
        </p:nvSpPr>
        <p:spPr>
          <a:xfrm>
            <a:off x="1726097" y="5737860"/>
            <a:ext cx="8686800" cy="685800"/>
          </a:xfrm>
          <a:prstGeom prst="round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i="0"/>
              <a:t>HÉMORRAGIE ACTIVE : </a:t>
            </a:r>
            <a:r>
              <a:rPr sz="1700" b="0" i="0"/>
              <a:t>endovasculaire en urgence (bridge), quel que soit le profil</a:t>
            </a:r>
          </a:p>
        </p:txBody>
      </p:sp>
    </p:spTree>
    <p:extLst>
      <p:ext uri="{BB962C8B-B14F-4D97-AF65-F5344CB8AC3E}">
        <p14:creationId xmlns:p14="http://schemas.microsoft.com/office/powerpoint/2010/main" val="163446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Non opérable : endo + ATB suspensif</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467360" y="1248638"/>
            <a:ext cx="5760720" cy="4892108"/>
          </a:xfrm>
          <a:prstGeom prst="rect">
            <a:avLst/>
          </a:prstGeom>
          <a:noFill/>
        </p:spPr>
        <p:txBody>
          <a:bodyPr wrap="square" anchor="t">
            <a:spAutoFit/>
          </a:bodyPr>
          <a:lstStyle/>
          <a:p>
            <a:pPr algn="l">
              <a:lnSpc>
                <a:spcPct val="150000"/>
              </a:lnSpc>
            </a:pPr>
            <a:r>
              <a:rPr sz="2000" b="1" i="0" u="sng" dirty="0">
                <a:solidFill>
                  <a:srgbClr val="000000"/>
                </a:solidFill>
              </a:rPr>
              <a:t>Pour qui ?</a:t>
            </a:r>
          </a:p>
          <a:p>
            <a:pPr marL="285750" indent="-285750" algn="l">
              <a:lnSpc>
                <a:spcPct val="150000"/>
              </a:lnSpc>
              <a:buFont typeface="Calibri"/>
              <a:buChar char="-"/>
            </a:pPr>
            <a:r>
              <a:rPr sz="2000" b="0" i="0" u="none" dirty="0">
                <a:solidFill>
                  <a:srgbClr val="000000"/>
                </a:solidFill>
              </a:rPr>
              <a:t>Patient fragile, </a:t>
            </a:r>
            <a:r>
              <a:rPr sz="2000" b="0" i="0" u="none" dirty="0" err="1">
                <a:solidFill>
                  <a:srgbClr val="000000"/>
                </a:solidFill>
              </a:rPr>
              <a:t>comorbide</a:t>
            </a:r>
            <a:r>
              <a:rPr sz="2000" b="0" i="0" u="none" dirty="0">
                <a:solidFill>
                  <a:srgbClr val="000000"/>
                </a:solidFill>
              </a:rPr>
              <a:t>, </a:t>
            </a:r>
            <a:r>
              <a:rPr sz="2000" b="0" i="0" u="none" dirty="0" err="1">
                <a:solidFill>
                  <a:srgbClr val="000000"/>
                </a:solidFill>
              </a:rPr>
              <a:t>espérance</a:t>
            </a:r>
            <a:r>
              <a:rPr sz="2000" b="0" i="0" u="none" dirty="0">
                <a:solidFill>
                  <a:srgbClr val="000000"/>
                </a:solidFill>
              </a:rPr>
              <a:t> de vie </a:t>
            </a:r>
            <a:r>
              <a:rPr sz="2000" b="0" i="0" u="none" dirty="0" err="1">
                <a:solidFill>
                  <a:srgbClr val="000000"/>
                </a:solidFill>
              </a:rPr>
              <a:t>limitée</a:t>
            </a:r>
            <a:endParaRPr sz="2000" b="0" i="0" u="none" dirty="0">
              <a:solidFill>
                <a:srgbClr val="000000"/>
              </a:solidFill>
            </a:endParaRPr>
          </a:p>
          <a:p>
            <a:pPr marL="285750" indent="-285750" algn="l">
              <a:lnSpc>
                <a:spcPct val="150000"/>
              </a:lnSpc>
              <a:buFont typeface="Calibri"/>
              <a:buChar char="-"/>
            </a:pPr>
            <a:r>
              <a:rPr sz="2000" b="0" i="0" u="none" dirty="0" err="1">
                <a:solidFill>
                  <a:srgbClr val="000000"/>
                </a:solidFill>
              </a:rPr>
              <a:t>Localisation</a:t>
            </a:r>
            <a:r>
              <a:rPr sz="2000" b="0" i="0" u="none" dirty="0">
                <a:solidFill>
                  <a:srgbClr val="000000"/>
                </a:solidFill>
              </a:rPr>
              <a:t> </a:t>
            </a:r>
            <a:r>
              <a:rPr sz="2000" b="0" i="0" u="none" dirty="0" err="1">
                <a:solidFill>
                  <a:srgbClr val="000000"/>
                </a:solidFill>
              </a:rPr>
              <a:t>complexe</a:t>
            </a:r>
            <a:r>
              <a:rPr sz="2000" b="0" i="0" u="none" dirty="0">
                <a:solidFill>
                  <a:srgbClr val="000000"/>
                </a:solidFill>
              </a:rPr>
              <a:t> : </a:t>
            </a:r>
            <a:r>
              <a:rPr sz="2000" b="0" i="0" u="none" dirty="0" err="1">
                <a:solidFill>
                  <a:srgbClr val="000000"/>
                </a:solidFill>
              </a:rPr>
              <a:t>thoracique</a:t>
            </a:r>
            <a:r>
              <a:rPr sz="2000" b="0" i="0" u="none" dirty="0">
                <a:solidFill>
                  <a:srgbClr val="000000"/>
                </a:solidFill>
              </a:rPr>
              <a:t>, </a:t>
            </a:r>
            <a:r>
              <a:rPr sz="2000" b="0" i="0" u="none" dirty="0" err="1">
                <a:solidFill>
                  <a:srgbClr val="000000"/>
                </a:solidFill>
              </a:rPr>
              <a:t>viscérale</a:t>
            </a:r>
            <a:endParaRPr sz="2000" b="0" i="0" u="none" dirty="0">
              <a:solidFill>
                <a:srgbClr val="000000"/>
              </a:solidFill>
            </a:endParaRPr>
          </a:p>
          <a:p>
            <a:pPr marL="285750" indent="-285750" algn="l">
              <a:lnSpc>
                <a:spcPct val="150000"/>
              </a:lnSpc>
              <a:spcAft>
                <a:spcPts val="1800"/>
              </a:spcAft>
              <a:buFont typeface="Calibri"/>
              <a:buChar char="-"/>
            </a:pPr>
            <a:r>
              <a:rPr sz="2000" b="0" i="0" u="none" dirty="0">
                <a:solidFill>
                  <a:srgbClr val="000000"/>
                </a:solidFill>
              </a:rPr>
              <a:t>Urgence </a:t>
            </a:r>
            <a:r>
              <a:rPr sz="2000" b="0" i="0" u="none" dirty="0" err="1">
                <a:solidFill>
                  <a:srgbClr val="000000"/>
                </a:solidFill>
              </a:rPr>
              <a:t>hémorragique</a:t>
            </a:r>
            <a:r>
              <a:rPr sz="2000" b="0" i="0" u="none" dirty="0">
                <a:solidFill>
                  <a:srgbClr val="000000"/>
                </a:solidFill>
              </a:rPr>
              <a:t> : « bridge therapy »</a:t>
            </a:r>
          </a:p>
          <a:p>
            <a:pPr algn="l">
              <a:lnSpc>
                <a:spcPct val="150000"/>
              </a:lnSpc>
            </a:pPr>
            <a:endParaRPr lang="fr-FR" sz="2000" b="1" i="0" u="sng" dirty="0">
              <a:solidFill>
                <a:srgbClr val="000000"/>
              </a:solidFill>
            </a:endParaRPr>
          </a:p>
          <a:p>
            <a:pPr algn="l">
              <a:lnSpc>
                <a:spcPct val="150000"/>
              </a:lnSpc>
            </a:pPr>
            <a:r>
              <a:rPr lang="fr-FR" sz="2000" b="1" i="0" u="sng" dirty="0">
                <a:solidFill>
                  <a:srgbClr val="000000"/>
                </a:solidFill>
              </a:rPr>
              <a:t>A quel prix ?</a:t>
            </a:r>
            <a:endParaRPr sz="2000" b="1" i="0" u="sng" dirty="0">
              <a:solidFill>
                <a:srgbClr val="000000"/>
              </a:solidFill>
            </a:endParaRPr>
          </a:p>
          <a:p>
            <a:pPr marL="285750" indent="-285750" algn="l">
              <a:lnSpc>
                <a:spcPct val="150000"/>
              </a:lnSpc>
              <a:buFont typeface="Calibri"/>
              <a:buChar char="-"/>
            </a:pPr>
            <a:r>
              <a:rPr sz="2000" b="0" i="0" u="none" dirty="0" err="1">
                <a:solidFill>
                  <a:srgbClr val="000000"/>
                </a:solidFill>
              </a:rPr>
              <a:t>Laisser</a:t>
            </a:r>
            <a:r>
              <a:rPr sz="2000" b="0" i="0" u="none" dirty="0">
                <a:solidFill>
                  <a:srgbClr val="000000"/>
                </a:solidFill>
              </a:rPr>
              <a:t> du matériel </a:t>
            </a:r>
            <a:r>
              <a:rPr sz="2000" b="0" i="0" u="none" dirty="0" err="1">
                <a:solidFill>
                  <a:srgbClr val="000000"/>
                </a:solidFill>
              </a:rPr>
              <a:t>en</a:t>
            </a:r>
            <a:r>
              <a:rPr sz="2000" b="0" i="0" u="none" dirty="0">
                <a:solidFill>
                  <a:srgbClr val="000000"/>
                </a:solidFill>
              </a:rPr>
              <a:t> milieu </a:t>
            </a:r>
            <a:r>
              <a:rPr sz="2000" b="0" i="0" u="none" dirty="0" err="1">
                <a:solidFill>
                  <a:srgbClr val="000000"/>
                </a:solidFill>
              </a:rPr>
              <a:t>infecté</a:t>
            </a:r>
            <a:endParaRPr sz="2000" b="0" i="0" u="none" dirty="0">
              <a:solidFill>
                <a:srgbClr val="000000"/>
              </a:solidFill>
            </a:endParaRPr>
          </a:p>
          <a:p>
            <a:pPr marL="285750" indent="-285750" algn="l">
              <a:lnSpc>
                <a:spcPct val="150000"/>
              </a:lnSpc>
              <a:buFont typeface="Calibri"/>
              <a:buChar char="-"/>
            </a:pPr>
            <a:r>
              <a:rPr sz="2000" b="0" i="0" u="none" dirty="0" err="1">
                <a:solidFill>
                  <a:srgbClr val="000000"/>
                </a:solidFill>
              </a:rPr>
              <a:t>Risque</a:t>
            </a:r>
            <a:r>
              <a:rPr sz="2000" b="0" i="0" u="none" dirty="0">
                <a:solidFill>
                  <a:srgbClr val="000000"/>
                </a:solidFill>
              </a:rPr>
              <a:t> de </a:t>
            </a:r>
            <a:r>
              <a:rPr sz="2000" b="0" i="0" u="none" dirty="0" err="1">
                <a:solidFill>
                  <a:srgbClr val="000000"/>
                </a:solidFill>
              </a:rPr>
              <a:t>persistance</a:t>
            </a:r>
            <a:r>
              <a:rPr sz="2000" b="0" i="0" u="none" dirty="0">
                <a:solidFill>
                  <a:srgbClr val="000000"/>
                </a:solidFill>
              </a:rPr>
              <a:t> et de </a:t>
            </a:r>
            <a:r>
              <a:rPr sz="2000" b="0" i="0" u="none" dirty="0" err="1">
                <a:solidFill>
                  <a:srgbClr val="000000"/>
                </a:solidFill>
              </a:rPr>
              <a:t>récidive</a:t>
            </a:r>
            <a:r>
              <a:rPr sz="2000" b="0" i="0" u="none" dirty="0">
                <a:solidFill>
                  <a:srgbClr val="000000"/>
                </a:solidFill>
              </a:rPr>
              <a:t> </a:t>
            </a:r>
            <a:r>
              <a:rPr lang="fr-FR" sz="2000" b="0" i="0" u="none" dirty="0">
                <a:solidFill>
                  <a:srgbClr val="000000"/>
                </a:solidFill>
              </a:rPr>
              <a:t>sepsis</a:t>
            </a:r>
            <a:endParaRPr sz="2000" b="0" i="0" u="none" dirty="0">
              <a:solidFill>
                <a:srgbClr val="000000"/>
              </a:solidFill>
            </a:endParaRPr>
          </a:p>
          <a:p>
            <a:pPr marL="285750" indent="-285750" algn="l">
              <a:lnSpc>
                <a:spcPct val="150000"/>
              </a:lnSpc>
              <a:spcAft>
                <a:spcPts val="1800"/>
              </a:spcAft>
              <a:buFont typeface="Calibri"/>
              <a:buChar char="-"/>
            </a:pPr>
            <a:r>
              <a:rPr sz="2000" b="0" i="0" u="none" dirty="0">
                <a:solidFill>
                  <a:srgbClr val="000000"/>
                </a:solidFill>
              </a:rPr>
              <a:t>Plus de réinterventions</a:t>
            </a:r>
          </a:p>
        </p:txBody>
      </p:sp>
      <p:sp>
        <p:nvSpPr>
          <p:cNvPr id="9" name="TextBox 8"/>
          <p:cNvSpPr txBox="1"/>
          <p:nvPr/>
        </p:nvSpPr>
        <p:spPr>
          <a:xfrm>
            <a:off x="9119993" y="967942"/>
            <a:ext cx="1691640" cy="365760"/>
          </a:xfrm>
          <a:prstGeom prst="rect">
            <a:avLst/>
          </a:prstGeom>
          <a:noFill/>
        </p:spPr>
        <p:txBody>
          <a:bodyPr wrap="square" anchor="t">
            <a:spAutoFit/>
          </a:bodyPr>
          <a:lstStyle/>
          <a:p>
            <a:pPr algn="r"/>
            <a:r>
              <a:rPr sz="1600" b="0" i="1" u="none" dirty="0">
                <a:solidFill>
                  <a:srgbClr val="000000"/>
                </a:solidFill>
              </a:rPr>
              <a:t>ESVS 2026</a:t>
            </a:r>
          </a:p>
        </p:txBody>
      </p:sp>
      <p:pic>
        <p:nvPicPr>
          <p:cNvPr id="10" name="Picture 9" descr="rec47.png"/>
          <p:cNvPicPr>
            <a:picLocks noChangeAspect="1"/>
          </p:cNvPicPr>
          <p:nvPr/>
        </p:nvPicPr>
        <p:blipFill>
          <a:blip r:embed="rId3"/>
          <a:stretch>
            <a:fillRect/>
          </a:stretch>
        </p:blipFill>
        <p:spPr>
          <a:xfrm>
            <a:off x="6738146" y="1299370"/>
            <a:ext cx="4073487" cy="1583003"/>
          </a:xfrm>
          <a:prstGeom prst="rect">
            <a:avLst/>
          </a:prstGeom>
        </p:spPr>
      </p:pic>
      <p:pic>
        <p:nvPicPr>
          <p:cNvPr id="11" name="Picture 10" descr="rec35.png"/>
          <p:cNvPicPr>
            <a:picLocks noChangeAspect="1"/>
          </p:cNvPicPr>
          <p:nvPr/>
        </p:nvPicPr>
        <p:blipFill>
          <a:blip r:embed="rId4"/>
          <a:stretch>
            <a:fillRect/>
          </a:stretch>
        </p:blipFill>
        <p:spPr>
          <a:xfrm>
            <a:off x="6738146" y="2907153"/>
            <a:ext cx="4084596" cy="1575079"/>
          </a:xfrm>
          <a:prstGeom prst="rect">
            <a:avLst/>
          </a:prstGeom>
        </p:spPr>
      </p:pic>
      <p:sp>
        <p:nvSpPr>
          <p:cNvPr id="12" name="TextBox 11"/>
          <p:cNvSpPr txBox="1"/>
          <p:nvPr/>
        </p:nvSpPr>
        <p:spPr>
          <a:xfrm>
            <a:off x="6611221" y="4507012"/>
            <a:ext cx="3017520" cy="1097280"/>
          </a:xfrm>
          <a:prstGeom prst="rect">
            <a:avLst/>
          </a:prstGeom>
          <a:noFill/>
        </p:spPr>
        <p:txBody>
          <a:bodyPr wrap="square" anchor="t">
            <a:spAutoFit/>
          </a:bodyPr>
          <a:lstStyle/>
          <a:p>
            <a:pPr algn="l"/>
            <a:r>
              <a:rPr sz="1300" b="0" i="1" u="none" dirty="0" err="1">
                <a:solidFill>
                  <a:srgbClr val="595959"/>
                </a:solidFill>
              </a:rPr>
              <a:t>Recommandations</a:t>
            </a:r>
            <a:r>
              <a:rPr sz="1300" b="0" i="1" u="none" dirty="0">
                <a:solidFill>
                  <a:srgbClr val="595959"/>
                </a:solidFill>
              </a:rPr>
              <a:t> </a:t>
            </a:r>
            <a:r>
              <a:rPr sz="1300" b="0" i="1" u="none" dirty="0" err="1">
                <a:solidFill>
                  <a:srgbClr val="595959"/>
                </a:solidFill>
              </a:rPr>
              <a:t>formulées</a:t>
            </a:r>
            <a:r>
              <a:rPr sz="1300" b="0" i="1" u="none" dirty="0">
                <a:solidFill>
                  <a:srgbClr val="595959"/>
                </a:solidFill>
              </a:rPr>
              <a:t> pour les infections de </a:t>
            </a:r>
            <a:r>
              <a:rPr sz="1300" b="0" i="1" u="none" dirty="0" err="1">
                <a:solidFill>
                  <a:srgbClr val="595959"/>
                </a:solidFill>
              </a:rPr>
              <a:t>prothèse</a:t>
            </a:r>
            <a:r>
              <a:rPr sz="1300" b="0" i="1" u="none" dirty="0">
                <a:solidFill>
                  <a:srgbClr val="595959"/>
                </a:solidFill>
              </a:rPr>
              <a:t> </a:t>
            </a:r>
            <a:r>
              <a:rPr sz="1300" b="0" i="1" u="none" dirty="0" err="1">
                <a:solidFill>
                  <a:srgbClr val="595959"/>
                </a:solidFill>
              </a:rPr>
              <a:t>abdominale</a:t>
            </a:r>
            <a:r>
              <a:rPr sz="1300" b="0" i="1" u="none" dirty="0">
                <a:solidFill>
                  <a:srgbClr val="595959"/>
                </a:solidFill>
              </a:rPr>
              <a:t> (47) et </a:t>
            </a:r>
            <a:r>
              <a:rPr sz="1300" b="0" i="1" u="none" dirty="0" err="1">
                <a:solidFill>
                  <a:srgbClr val="595959"/>
                </a:solidFill>
              </a:rPr>
              <a:t>thoracique</a:t>
            </a:r>
            <a:r>
              <a:rPr sz="1300" b="0" i="1" u="none" dirty="0">
                <a:solidFill>
                  <a:srgbClr val="595959"/>
                </a:solidFill>
              </a:rPr>
              <a:t> (35)</a:t>
            </a:r>
          </a:p>
        </p:txBody>
      </p:sp>
      <p:pic>
        <p:nvPicPr>
          <p:cNvPr id="13" name="Picture 12" descr="o18_33.jpg"/>
          <p:cNvPicPr>
            <a:picLocks noChangeAspect="1"/>
          </p:cNvPicPr>
          <p:nvPr/>
        </p:nvPicPr>
        <p:blipFill>
          <a:blip r:embed="rId5"/>
          <a:stretch>
            <a:fillRect/>
          </a:stretch>
        </p:blipFill>
        <p:spPr>
          <a:xfrm>
            <a:off x="9871113" y="4350583"/>
            <a:ext cx="2320887" cy="2507418"/>
          </a:xfrm>
          <a:prstGeom prst="rect">
            <a:avLst/>
          </a:prstGeom>
        </p:spPr>
      </p:pic>
      <p:sp>
        <p:nvSpPr>
          <p:cNvPr id="14" name="Rounded Rectangle 9">
            <a:extLst>
              <a:ext uri="{FF2B5EF4-FFF2-40B4-BE49-F238E27FC236}">
                <a16:creationId xmlns:a16="http://schemas.microsoft.com/office/drawing/2014/main" id="{FE9DE021-EB59-9D46-E91A-EEC7BE64FC14}"/>
              </a:ext>
            </a:extLst>
          </p:cNvPr>
          <p:cNvSpPr/>
          <p:nvPr/>
        </p:nvSpPr>
        <p:spPr>
          <a:xfrm>
            <a:off x="9953240" y="50979"/>
            <a:ext cx="2156631" cy="461665"/>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fr-FR" sz="1600" b="1" i="0" dirty="0"/>
              <a:t>NON OPÉRABLE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Non opérable : endo + ATB suspensif</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365760" y="1097280"/>
            <a:ext cx="5760720" cy="707886"/>
          </a:xfrm>
          <a:prstGeom prst="rect">
            <a:avLst/>
          </a:prstGeom>
          <a:noFill/>
        </p:spPr>
        <p:txBody>
          <a:bodyPr wrap="square" anchor="t">
            <a:spAutoFit/>
          </a:bodyPr>
          <a:lstStyle/>
          <a:p>
            <a:pPr algn="l"/>
            <a:r>
              <a:rPr lang="fr-FR" sz="2000" b="1" i="0" u="sng" dirty="0">
                <a:solidFill>
                  <a:srgbClr val="000000"/>
                </a:solidFill>
              </a:rPr>
              <a:t>Comment </a:t>
            </a:r>
            <a:r>
              <a:rPr sz="2000" b="1" i="0" u="sng" dirty="0">
                <a:solidFill>
                  <a:srgbClr val="000000"/>
                </a:solidFill>
              </a:rPr>
              <a:t>?</a:t>
            </a:r>
            <a:endParaRPr lang="fr-FR" sz="2000" b="1" i="0" u="sng" dirty="0">
              <a:solidFill>
                <a:srgbClr val="000000"/>
              </a:solidFill>
            </a:endParaRPr>
          </a:p>
          <a:p>
            <a:pPr algn="l"/>
            <a:endParaRPr sz="2000" b="1" i="0" u="sng" dirty="0">
              <a:solidFill>
                <a:srgbClr val="000000"/>
              </a:solidFill>
            </a:endParaRPr>
          </a:p>
        </p:txBody>
      </p:sp>
      <p:sp>
        <p:nvSpPr>
          <p:cNvPr id="9" name="TextBox 8"/>
          <p:cNvSpPr txBox="1"/>
          <p:nvPr/>
        </p:nvSpPr>
        <p:spPr>
          <a:xfrm>
            <a:off x="10232698" y="3819504"/>
            <a:ext cx="1691640" cy="365760"/>
          </a:xfrm>
          <a:prstGeom prst="rect">
            <a:avLst/>
          </a:prstGeom>
          <a:noFill/>
        </p:spPr>
        <p:txBody>
          <a:bodyPr wrap="square" anchor="t">
            <a:spAutoFit/>
          </a:bodyPr>
          <a:lstStyle/>
          <a:p>
            <a:pPr algn="r"/>
            <a:r>
              <a:rPr sz="1600" b="0" i="1" u="none" dirty="0">
                <a:solidFill>
                  <a:srgbClr val="000000"/>
                </a:solidFill>
              </a:rPr>
              <a:t>ESVS 2026</a:t>
            </a:r>
          </a:p>
        </p:txBody>
      </p:sp>
      <p:sp>
        <p:nvSpPr>
          <p:cNvPr id="2" name="TextBox 7">
            <a:extLst>
              <a:ext uri="{FF2B5EF4-FFF2-40B4-BE49-F238E27FC236}">
                <a16:creationId xmlns:a16="http://schemas.microsoft.com/office/drawing/2014/main" id="{D7D23B5C-E632-74B0-BF88-01A03B84F00A}"/>
              </a:ext>
            </a:extLst>
          </p:cNvPr>
          <p:cNvSpPr txBox="1"/>
          <p:nvPr/>
        </p:nvSpPr>
        <p:spPr>
          <a:xfrm>
            <a:off x="707283" y="1828800"/>
            <a:ext cx="6309360" cy="3477875"/>
          </a:xfrm>
          <a:prstGeom prst="rect">
            <a:avLst/>
          </a:prstGeom>
          <a:noFill/>
        </p:spPr>
        <p:txBody>
          <a:bodyPr wrap="square" anchor="t">
            <a:spAutoFit/>
          </a:bodyPr>
          <a:lstStyle/>
          <a:p>
            <a:pPr algn="l"/>
            <a:r>
              <a:rPr sz="2000" b="1" i="0" u="none" dirty="0" err="1">
                <a:solidFill>
                  <a:srgbClr val="C00000"/>
                </a:solidFill>
              </a:rPr>
              <a:t>Préleve</a:t>
            </a:r>
            <a:r>
              <a:rPr lang="fr-FR" sz="2000" b="1" i="0" u="none" dirty="0">
                <a:solidFill>
                  <a:srgbClr val="C00000"/>
                </a:solidFill>
              </a:rPr>
              <a:t>ment per opératoire </a:t>
            </a:r>
            <a:endParaRPr sz="2000" b="1" i="0" u="none" dirty="0">
              <a:solidFill>
                <a:srgbClr val="C00000"/>
              </a:solidFill>
            </a:endParaRPr>
          </a:p>
          <a:p>
            <a:pPr marL="285750" indent="-285750" algn="l">
              <a:spcAft>
                <a:spcPts val="1200"/>
              </a:spcAft>
              <a:buFont typeface="Calibri"/>
              <a:buChar char="-"/>
            </a:pPr>
            <a:r>
              <a:rPr sz="2000" b="0" i="0" u="none" dirty="0" err="1">
                <a:solidFill>
                  <a:srgbClr val="000000"/>
                </a:solidFill>
              </a:rPr>
              <a:t>Hémocultures</a:t>
            </a:r>
            <a:r>
              <a:rPr sz="2000" b="0" i="0" u="none" dirty="0">
                <a:solidFill>
                  <a:srgbClr val="000000"/>
                </a:solidFill>
              </a:rPr>
              <a:t> intra-</a:t>
            </a:r>
            <a:r>
              <a:rPr sz="2000" b="0" i="0" u="none" dirty="0" err="1">
                <a:solidFill>
                  <a:srgbClr val="000000"/>
                </a:solidFill>
              </a:rPr>
              <a:t>aortiques</a:t>
            </a:r>
            <a:r>
              <a:rPr sz="2000" b="0" i="0" u="none" dirty="0">
                <a:solidFill>
                  <a:srgbClr val="000000"/>
                </a:solidFill>
              </a:rPr>
              <a:t> au </a:t>
            </a:r>
            <a:r>
              <a:rPr lang="fr-FR" sz="2000" b="0" i="0" u="none" dirty="0">
                <a:solidFill>
                  <a:srgbClr val="000000"/>
                </a:solidFill>
              </a:rPr>
              <a:t>plus proche du site</a:t>
            </a:r>
            <a:endParaRPr sz="2000" b="0" i="0" u="none" dirty="0">
              <a:solidFill>
                <a:srgbClr val="000000"/>
              </a:solidFill>
            </a:endParaRPr>
          </a:p>
          <a:p>
            <a:pPr algn="l"/>
            <a:r>
              <a:rPr sz="2000" b="1" i="0" u="none" dirty="0" err="1">
                <a:solidFill>
                  <a:srgbClr val="C00000"/>
                </a:solidFill>
              </a:rPr>
              <a:t>Couvrir</a:t>
            </a:r>
            <a:r>
              <a:rPr sz="2000" b="1" i="0" u="none" dirty="0">
                <a:solidFill>
                  <a:srgbClr val="C00000"/>
                </a:solidFill>
              </a:rPr>
              <a:t> large</a:t>
            </a:r>
          </a:p>
          <a:p>
            <a:pPr marL="285750" indent="-285750" algn="l">
              <a:buFont typeface="Calibri"/>
              <a:buChar char="-"/>
            </a:pPr>
            <a:r>
              <a:rPr sz="2000" b="0" i="0" u="none" dirty="0" err="1">
                <a:solidFill>
                  <a:srgbClr val="000000"/>
                </a:solidFill>
              </a:rPr>
              <a:t>Étanchéité</a:t>
            </a:r>
            <a:r>
              <a:rPr sz="2000" b="0" i="0" u="none" dirty="0">
                <a:solidFill>
                  <a:srgbClr val="000000"/>
                </a:solidFill>
              </a:rPr>
              <a:t> </a:t>
            </a:r>
            <a:r>
              <a:rPr sz="2000" b="0" i="0" u="none" dirty="0" err="1">
                <a:solidFill>
                  <a:srgbClr val="000000"/>
                </a:solidFill>
              </a:rPr>
              <a:t>en</a:t>
            </a:r>
            <a:r>
              <a:rPr sz="2000" b="0" i="0" u="none" dirty="0">
                <a:solidFill>
                  <a:srgbClr val="000000"/>
                </a:solidFill>
              </a:rPr>
              <a:t> </a:t>
            </a:r>
            <a:r>
              <a:rPr sz="2000" b="0" i="0" u="none" dirty="0" err="1">
                <a:solidFill>
                  <a:srgbClr val="000000"/>
                </a:solidFill>
              </a:rPr>
              <a:t>aorte</a:t>
            </a:r>
            <a:r>
              <a:rPr sz="2000" b="0" i="0" u="none" dirty="0">
                <a:solidFill>
                  <a:srgbClr val="000000"/>
                </a:solidFill>
              </a:rPr>
              <a:t> saine</a:t>
            </a:r>
          </a:p>
          <a:p>
            <a:pPr marL="285750" indent="-285750" algn="l">
              <a:spcAft>
                <a:spcPts val="1200"/>
              </a:spcAft>
              <a:buFont typeface="Calibri"/>
              <a:buChar char="-"/>
            </a:pPr>
            <a:r>
              <a:rPr sz="2000" b="0" i="0" u="none" dirty="0" err="1">
                <a:solidFill>
                  <a:srgbClr val="000000"/>
                </a:solidFill>
              </a:rPr>
              <a:t>Fenêtrées</a:t>
            </a:r>
            <a:r>
              <a:rPr sz="2000" b="0" i="0" u="none" dirty="0">
                <a:solidFill>
                  <a:srgbClr val="000000"/>
                </a:solidFill>
              </a:rPr>
              <a:t>, </a:t>
            </a:r>
            <a:r>
              <a:rPr sz="2000" b="0" i="0" u="none" dirty="0" err="1">
                <a:solidFill>
                  <a:srgbClr val="000000"/>
                </a:solidFill>
              </a:rPr>
              <a:t>branchées</a:t>
            </a:r>
            <a:r>
              <a:rPr sz="2000" b="0" i="0" u="none" dirty="0">
                <a:solidFill>
                  <a:srgbClr val="000000"/>
                </a:solidFill>
              </a:rPr>
              <a:t>, </a:t>
            </a:r>
            <a:r>
              <a:rPr sz="2000" b="0" i="0" u="none" dirty="0" err="1">
                <a:solidFill>
                  <a:srgbClr val="000000"/>
                </a:solidFill>
              </a:rPr>
              <a:t>cheminées</a:t>
            </a:r>
            <a:r>
              <a:rPr sz="2000" b="0" i="0" u="none" dirty="0">
                <a:solidFill>
                  <a:srgbClr val="000000"/>
                </a:solidFill>
              </a:rPr>
              <a:t> </a:t>
            </a:r>
            <a:r>
              <a:rPr sz="2000" b="0" i="0" u="none" dirty="0" err="1">
                <a:solidFill>
                  <a:srgbClr val="000000"/>
                </a:solidFill>
              </a:rPr>
              <a:t>si</a:t>
            </a:r>
            <a:r>
              <a:rPr sz="2000" b="0" i="0" u="none" dirty="0">
                <a:solidFill>
                  <a:srgbClr val="000000"/>
                </a:solidFill>
              </a:rPr>
              <a:t> </a:t>
            </a:r>
            <a:r>
              <a:rPr sz="2000" b="0" i="0" u="none" dirty="0" err="1">
                <a:solidFill>
                  <a:srgbClr val="000000"/>
                </a:solidFill>
              </a:rPr>
              <a:t>besoin</a:t>
            </a:r>
            <a:endParaRPr sz="2000" b="0" i="0" u="none" dirty="0">
              <a:solidFill>
                <a:srgbClr val="000000"/>
              </a:solidFill>
            </a:endParaRPr>
          </a:p>
          <a:p>
            <a:pPr algn="l"/>
            <a:r>
              <a:rPr sz="2000" b="1" i="0" u="none" dirty="0" err="1">
                <a:solidFill>
                  <a:srgbClr val="C00000"/>
                </a:solidFill>
              </a:rPr>
              <a:t>Réduire</a:t>
            </a:r>
            <a:r>
              <a:rPr sz="2000" b="1" i="0" u="none" dirty="0">
                <a:solidFill>
                  <a:srgbClr val="C00000"/>
                </a:solidFill>
              </a:rPr>
              <a:t> </a:t>
            </a:r>
            <a:r>
              <a:rPr sz="2000" b="1" i="0" u="none" dirty="0" err="1">
                <a:solidFill>
                  <a:srgbClr val="C00000"/>
                </a:solidFill>
              </a:rPr>
              <a:t>l'inoculum</a:t>
            </a:r>
            <a:endParaRPr sz="2000" b="1" i="0" u="none" dirty="0">
              <a:solidFill>
                <a:srgbClr val="C00000"/>
              </a:solidFill>
            </a:endParaRPr>
          </a:p>
          <a:p>
            <a:pPr marL="285750" indent="-285750" algn="l">
              <a:spcAft>
                <a:spcPts val="1200"/>
              </a:spcAft>
              <a:buFont typeface="Calibri"/>
              <a:buChar char="-"/>
            </a:pPr>
            <a:r>
              <a:rPr sz="2000" b="0" i="0" u="none" dirty="0">
                <a:solidFill>
                  <a:srgbClr val="000000"/>
                </a:solidFill>
              </a:rPr>
              <a:t>Drainage </a:t>
            </a:r>
            <a:r>
              <a:rPr sz="2000" b="0" i="0" u="none" dirty="0" err="1">
                <a:solidFill>
                  <a:srgbClr val="000000"/>
                </a:solidFill>
              </a:rPr>
              <a:t>radiologique</a:t>
            </a:r>
            <a:r>
              <a:rPr sz="2000" b="0" i="0" u="none" dirty="0">
                <a:solidFill>
                  <a:srgbClr val="000000"/>
                </a:solidFill>
              </a:rPr>
              <a:t> des collections </a:t>
            </a:r>
            <a:r>
              <a:rPr sz="2000" b="0" i="0" u="none" dirty="0" err="1">
                <a:solidFill>
                  <a:srgbClr val="000000"/>
                </a:solidFill>
              </a:rPr>
              <a:t>péri-aortiques</a:t>
            </a:r>
            <a:endParaRPr lang="fr-FR" sz="2000" b="0" i="0" u="none" dirty="0">
              <a:solidFill>
                <a:srgbClr val="000000"/>
              </a:solidFill>
            </a:endParaRPr>
          </a:p>
          <a:p>
            <a:pPr marL="285750" indent="-285750" algn="l">
              <a:spcAft>
                <a:spcPts val="1200"/>
              </a:spcAft>
              <a:buFont typeface="Calibri"/>
              <a:buChar char="-"/>
            </a:pPr>
            <a:endParaRPr sz="2000" b="0" i="0" u="none" dirty="0">
              <a:solidFill>
                <a:srgbClr val="000000"/>
              </a:solidFill>
            </a:endParaRPr>
          </a:p>
          <a:p>
            <a:pPr algn="l"/>
            <a:r>
              <a:rPr lang="fr-FR" sz="2000" b="1" i="0" u="none" dirty="0" err="1">
                <a:solidFill>
                  <a:srgbClr val="C00000"/>
                </a:solidFill>
              </a:rPr>
              <a:t>Traitemment</a:t>
            </a:r>
            <a:r>
              <a:rPr lang="fr-FR" sz="2000" b="1" i="0" u="none" dirty="0">
                <a:solidFill>
                  <a:srgbClr val="C00000"/>
                </a:solidFill>
              </a:rPr>
              <a:t> antibiotique et suivi +++</a:t>
            </a:r>
            <a:endParaRPr sz="2000" b="1" i="0" u="none" dirty="0">
              <a:solidFill>
                <a:srgbClr val="C00000"/>
              </a:solidFill>
            </a:endParaRPr>
          </a:p>
        </p:txBody>
      </p:sp>
      <p:pic>
        <p:nvPicPr>
          <p:cNvPr id="5" name="Picture 9" descr="rec48.png">
            <a:extLst>
              <a:ext uri="{FF2B5EF4-FFF2-40B4-BE49-F238E27FC236}">
                <a16:creationId xmlns:a16="http://schemas.microsoft.com/office/drawing/2014/main" id="{D61332C0-0B87-27D5-25CA-E542FD6C1265}"/>
              </a:ext>
            </a:extLst>
          </p:cNvPr>
          <p:cNvPicPr>
            <a:picLocks noChangeAspect="1"/>
          </p:cNvPicPr>
          <p:nvPr/>
        </p:nvPicPr>
        <p:blipFill>
          <a:blip r:embed="rId3"/>
          <a:stretch>
            <a:fillRect/>
          </a:stretch>
        </p:blipFill>
        <p:spPr>
          <a:xfrm>
            <a:off x="7524519" y="4185264"/>
            <a:ext cx="4521323" cy="1924159"/>
          </a:xfrm>
          <a:prstGeom prst="rect">
            <a:avLst/>
          </a:prstGeom>
        </p:spPr>
      </p:pic>
      <p:sp>
        <p:nvSpPr>
          <p:cNvPr id="6" name="TextBox 10">
            <a:extLst>
              <a:ext uri="{FF2B5EF4-FFF2-40B4-BE49-F238E27FC236}">
                <a16:creationId xmlns:a16="http://schemas.microsoft.com/office/drawing/2014/main" id="{631C7BA9-23A3-8488-54C5-85A975F284DC}"/>
              </a:ext>
            </a:extLst>
          </p:cNvPr>
          <p:cNvSpPr txBox="1"/>
          <p:nvPr/>
        </p:nvSpPr>
        <p:spPr>
          <a:xfrm>
            <a:off x="7424267" y="6092647"/>
            <a:ext cx="5029200" cy="822960"/>
          </a:xfrm>
          <a:prstGeom prst="rect">
            <a:avLst/>
          </a:prstGeom>
          <a:noFill/>
        </p:spPr>
        <p:txBody>
          <a:bodyPr wrap="square" anchor="t">
            <a:spAutoFit/>
          </a:bodyPr>
          <a:lstStyle/>
          <a:p>
            <a:pPr algn="l"/>
            <a:r>
              <a:rPr sz="1400" b="0" i="1" u="none" dirty="0" err="1">
                <a:solidFill>
                  <a:srgbClr val="595959"/>
                </a:solidFill>
              </a:rPr>
              <a:t>Recommandation</a:t>
            </a:r>
            <a:r>
              <a:rPr sz="1400" b="0" i="1" u="none" dirty="0">
                <a:solidFill>
                  <a:srgbClr val="595959"/>
                </a:solidFill>
              </a:rPr>
              <a:t> </a:t>
            </a:r>
            <a:r>
              <a:rPr sz="1400" b="0" i="1" u="none" dirty="0" err="1">
                <a:solidFill>
                  <a:srgbClr val="595959"/>
                </a:solidFill>
              </a:rPr>
              <a:t>formulée</a:t>
            </a:r>
            <a:r>
              <a:rPr sz="1400" b="0" i="1" u="none" dirty="0">
                <a:solidFill>
                  <a:srgbClr val="595959"/>
                </a:solidFill>
              </a:rPr>
              <a:t> pour les infections de </a:t>
            </a:r>
            <a:r>
              <a:rPr sz="1400" b="0" i="1" u="none" dirty="0" err="1">
                <a:solidFill>
                  <a:srgbClr val="595959"/>
                </a:solidFill>
              </a:rPr>
              <a:t>prothèse</a:t>
            </a:r>
            <a:r>
              <a:rPr sz="1400" b="0" i="1" u="none" dirty="0">
                <a:solidFill>
                  <a:srgbClr val="595959"/>
                </a:solidFill>
              </a:rPr>
              <a:t> ; </a:t>
            </a:r>
            <a:r>
              <a:rPr sz="1400" b="0" i="1" u="none" dirty="0" err="1">
                <a:solidFill>
                  <a:srgbClr val="595959"/>
                </a:solidFill>
              </a:rPr>
              <a:t>extrapolée</a:t>
            </a:r>
            <a:r>
              <a:rPr sz="1400" b="0" i="1" u="none" dirty="0">
                <a:solidFill>
                  <a:srgbClr val="595959"/>
                </a:solidFill>
              </a:rPr>
              <a:t> à </a:t>
            </a:r>
            <a:r>
              <a:rPr sz="1400" b="0" i="1" u="none" dirty="0" err="1">
                <a:solidFill>
                  <a:srgbClr val="595959"/>
                </a:solidFill>
              </a:rPr>
              <a:t>l'aortite</a:t>
            </a:r>
            <a:r>
              <a:rPr sz="1400" b="0" i="1" u="none" dirty="0">
                <a:solidFill>
                  <a:srgbClr val="595959"/>
                </a:solidFill>
              </a:rPr>
              <a:t> native</a:t>
            </a:r>
          </a:p>
        </p:txBody>
      </p:sp>
      <p:sp>
        <p:nvSpPr>
          <p:cNvPr id="14" name="ZoneTexte 13">
            <a:extLst>
              <a:ext uri="{FF2B5EF4-FFF2-40B4-BE49-F238E27FC236}">
                <a16:creationId xmlns:a16="http://schemas.microsoft.com/office/drawing/2014/main" id="{080DE72F-ED17-E84D-267E-64963A5E4C3D}"/>
              </a:ext>
            </a:extLst>
          </p:cNvPr>
          <p:cNvSpPr txBox="1"/>
          <p:nvPr/>
        </p:nvSpPr>
        <p:spPr>
          <a:xfrm>
            <a:off x="735376" y="5189063"/>
            <a:ext cx="6632154" cy="707886"/>
          </a:xfrm>
          <a:prstGeom prst="rect">
            <a:avLst/>
          </a:prstGeom>
          <a:noFill/>
        </p:spPr>
        <p:txBody>
          <a:bodyPr wrap="square">
            <a:spAutoFit/>
          </a:bodyPr>
          <a:lstStyle/>
          <a:p>
            <a:pPr algn="l"/>
            <a:r>
              <a:rPr lang="fr-FR" sz="2000" i="0" u="none" dirty="0"/>
              <a:t>→ antibiothérapie suspensi</a:t>
            </a:r>
            <a:r>
              <a:rPr lang="fr-FR" sz="2000" dirty="0"/>
              <a:t>ve</a:t>
            </a:r>
          </a:p>
          <a:p>
            <a:pPr algn="l"/>
            <a:r>
              <a:rPr lang="fr-FR" sz="2000" i="0" u="none" dirty="0"/>
              <a:t>→ </a:t>
            </a:r>
            <a:r>
              <a:rPr lang="fr-FR" sz="2000" dirty="0"/>
              <a:t>Cs </a:t>
            </a:r>
            <a:r>
              <a:rPr lang="fr-FR" sz="2000" i="0" u="none" dirty="0"/>
              <a:t>conjointe : clinique +++, biologique et </a:t>
            </a:r>
            <a:r>
              <a:rPr lang="fr-FR" sz="2000" dirty="0"/>
              <a:t>PET scanner</a:t>
            </a:r>
            <a:endParaRPr lang="fr-FR" sz="2000" i="0" u="none" dirty="0"/>
          </a:p>
        </p:txBody>
      </p:sp>
      <p:sp>
        <p:nvSpPr>
          <p:cNvPr id="15" name="Rounded Rectangle 9">
            <a:extLst>
              <a:ext uri="{FF2B5EF4-FFF2-40B4-BE49-F238E27FC236}">
                <a16:creationId xmlns:a16="http://schemas.microsoft.com/office/drawing/2014/main" id="{10F01F04-8C50-B62F-A214-3E9A4DCA4FF7}"/>
              </a:ext>
            </a:extLst>
          </p:cNvPr>
          <p:cNvSpPr/>
          <p:nvPr/>
        </p:nvSpPr>
        <p:spPr>
          <a:xfrm>
            <a:off x="9953240" y="50979"/>
            <a:ext cx="2156631" cy="461665"/>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fr-FR" sz="1600" b="1" i="0" dirty="0"/>
              <a:t>NON OPÉRABLE</a:t>
            </a:r>
          </a:p>
        </p:txBody>
      </p:sp>
    </p:spTree>
    <p:extLst>
      <p:ext uri="{BB962C8B-B14F-4D97-AF65-F5344CB8AC3E}">
        <p14:creationId xmlns:p14="http://schemas.microsoft.com/office/powerpoint/2010/main" val="2838435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55395E7-0C9F-DA49-873A-225810B35317}"/>
              </a:ext>
            </a:extLst>
          </p:cNvPr>
          <p:cNvSpPr/>
          <p:nvPr/>
        </p:nvSpPr>
        <p:spPr>
          <a:xfrm>
            <a:off x="-28676" y="621290"/>
            <a:ext cx="12220675" cy="623671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Cas 1 : aortite thoracique → TEVAR</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pic>
        <p:nvPicPr>
          <p:cNvPr id="8" name="Picture 7" descr="FaUserInjured_slate.png"/>
          <p:cNvPicPr>
            <a:picLocks noChangeAspect="1"/>
          </p:cNvPicPr>
          <p:nvPr/>
        </p:nvPicPr>
        <p:blipFill>
          <a:blip r:embed="rId7"/>
          <a:stretch>
            <a:fillRect/>
          </a:stretch>
        </p:blipFill>
        <p:spPr>
          <a:xfrm>
            <a:off x="381943" y="1030743"/>
            <a:ext cx="502920" cy="502920"/>
          </a:xfrm>
          <a:prstGeom prst="rect">
            <a:avLst/>
          </a:prstGeom>
        </p:spPr>
      </p:pic>
      <p:sp>
        <p:nvSpPr>
          <p:cNvPr id="9" name="TextBox 8"/>
          <p:cNvSpPr txBox="1"/>
          <p:nvPr/>
        </p:nvSpPr>
        <p:spPr>
          <a:xfrm>
            <a:off x="1022023" y="1049031"/>
            <a:ext cx="4114800" cy="457200"/>
          </a:xfrm>
          <a:prstGeom prst="rect">
            <a:avLst/>
          </a:prstGeom>
          <a:noFill/>
        </p:spPr>
        <p:txBody>
          <a:bodyPr wrap="square" anchor="t">
            <a:spAutoFit/>
          </a:bodyPr>
          <a:lstStyle/>
          <a:p>
            <a:pPr algn="l"/>
            <a:r>
              <a:rPr sz="2000" b="1" i="0" u="sng" dirty="0">
                <a:solidFill>
                  <a:srgbClr val="000000"/>
                </a:solidFill>
              </a:rPr>
              <a:t>Le </a:t>
            </a:r>
            <a:r>
              <a:rPr sz="2000" b="1" i="0" u="sng" dirty="0" err="1">
                <a:solidFill>
                  <a:srgbClr val="000000"/>
                </a:solidFill>
              </a:rPr>
              <a:t>cas</a:t>
            </a:r>
            <a:endParaRPr sz="2000" b="1" i="0" u="sng" dirty="0">
              <a:solidFill>
                <a:srgbClr val="000000"/>
              </a:solidFill>
            </a:endParaRPr>
          </a:p>
        </p:txBody>
      </p:sp>
      <p:sp>
        <p:nvSpPr>
          <p:cNvPr id="10" name="TextBox 9"/>
          <p:cNvSpPr txBox="1"/>
          <p:nvPr/>
        </p:nvSpPr>
        <p:spPr>
          <a:xfrm>
            <a:off x="381943" y="1670823"/>
            <a:ext cx="4480560" cy="1477328"/>
          </a:xfrm>
          <a:prstGeom prst="rect">
            <a:avLst/>
          </a:prstGeom>
          <a:noFill/>
        </p:spPr>
        <p:txBody>
          <a:bodyPr wrap="square" anchor="t">
            <a:spAutoFit/>
          </a:bodyPr>
          <a:lstStyle/>
          <a:p>
            <a:pPr algn="l"/>
            <a:r>
              <a:rPr sz="1800" b="1" i="0" u="none" dirty="0">
                <a:solidFill>
                  <a:srgbClr val="000000"/>
                </a:solidFill>
              </a:rPr>
              <a:t>Patient : </a:t>
            </a:r>
            <a:r>
              <a:rPr lang="fr-FR" sz="1800" b="0" u="none" dirty="0"/>
              <a:t>Homme 77ans </a:t>
            </a:r>
          </a:p>
          <a:p>
            <a:r>
              <a:rPr lang="fr-FR" b="1" dirty="0"/>
              <a:t>ATCD</a:t>
            </a:r>
            <a:r>
              <a:rPr lang="fr-FR" dirty="0"/>
              <a:t> : myélome sous chimiothérapie </a:t>
            </a:r>
            <a:r>
              <a:rPr sz="1800" b="1" i="0" u="none" dirty="0" err="1">
                <a:solidFill>
                  <a:srgbClr val="000000"/>
                </a:solidFill>
              </a:rPr>
              <a:t>Présentation</a:t>
            </a:r>
            <a:r>
              <a:rPr sz="1800" b="1" i="0" u="none" dirty="0">
                <a:solidFill>
                  <a:srgbClr val="000000"/>
                </a:solidFill>
              </a:rPr>
              <a:t> :</a:t>
            </a:r>
            <a:r>
              <a:rPr lang="fr-FR" sz="1800" b="1" i="0" u="none" dirty="0">
                <a:solidFill>
                  <a:srgbClr val="000000"/>
                </a:solidFill>
              </a:rPr>
              <a:t> </a:t>
            </a:r>
            <a:r>
              <a:rPr lang="fr-FR" sz="1800" i="0" u="none" dirty="0">
                <a:solidFill>
                  <a:srgbClr val="000000"/>
                </a:solidFill>
              </a:rPr>
              <a:t>ATD de</a:t>
            </a:r>
            <a:r>
              <a:rPr lang="fr-FR" dirty="0"/>
              <a:t> 40 mm, hémocultures périphériques négatives, PET +</a:t>
            </a:r>
          </a:p>
          <a:p>
            <a:pPr algn="l"/>
            <a:endParaRPr lang="fr-FR" sz="1800" b="1" i="0" u="none" dirty="0">
              <a:solidFill>
                <a:srgbClr val="000000"/>
              </a:solidFill>
            </a:endParaRPr>
          </a:p>
        </p:txBody>
      </p:sp>
      <p:sp>
        <p:nvSpPr>
          <p:cNvPr id="2" name="Rounded Rectangle 9">
            <a:extLst>
              <a:ext uri="{FF2B5EF4-FFF2-40B4-BE49-F238E27FC236}">
                <a16:creationId xmlns:a16="http://schemas.microsoft.com/office/drawing/2014/main" id="{9992DD07-2C4D-41ED-CABC-8EA43F25C34E}"/>
              </a:ext>
            </a:extLst>
          </p:cNvPr>
          <p:cNvSpPr/>
          <p:nvPr/>
        </p:nvSpPr>
        <p:spPr>
          <a:xfrm>
            <a:off x="9953240" y="50979"/>
            <a:ext cx="2156631" cy="461665"/>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fr-FR" sz="1600" b="1" i="0" dirty="0"/>
              <a:t>NON OPÉRABLE</a:t>
            </a:r>
          </a:p>
        </p:txBody>
      </p:sp>
      <p:pic>
        <p:nvPicPr>
          <p:cNvPr id="5" name="JEAN-SERGE 3D preop">
            <a:hlinkClick r:id="" action="ppaction://media"/>
            <a:extLst>
              <a:ext uri="{FF2B5EF4-FFF2-40B4-BE49-F238E27FC236}">
                <a16:creationId xmlns:a16="http://schemas.microsoft.com/office/drawing/2014/main" id="{77F8D153-E462-D352-00E5-44646CDB5E5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t="7157" r="3077" b="13441"/>
          <a:stretch/>
        </p:blipFill>
        <p:spPr>
          <a:xfrm>
            <a:off x="4993039" y="955243"/>
            <a:ext cx="3756797" cy="3577902"/>
          </a:xfrm>
          <a:prstGeom prst="rect">
            <a:avLst/>
          </a:prstGeom>
        </p:spPr>
      </p:pic>
      <p:pic>
        <p:nvPicPr>
          <p:cNvPr id="6" name="Image 5">
            <a:extLst>
              <a:ext uri="{FF2B5EF4-FFF2-40B4-BE49-F238E27FC236}">
                <a16:creationId xmlns:a16="http://schemas.microsoft.com/office/drawing/2014/main" id="{9AFC96CC-79A0-84F6-FADC-E13DB552E495}"/>
              </a:ext>
            </a:extLst>
          </p:cNvPr>
          <p:cNvPicPr>
            <a:picLocks noChangeAspect="1"/>
          </p:cNvPicPr>
          <p:nvPr/>
        </p:nvPicPr>
        <p:blipFill rotWithShape="1">
          <a:blip r:embed="rId9">
            <a:extLst>
              <a:ext uri="{28A0092B-C50C-407E-A947-70E740481C1C}">
                <a14:useLocalDpi xmlns:a14="http://schemas.microsoft.com/office/drawing/2010/main" val="0"/>
              </a:ext>
            </a:extLst>
          </a:blip>
          <a:srcRect l="10063" t="52907" r="60657" b="508"/>
          <a:stretch/>
        </p:blipFill>
        <p:spPr>
          <a:xfrm>
            <a:off x="466884" y="4857860"/>
            <a:ext cx="2020535" cy="1928803"/>
          </a:xfrm>
          <a:prstGeom prst="rect">
            <a:avLst/>
          </a:prstGeom>
        </p:spPr>
      </p:pic>
      <p:pic>
        <p:nvPicPr>
          <p:cNvPr id="15" name="Image 14">
            <a:extLst>
              <a:ext uri="{FF2B5EF4-FFF2-40B4-BE49-F238E27FC236}">
                <a16:creationId xmlns:a16="http://schemas.microsoft.com/office/drawing/2014/main" id="{794D671E-0F35-C9A7-BE1B-1F137A3FB799}"/>
              </a:ext>
            </a:extLst>
          </p:cNvPr>
          <p:cNvPicPr>
            <a:picLocks noChangeAspect="1"/>
          </p:cNvPicPr>
          <p:nvPr/>
        </p:nvPicPr>
        <p:blipFill rotWithShape="1">
          <a:blip r:embed="rId10"/>
          <a:srcRect r="30912" b="54849"/>
          <a:stretch/>
        </p:blipFill>
        <p:spPr>
          <a:xfrm>
            <a:off x="2462789" y="4852637"/>
            <a:ext cx="2020535" cy="1959711"/>
          </a:xfrm>
          <a:prstGeom prst="rect">
            <a:avLst/>
          </a:prstGeom>
        </p:spPr>
      </p:pic>
      <p:pic>
        <p:nvPicPr>
          <p:cNvPr id="16" name="Image 15">
            <a:extLst>
              <a:ext uri="{FF2B5EF4-FFF2-40B4-BE49-F238E27FC236}">
                <a16:creationId xmlns:a16="http://schemas.microsoft.com/office/drawing/2014/main" id="{590FA17B-F32B-BE2D-34AE-5DDAB5A8D9A0}"/>
              </a:ext>
            </a:extLst>
          </p:cNvPr>
          <p:cNvPicPr>
            <a:picLocks noChangeAspect="1"/>
          </p:cNvPicPr>
          <p:nvPr/>
        </p:nvPicPr>
        <p:blipFill>
          <a:blip r:embed="rId11"/>
          <a:stretch>
            <a:fillRect/>
          </a:stretch>
        </p:blipFill>
        <p:spPr>
          <a:xfrm>
            <a:off x="4471685" y="4852637"/>
            <a:ext cx="2221241" cy="1955011"/>
          </a:xfrm>
          <a:prstGeom prst="rect">
            <a:avLst/>
          </a:prstGeom>
        </p:spPr>
      </p:pic>
      <p:pic>
        <p:nvPicPr>
          <p:cNvPr id="17" name="Image 16">
            <a:extLst>
              <a:ext uri="{FF2B5EF4-FFF2-40B4-BE49-F238E27FC236}">
                <a16:creationId xmlns:a16="http://schemas.microsoft.com/office/drawing/2014/main" id="{1DB954C2-4D94-BDC6-E09D-811ACCCA2F0A}"/>
              </a:ext>
            </a:extLst>
          </p:cNvPr>
          <p:cNvPicPr>
            <a:picLocks noChangeAspect="1"/>
          </p:cNvPicPr>
          <p:nvPr/>
        </p:nvPicPr>
        <p:blipFill>
          <a:blip r:embed="rId12"/>
          <a:stretch>
            <a:fillRect/>
          </a:stretch>
        </p:blipFill>
        <p:spPr>
          <a:xfrm>
            <a:off x="6588198" y="4847937"/>
            <a:ext cx="2161638" cy="1955011"/>
          </a:xfrm>
          <a:prstGeom prst="rect">
            <a:avLst/>
          </a:prstGeom>
        </p:spPr>
      </p:pic>
      <p:pic>
        <p:nvPicPr>
          <p:cNvPr id="18" name="JEAN-SERGE 3D postop">
            <a:hlinkClick r:id="" action="ppaction://media"/>
            <a:extLst>
              <a:ext uri="{FF2B5EF4-FFF2-40B4-BE49-F238E27FC236}">
                <a16:creationId xmlns:a16="http://schemas.microsoft.com/office/drawing/2014/main" id="{95805203-2D24-E6E0-516B-990D34D99619}"/>
              </a:ext>
            </a:extLst>
          </p:cNvPr>
          <p:cNvPicPr>
            <a:picLocks noChangeAspect="1"/>
          </p:cNvPicPr>
          <p:nvPr>
            <a:videoFile r:link="rId4"/>
            <p:extLst>
              <p:ext uri="{DAA4B4D4-6D71-4841-9C94-3DE7FCFB9230}">
                <p14:media xmlns:p14="http://schemas.microsoft.com/office/powerpoint/2010/main" r:embed="rId3"/>
              </p:ext>
            </p:extLst>
          </p:nvPr>
        </p:nvPicPr>
        <p:blipFill>
          <a:blip r:embed="rId13"/>
          <a:stretch>
            <a:fillRect/>
          </a:stretch>
        </p:blipFill>
        <p:spPr>
          <a:xfrm>
            <a:off x="9441455" y="86826"/>
            <a:ext cx="2586421" cy="3006819"/>
          </a:xfrm>
          <a:prstGeom prst="rect">
            <a:avLst/>
          </a:prstGeom>
        </p:spPr>
      </p:pic>
      <p:pic>
        <p:nvPicPr>
          <p:cNvPr id="19" name="Image 18">
            <a:extLst>
              <a:ext uri="{FF2B5EF4-FFF2-40B4-BE49-F238E27FC236}">
                <a16:creationId xmlns:a16="http://schemas.microsoft.com/office/drawing/2014/main" id="{6A52C911-E8BC-69B4-145E-FC1C19CB97FB}"/>
              </a:ext>
            </a:extLst>
          </p:cNvPr>
          <p:cNvPicPr>
            <a:picLocks noChangeAspect="1"/>
          </p:cNvPicPr>
          <p:nvPr/>
        </p:nvPicPr>
        <p:blipFill>
          <a:blip r:embed="rId14"/>
          <a:stretch>
            <a:fillRect/>
          </a:stretch>
        </p:blipFill>
        <p:spPr>
          <a:xfrm>
            <a:off x="10023656" y="2877290"/>
            <a:ext cx="1983046" cy="2012596"/>
          </a:xfrm>
          <a:prstGeom prst="rect">
            <a:avLst/>
          </a:prstGeom>
        </p:spPr>
      </p:pic>
      <p:pic>
        <p:nvPicPr>
          <p:cNvPr id="20" name="Image 19">
            <a:extLst>
              <a:ext uri="{FF2B5EF4-FFF2-40B4-BE49-F238E27FC236}">
                <a16:creationId xmlns:a16="http://schemas.microsoft.com/office/drawing/2014/main" id="{1CACF53D-3E76-7881-57C0-9B2C343029F2}"/>
              </a:ext>
            </a:extLst>
          </p:cNvPr>
          <p:cNvPicPr>
            <a:picLocks noChangeAspect="1"/>
          </p:cNvPicPr>
          <p:nvPr/>
        </p:nvPicPr>
        <p:blipFill>
          <a:blip r:embed="rId15"/>
          <a:stretch>
            <a:fillRect/>
          </a:stretch>
        </p:blipFill>
        <p:spPr>
          <a:xfrm>
            <a:off x="10023656" y="4857860"/>
            <a:ext cx="1983046" cy="1932454"/>
          </a:xfrm>
          <a:prstGeom prst="rect">
            <a:avLst/>
          </a:prstGeom>
        </p:spPr>
      </p:pic>
      <p:sp>
        <p:nvSpPr>
          <p:cNvPr id="21" name="ZoneTexte 20">
            <a:extLst>
              <a:ext uri="{FF2B5EF4-FFF2-40B4-BE49-F238E27FC236}">
                <a16:creationId xmlns:a16="http://schemas.microsoft.com/office/drawing/2014/main" id="{37236BC9-CF45-56B1-3802-40E158B0AB05}"/>
              </a:ext>
            </a:extLst>
          </p:cNvPr>
          <p:cNvSpPr txBox="1"/>
          <p:nvPr/>
        </p:nvSpPr>
        <p:spPr>
          <a:xfrm>
            <a:off x="11465022" y="2955145"/>
            <a:ext cx="564578" cy="276999"/>
          </a:xfrm>
          <a:prstGeom prst="rect">
            <a:avLst/>
          </a:prstGeom>
          <a:noFill/>
        </p:spPr>
        <p:txBody>
          <a:bodyPr wrap="none" rtlCol="0">
            <a:spAutoFit/>
          </a:bodyPr>
          <a:lstStyle/>
          <a:p>
            <a:r>
              <a:rPr lang="fr-FR" sz="1200" dirty="0">
                <a:solidFill>
                  <a:schemeClr val="bg1"/>
                </a:solidFill>
              </a:rPr>
              <a:t>3mois</a:t>
            </a:r>
          </a:p>
        </p:txBody>
      </p:sp>
      <p:sp>
        <p:nvSpPr>
          <p:cNvPr id="22" name="ZoneTexte 21">
            <a:extLst>
              <a:ext uri="{FF2B5EF4-FFF2-40B4-BE49-F238E27FC236}">
                <a16:creationId xmlns:a16="http://schemas.microsoft.com/office/drawing/2014/main" id="{16967370-E078-61F8-CA18-2A4C5E331A37}"/>
              </a:ext>
            </a:extLst>
          </p:cNvPr>
          <p:cNvSpPr txBox="1"/>
          <p:nvPr/>
        </p:nvSpPr>
        <p:spPr>
          <a:xfrm>
            <a:off x="11394606" y="4847572"/>
            <a:ext cx="643125" cy="276999"/>
          </a:xfrm>
          <a:prstGeom prst="rect">
            <a:avLst/>
          </a:prstGeom>
          <a:noFill/>
        </p:spPr>
        <p:txBody>
          <a:bodyPr wrap="none" rtlCol="0">
            <a:spAutoFit/>
          </a:bodyPr>
          <a:lstStyle/>
          <a:p>
            <a:r>
              <a:rPr lang="fr-FR" sz="1200" dirty="0">
                <a:solidFill>
                  <a:schemeClr val="bg1"/>
                </a:solidFill>
              </a:rPr>
              <a:t>15mois</a:t>
            </a:r>
          </a:p>
        </p:txBody>
      </p:sp>
      <p:sp>
        <p:nvSpPr>
          <p:cNvPr id="24" name="ZoneTexte 23">
            <a:extLst>
              <a:ext uri="{FF2B5EF4-FFF2-40B4-BE49-F238E27FC236}">
                <a16:creationId xmlns:a16="http://schemas.microsoft.com/office/drawing/2014/main" id="{B4C157E9-5784-AC5B-D716-1ECABF33E28E}"/>
              </a:ext>
            </a:extLst>
          </p:cNvPr>
          <p:cNvSpPr txBox="1"/>
          <p:nvPr/>
        </p:nvSpPr>
        <p:spPr>
          <a:xfrm>
            <a:off x="381943" y="3148151"/>
            <a:ext cx="4480560" cy="1477328"/>
          </a:xfrm>
          <a:prstGeom prst="rect">
            <a:avLst/>
          </a:prstGeom>
          <a:noFill/>
        </p:spPr>
        <p:txBody>
          <a:bodyPr wrap="square">
            <a:spAutoFit/>
          </a:bodyPr>
          <a:lstStyle/>
          <a:p>
            <a:pPr algn="l"/>
            <a:r>
              <a:rPr lang="fr-FR" sz="1800" b="1" i="0" u="none" dirty="0">
                <a:solidFill>
                  <a:srgbClr val="000000"/>
                </a:solidFill>
              </a:rPr>
              <a:t>Traitement : </a:t>
            </a:r>
            <a:r>
              <a:rPr lang="fr-FR" sz="1800" b="0" u="none" dirty="0"/>
              <a:t>TEVAR + </a:t>
            </a:r>
            <a:r>
              <a:rPr lang="fr-FR" sz="1800" b="0" u="none" dirty="0" err="1"/>
              <a:t>hémoc</a:t>
            </a:r>
            <a:r>
              <a:rPr lang="fr-FR" sz="1800" b="0" u="none" dirty="0"/>
              <a:t> intra aortiques </a:t>
            </a:r>
          </a:p>
          <a:p>
            <a:r>
              <a:rPr lang="fr-FR" sz="1800" b="1" i="0" u="none" dirty="0">
                <a:solidFill>
                  <a:srgbClr val="000000"/>
                </a:solidFill>
              </a:rPr>
              <a:t>Germe : </a:t>
            </a:r>
            <a:r>
              <a:rPr lang="fr-FR" b="1" i="1" dirty="0" err="1"/>
              <a:t>Streptoccocus</a:t>
            </a:r>
            <a:r>
              <a:rPr lang="fr-FR" b="1" i="1" dirty="0"/>
              <a:t> </a:t>
            </a:r>
            <a:r>
              <a:rPr lang="fr-FR" b="1" i="1" dirty="0" err="1"/>
              <a:t>Pneumoniae</a:t>
            </a:r>
            <a:endParaRPr lang="fr-FR" b="1" i="1" dirty="0"/>
          </a:p>
          <a:p>
            <a:pPr algn="l"/>
            <a:endParaRPr lang="fr-FR" i="1" dirty="0">
              <a:solidFill>
                <a:srgbClr val="595959"/>
              </a:solidFill>
            </a:endParaRPr>
          </a:p>
          <a:p>
            <a:pPr algn="l"/>
            <a:r>
              <a:rPr lang="fr-FR" sz="1800" b="1" i="0" u="none" dirty="0">
                <a:solidFill>
                  <a:srgbClr val="000000"/>
                </a:solidFill>
              </a:rPr>
              <a:t>Évolution : </a:t>
            </a:r>
            <a:r>
              <a:rPr lang="fr-FR" sz="1800" b="0" u="none" dirty="0"/>
              <a:t>Négativation PET TDM après 15 mois antibiotiques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par>
                          <p:cTn id="13" fill="hold">
                            <p:stCondLst>
                              <p:cond delay="0"/>
                            </p:stCondLst>
                            <p:childTnLst>
                              <p:par>
                                <p:cTn id="14" presetID="1" presetClass="mediacall" presetSubtype="0" fill="hold" nodeType="afterEffect">
                                  <p:stCondLst>
                                    <p:cond delay="0"/>
                                  </p:stCondLst>
                                  <p:childTnLst>
                                    <p:cmd type="call" cmd="playFrom(0.0)">
                                      <p:cBhvr>
                                        <p:cTn id="15" dur="5000" fill="hold"/>
                                        <p:tgtEl>
                                          <p:spTgt spid="18"/>
                                        </p:tgtEl>
                                      </p:cBhvr>
                                    </p:cmd>
                                  </p:childTnLst>
                                </p:cTn>
                              </p:par>
                              <p:par>
                                <p:cTn id="16" presetID="1"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5"/>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5"/>
                                        </p:tgtEl>
                                      </p:cBhvr>
                                    </p:cmd>
                                  </p:childTnLst>
                                </p:cTn>
                              </p:par>
                            </p:childTnLst>
                          </p:cTn>
                        </p:par>
                      </p:childTnLst>
                    </p:cTn>
                  </p:par>
                </p:childTnLst>
              </p:cTn>
              <p:nextCondLst>
                <p:cond evt="onClick" delay="0">
                  <p:tgtEl>
                    <p:spTgt spid="5"/>
                  </p:tgtEl>
                </p:cond>
              </p:nextCondLst>
            </p:seq>
            <p:video>
              <p:cMediaNode vol="80000">
                <p:cTn id="29" repeatCount="indefinite" fill="hold" display="0">
                  <p:stCondLst>
                    <p:cond delay="indefinite"/>
                  </p:stCondLst>
                </p:cTn>
                <p:tgtEl>
                  <p:spTgt spid="5"/>
                </p:tgtEl>
              </p:cMediaNode>
            </p:video>
            <p:seq concurrent="1" nextAc="seek">
              <p:cTn id="30" restart="whenNotActive" fill="hold" evtFilter="cancelBubble" nodeType="interactiveSeq">
                <p:stCondLst>
                  <p:cond evt="onClick" delay="0">
                    <p:tgtEl>
                      <p:spTgt spid="18"/>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18"/>
                                        </p:tgtEl>
                                      </p:cBhvr>
                                    </p:cmd>
                                  </p:childTnLst>
                                </p:cTn>
                              </p:par>
                            </p:childTnLst>
                          </p:cTn>
                        </p:par>
                      </p:childTnLst>
                    </p:cTn>
                  </p:par>
                </p:childTnLst>
              </p:cTn>
              <p:nextCondLst>
                <p:cond evt="onClick" delay="0">
                  <p:tgtEl>
                    <p:spTgt spid="18"/>
                  </p:tgtEl>
                </p:cond>
              </p:nextCondLst>
            </p:seq>
            <p:video>
              <p:cMediaNode vol="80000">
                <p:cTn id="35" repeatCount="indefinite" fill="hold" display="0">
                  <p:stCondLst>
                    <p:cond delay="indefinite"/>
                  </p:stCondLst>
                </p:cTn>
                <p:tgtEl>
                  <p:spTgt spid="18"/>
                </p:tgtEl>
              </p:cMediaNode>
            </p:video>
          </p:childTnLst>
        </p:cTn>
      </p:par>
    </p:tnLst>
    <p:bldLst>
      <p:bldP spid="21" grpId="0"/>
      <p:bldP spid="22"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AE9A27B5-D9EF-D642-BDF5-FD9776F08E9E}"/>
              </a:ext>
            </a:extLst>
          </p:cNvPr>
          <p:cNvSpPr/>
          <p:nvPr/>
        </p:nvSpPr>
        <p:spPr>
          <a:xfrm>
            <a:off x="-28676" y="621290"/>
            <a:ext cx="12220675" cy="623671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Cas 2 : aortite viscérale → BEVAR + drainage radio</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pic>
        <p:nvPicPr>
          <p:cNvPr id="8" name="Picture 7" descr="FaUserInjured_slate.png"/>
          <p:cNvPicPr>
            <a:picLocks noChangeAspect="1"/>
          </p:cNvPicPr>
          <p:nvPr/>
        </p:nvPicPr>
        <p:blipFill>
          <a:blip r:embed="rId8"/>
          <a:stretch>
            <a:fillRect/>
          </a:stretch>
        </p:blipFill>
        <p:spPr>
          <a:xfrm>
            <a:off x="411480" y="1097280"/>
            <a:ext cx="502920" cy="502920"/>
          </a:xfrm>
          <a:prstGeom prst="rect">
            <a:avLst/>
          </a:prstGeom>
        </p:spPr>
      </p:pic>
      <p:sp>
        <p:nvSpPr>
          <p:cNvPr id="9" name="TextBox 8"/>
          <p:cNvSpPr txBox="1"/>
          <p:nvPr/>
        </p:nvSpPr>
        <p:spPr>
          <a:xfrm>
            <a:off x="1051560" y="1115568"/>
            <a:ext cx="4114800" cy="457200"/>
          </a:xfrm>
          <a:prstGeom prst="rect">
            <a:avLst/>
          </a:prstGeom>
          <a:noFill/>
        </p:spPr>
        <p:txBody>
          <a:bodyPr wrap="square" anchor="t">
            <a:spAutoFit/>
          </a:bodyPr>
          <a:lstStyle/>
          <a:p>
            <a:pPr algn="l"/>
            <a:r>
              <a:rPr sz="2000" b="1" i="0" u="sng">
                <a:solidFill>
                  <a:srgbClr val="000000"/>
                </a:solidFill>
              </a:rPr>
              <a:t>Le cas</a:t>
            </a:r>
          </a:p>
        </p:txBody>
      </p:sp>
      <p:sp>
        <p:nvSpPr>
          <p:cNvPr id="2" name="Rounded Rectangle 9">
            <a:extLst>
              <a:ext uri="{FF2B5EF4-FFF2-40B4-BE49-F238E27FC236}">
                <a16:creationId xmlns:a16="http://schemas.microsoft.com/office/drawing/2014/main" id="{9992DD07-2C4D-41ED-CABC-8EA43F25C34E}"/>
              </a:ext>
            </a:extLst>
          </p:cNvPr>
          <p:cNvSpPr/>
          <p:nvPr/>
        </p:nvSpPr>
        <p:spPr>
          <a:xfrm>
            <a:off x="9953240" y="50979"/>
            <a:ext cx="2156631" cy="461665"/>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fr-FR" sz="1600" b="1" i="0" dirty="0"/>
              <a:t>NON OPÉRABLE</a:t>
            </a:r>
          </a:p>
        </p:txBody>
      </p:sp>
      <p:sp>
        <p:nvSpPr>
          <p:cNvPr id="4" name="TextBox 9">
            <a:extLst>
              <a:ext uri="{FF2B5EF4-FFF2-40B4-BE49-F238E27FC236}">
                <a16:creationId xmlns:a16="http://schemas.microsoft.com/office/drawing/2014/main" id="{E0AD9AA9-DDB4-F965-3AAE-DE63A04173F6}"/>
              </a:ext>
            </a:extLst>
          </p:cNvPr>
          <p:cNvSpPr txBox="1"/>
          <p:nvPr/>
        </p:nvSpPr>
        <p:spPr>
          <a:xfrm>
            <a:off x="389446" y="1780992"/>
            <a:ext cx="4480560" cy="1477328"/>
          </a:xfrm>
          <a:prstGeom prst="rect">
            <a:avLst/>
          </a:prstGeom>
          <a:noFill/>
        </p:spPr>
        <p:txBody>
          <a:bodyPr wrap="square" anchor="t">
            <a:spAutoFit/>
          </a:bodyPr>
          <a:lstStyle/>
          <a:p>
            <a:pPr algn="l"/>
            <a:r>
              <a:rPr sz="1800" b="1" i="0" u="none" dirty="0">
                <a:solidFill>
                  <a:srgbClr val="000000"/>
                </a:solidFill>
              </a:rPr>
              <a:t>Patient : </a:t>
            </a:r>
            <a:r>
              <a:rPr lang="fr-FR" sz="1800" b="0" u="none" dirty="0"/>
              <a:t>Homme 76ans </a:t>
            </a:r>
          </a:p>
          <a:p>
            <a:r>
              <a:rPr sz="1800" b="1" i="0" u="none" dirty="0" err="1">
                <a:solidFill>
                  <a:srgbClr val="000000"/>
                </a:solidFill>
              </a:rPr>
              <a:t>Présentation</a:t>
            </a:r>
            <a:r>
              <a:rPr sz="1800" b="1" i="0" u="none" dirty="0">
                <a:solidFill>
                  <a:srgbClr val="000000"/>
                </a:solidFill>
              </a:rPr>
              <a:t> :</a:t>
            </a:r>
            <a:r>
              <a:rPr lang="fr-FR" sz="1800" b="1" i="0" u="none" dirty="0">
                <a:solidFill>
                  <a:srgbClr val="000000"/>
                </a:solidFill>
              </a:rPr>
              <a:t> </a:t>
            </a:r>
            <a:r>
              <a:rPr lang="fr-FR" sz="1800" i="0" u="none" dirty="0">
                <a:solidFill>
                  <a:srgbClr val="000000"/>
                </a:solidFill>
              </a:rPr>
              <a:t>Douleurs dorsales intenses, diarrhées, </a:t>
            </a:r>
            <a:r>
              <a:rPr lang="fr-FR" sz="1800" i="0" u="none" dirty="0" err="1">
                <a:solidFill>
                  <a:srgbClr val="000000"/>
                </a:solidFill>
              </a:rPr>
              <a:t>sd</a:t>
            </a:r>
            <a:r>
              <a:rPr lang="fr-FR" sz="1800" i="0" u="none" dirty="0">
                <a:solidFill>
                  <a:srgbClr val="000000"/>
                </a:solidFill>
              </a:rPr>
              <a:t> inflammatoire biologique </a:t>
            </a:r>
          </a:p>
          <a:p>
            <a:r>
              <a:rPr lang="fr-FR" b="1" dirty="0">
                <a:solidFill>
                  <a:srgbClr val="000000"/>
                </a:solidFill>
              </a:rPr>
              <a:t>AngioTDM</a:t>
            </a:r>
            <a:r>
              <a:rPr lang="fr-FR" dirty="0">
                <a:solidFill>
                  <a:srgbClr val="000000"/>
                </a:solidFill>
              </a:rPr>
              <a:t> : ATAA + collection psoas gauche </a:t>
            </a:r>
            <a:endParaRPr lang="fr-FR" dirty="0"/>
          </a:p>
          <a:p>
            <a:pPr algn="l"/>
            <a:endParaRPr lang="fr-FR" sz="1800" b="1" i="0" u="none" dirty="0">
              <a:solidFill>
                <a:srgbClr val="000000"/>
              </a:solidFill>
            </a:endParaRPr>
          </a:p>
        </p:txBody>
      </p:sp>
      <p:sp>
        <p:nvSpPr>
          <p:cNvPr id="5" name="ZoneTexte 4">
            <a:extLst>
              <a:ext uri="{FF2B5EF4-FFF2-40B4-BE49-F238E27FC236}">
                <a16:creationId xmlns:a16="http://schemas.microsoft.com/office/drawing/2014/main" id="{12D8A041-3CBD-0B5C-951B-6F9811B07E72}"/>
              </a:ext>
            </a:extLst>
          </p:cNvPr>
          <p:cNvSpPr txBox="1"/>
          <p:nvPr/>
        </p:nvSpPr>
        <p:spPr>
          <a:xfrm>
            <a:off x="389446" y="3216933"/>
            <a:ext cx="4248655" cy="1754326"/>
          </a:xfrm>
          <a:prstGeom prst="rect">
            <a:avLst/>
          </a:prstGeom>
          <a:noFill/>
        </p:spPr>
        <p:txBody>
          <a:bodyPr wrap="square">
            <a:spAutoFit/>
          </a:bodyPr>
          <a:lstStyle/>
          <a:p>
            <a:pPr algn="l"/>
            <a:r>
              <a:rPr lang="fr-FR" sz="1800" b="1" i="0" u="none" dirty="0">
                <a:solidFill>
                  <a:srgbClr val="000000"/>
                </a:solidFill>
              </a:rPr>
              <a:t>Traitement : </a:t>
            </a:r>
            <a:r>
              <a:rPr lang="fr-FR" sz="1800" b="0" u="none" dirty="0"/>
              <a:t>BEVAR (</a:t>
            </a:r>
            <a:r>
              <a:rPr lang="fr-FR" sz="1800" b="0" u="none" dirty="0" err="1"/>
              <a:t>t-branch</a:t>
            </a:r>
            <a:r>
              <a:rPr lang="fr-FR" sz="1800" b="0" u="none" dirty="0"/>
              <a:t>) + </a:t>
            </a:r>
            <a:r>
              <a:rPr lang="fr-FR" sz="1800" b="0" u="none" dirty="0" err="1"/>
              <a:t>hémoc</a:t>
            </a:r>
            <a:r>
              <a:rPr lang="fr-FR" sz="1800" b="0" u="none" dirty="0"/>
              <a:t> intra aortiques en urgence </a:t>
            </a:r>
          </a:p>
          <a:p>
            <a:pPr algn="l"/>
            <a:r>
              <a:rPr lang="fr-FR" b="1" dirty="0"/>
              <a:t>Hémocultures périphériques et intra aortique </a:t>
            </a:r>
            <a:r>
              <a:rPr lang="fr-FR" dirty="0"/>
              <a:t>: négatives</a:t>
            </a:r>
          </a:p>
          <a:p>
            <a:pPr algn="l"/>
            <a:r>
              <a:rPr lang="fr-FR" b="1" dirty="0"/>
              <a:t>PET TDM </a:t>
            </a:r>
            <a:r>
              <a:rPr lang="fr-FR" dirty="0"/>
              <a:t>: fixation collection psoas</a:t>
            </a:r>
          </a:p>
          <a:p>
            <a:pPr algn="l"/>
            <a:endParaRPr lang="fr-FR" sz="1800" b="0" u="none" dirty="0"/>
          </a:p>
        </p:txBody>
      </p:sp>
      <p:pic>
        <p:nvPicPr>
          <p:cNvPr id="6" name="DE-GIULI-OTELLO axial preop">
            <a:hlinkClick r:id="" action="ppaction://media"/>
            <a:extLst>
              <a:ext uri="{FF2B5EF4-FFF2-40B4-BE49-F238E27FC236}">
                <a16:creationId xmlns:a16="http://schemas.microsoft.com/office/drawing/2014/main" id="{8110BFA6-37AE-00DF-7510-C324F33D1E70}"/>
              </a:ext>
            </a:extLst>
          </p:cNvPr>
          <p:cNvPicPr>
            <a:picLocks noChangeAspect="1"/>
          </p:cNvPicPr>
          <p:nvPr>
            <a:videoFile r:link="rId1"/>
            <p:extLst>
              <p:ext uri="{DAA4B4D4-6D71-4841-9C94-3DE7FCFB9230}">
                <p14:media xmlns:p14="http://schemas.microsoft.com/office/powerpoint/2010/main" r:embed="rId2">
                  <p14:trim end="1825"/>
                </p14:media>
              </p:ext>
            </p:extLst>
          </p:nvPr>
        </p:nvPicPr>
        <p:blipFill rotWithShape="1">
          <a:blip r:embed="rId9"/>
          <a:srcRect t="14727" r="5345" b="24179"/>
          <a:stretch>
            <a:fillRect/>
          </a:stretch>
        </p:blipFill>
        <p:spPr>
          <a:xfrm>
            <a:off x="5087703" y="698071"/>
            <a:ext cx="3576100" cy="3058676"/>
          </a:xfrm>
          <a:prstGeom prst="rect">
            <a:avLst/>
          </a:prstGeom>
        </p:spPr>
      </p:pic>
      <p:pic>
        <p:nvPicPr>
          <p:cNvPr id="15" name="DE-GIULI-OTELLO 3D postop">
            <a:hlinkClick r:id="" action="ppaction://media"/>
            <a:extLst>
              <a:ext uri="{FF2B5EF4-FFF2-40B4-BE49-F238E27FC236}">
                <a16:creationId xmlns:a16="http://schemas.microsoft.com/office/drawing/2014/main" id="{6F6B724A-2261-3F03-AE1B-C694EE3A003E}"/>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10"/>
          <a:srcRect l="17999" r="17948"/>
          <a:stretch/>
        </p:blipFill>
        <p:spPr>
          <a:xfrm>
            <a:off x="8346034" y="3231651"/>
            <a:ext cx="1712967" cy="3443491"/>
          </a:xfrm>
          <a:prstGeom prst="rect">
            <a:avLst/>
          </a:prstGeom>
        </p:spPr>
      </p:pic>
      <p:pic>
        <p:nvPicPr>
          <p:cNvPr id="16" name="DE-GIULI-OTELLO axial postop">
            <a:hlinkClick r:id="" action="ppaction://media"/>
            <a:extLst>
              <a:ext uri="{FF2B5EF4-FFF2-40B4-BE49-F238E27FC236}">
                <a16:creationId xmlns:a16="http://schemas.microsoft.com/office/drawing/2014/main" id="{9DF9EF55-C9D2-DBC8-DC5F-B0D4B4D93643}"/>
              </a:ext>
            </a:extLst>
          </p:cNvPr>
          <p:cNvPicPr>
            <a:picLocks noChangeAspect="1"/>
          </p:cNvPicPr>
          <p:nvPr>
            <a:videoFile r:link="rId1"/>
            <p:extLst>
              <p:ext uri="{DAA4B4D4-6D71-4841-9C94-3DE7FCFB9230}">
                <p14:media xmlns:p14="http://schemas.microsoft.com/office/powerpoint/2010/main" r:embed="rId5">
                  <p14:trim st="2343" end="2243"/>
                </p14:media>
              </p:ext>
            </p:extLst>
          </p:nvPr>
        </p:nvPicPr>
        <p:blipFill rotWithShape="1">
          <a:blip r:embed="rId11"/>
          <a:srcRect l="8535" t="25672" r="4290" b="27562"/>
          <a:stretch/>
        </p:blipFill>
        <p:spPr>
          <a:xfrm>
            <a:off x="4759634" y="4125579"/>
            <a:ext cx="3586399" cy="2549563"/>
          </a:xfrm>
          <a:prstGeom prst="rect">
            <a:avLst/>
          </a:prstGeom>
        </p:spPr>
      </p:pic>
      <p:sp>
        <p:nvSpPr>
          <p:cNvPr id="18" name="ZoneTexte 17">
            <a:extLst>
              <a:ext uri="{FF2B5EF4-FFF2-40B4-BE49-F238E27FC236}">
                <a16:creationId xmlns:a16="http://schemas.microsoft.com/office/drawing/2014/main" id="{3C76BA17-E453-26AE-0060-6D5FAD653D4A}"/>
              </a:ext>
            </a:extLst>
          </p:cNvPr>
          <p:cNvSpPr txBox="1"/>
          <p:nvPr/>
        </p:nvSpPr>
        <p:spPr>
          <a:xfrm>
            <a:off x="411480" y="4971259"/>
            <a:ext cx="6191478" cy="923330"/>
          </a:xfrm>
          <a:prstGeom prst="rect">
            <a:avLst/>
          </a:prstGeom>
          <a:noFill/>
        </p:spPr>
        <p:txBody>
          <a:bodyPr wrap="square">
            <a:spAutoFit/>
          </a:bodyPr>
          <a:lstStyle/>
          <a:p>
            <a:r>
              <a:rPr lang="fr-FR" sz="1800" b="1" i="0" u="none" dirty="0">
                <a:solidFill>
                  <a:srgbClr val="000000"/>
                </a:solidFill>
              </a:rPr>
              <a:t>Ponction </a:t>
            </a:r>
            <a:r>
              <a:rPr lang="fr-FR" b="1" dirty="0">
                <a:solidFill>
                  <a:srgbClr val="000000"/>
                </a:solidFill>
              </a:rPr>
              <a:t>sous scanner </a:t>
            </a:r>
            <a:r>
              <a:rPr lang="fr-FR" sz="1800" b="1" i="0" u="none" dirty="0">
                <a:solidFill>
                  <a:srgbClr val="000000"/>
                </a:solidFill>
              </a:rPr>
              <a:t>: S</a:t>
            </a:r>
            <a:r>
              <a:rPr lang="fr-FR" b="1" i="1" dirty="0"/>
              <a:t>almonelle</a:t>
            </a:r>
          </a:p>
          <a:p>
            <a:pPr algn="l"/>
            <a:endParaRPr lang="fr-FR" i="1" dirty="0">
              <a:solidFill>
                <a:srgbClr val="595959"/>
              </a:solidFill>
            </a:endParaRPr>
          </a:p>
          <a:p>
            <a:pPr algn="l"/>
            <a:r>
              <a:rPr lang="fr-FR" sz="1800" b="1" i="0" u="none" dirty="0">
                <a:solidFill>
                  <a:srgbClr val="000000"/>
                </a:solidFill>
              </a:rPr>
              <a:t>Évolution : </a:t>
            </a:r>
            <a:r>
              <a:rPr lang="fr-FR" sz="1800" b="0" u="none" dirty="0"/>
              <a:t>Antibiothérapie à vie </a:t>
            </a:r>
          </a:p>
        </p:txBody>
      </p:sp>
      <p:pic>
        <p:nvPicPr>
          <p:cNvPr id="19" name="Image 18">
            <a:extLst>
              <a:ext uri="{FF2B5EF4-FFF2-40B4-BE49-F238E27FC236}">
                <a16:creationId xmlns:a16="http://schemas.microsoft.com/office/drawing/2014/main" id="{44C3ECAE-3CF7-0ADE-8B0D-5C1F7CD1E095}"/>
              </a:ext>
            </a:extLst>
          </p:cNvPr>
          <p:cNvPicPr>
            <a:picLocks noChangeAspect="1"/>
          </p:cNvPicPr>
          <p:nvPr/>
        </p:nvPicPr>
        <p:blipFill>
          <a:blip r:embed="rId12"/>
          <a:stretch>
            <a:fillRect/>
          </a:stretch>
        </p:blipFill>
        <p:spPr>
          <a:xfrm>
            <a:off x="9827096" y="3008019"/>
            <a:ext cx="2282775" cy="1966628"/>
          </a:xfrm>
          <a:prstGeom prst="rect">
            <a:avLst/>
          </a:prstGeom>
        </p:spPr>
      </p:pic>
      <p:pic>
        <p:nvPicPr>
          <p:cNvPr id="20" name="Image 19">
            <a:extLst>
              <a:ext uri="{FF2B5EF4-FFF2-40B4-BE49-F238E27FC236}">
                <a16:creationId xmlns:a16="http://schemas.microsoft.com/office/drawing/2014/main" id="{EB2804FE-472F-2AC7-C993-F4B98AE54B1E}"/>
              </a:ext>
            </a:extLst>
          </p:cNvPr>
          <p:cNvPicPr>
            <a:picLocks noChangeAspect="1"/>
          </p:cNvPicPr>
          <p:nvPr/>
        </p:nvPicPr>
        <p:blipFill rotWithShape="1">
          <a:blip r:embed="rId13"/>
          <a:srcRect l="2137" t="4547" r="2351" b="1745"/>
          <a:stretch/>
        </p:blipFill>
        <p:spPr>
          <a:xfrm>
            <a:off x="9842869" y="4879452"/>
            <a:ext cx="2267002" cy="1810002"/>
          </a:xfrm>
          <a:prstGeom prst="rect">
            <a:avLst/>
          </a:prstGeom>
        </p:spPr>
      </p:pic>
      <p:pic>
        <p:nvPicPr>
          <p:cNvPr id="21" name="Image 20">
            <a:extLst>
              <a:ext uri="{FF2B5EF4-FFF2-40B4-BE49-F238E27FC236}">
                <a16:creationId xmlns:a16="http://schemas.microsoft.com/office/drawing/2014/main" id="{63DFAA9C-B56A-43C9-456D-0B0C12F34886}"/>
              </a:ext>
            </a:extLst>
          </p:cNvPr>
          <p:cNvPicPr>
            <a:picLocks noChangeAspect="1"/>
          </p:cNvPicPr>
          <p:nvPr/>
        </p:nvPicPr>
        <p:blipFill rotWithShape="1">
          <a:blip r:embed="rId14"/>
          <a:srcRect l="13140" t="9387" r="9655" b="5460"/>
          <a:stretch/>
        </p:blipFill>
        <p:spPr>
          <a:xfrm>
            <a:off x="9146098" y="770422"/>
            <a:ext cx="2768433" cy="2162090"/>
          </a:xfrm>
          <a:prstGeom prst="rect">
            <a:avLst/>
          </a:prstGeom>
        </p:spPr>
      </p:pic>
      <p:sp>
        <p:nvSpPr>
          <p:cNvPr id="22" name="ZoneTexte 21">
            <a:extLst>
              <a:ext uri="{FF2B5EF4-FFF2-40B4-BE49-F238E27FC236}">
                <a16:creationId xmlns:a16="http://schemas.microsoft.com/office/drawing/2014/main" id="{EA19CA73-C866-5F78-86E3-C18D24C05D68}"/>
              </a:ext>
            </a:extLst>
          </p:cNvPr>
          <p:cNvSpPr txBox="1"/>
          <p:nvPr/>
        </p:nvSpPr>
        <p:spPr>
          <a:xfrm>
            <a:off x="11454950" y="4768222"/>
            <a:ext cx="651140" cy="276999"/>
          </a:xfrm>
          <a:prstGeom prst="rect">
            <a:avLst/>
          </a:prstGeom>
          <a:noFill/>
        </p:spPr>
        <p:txBody>
          <a:bodyPr wrap="none" rtlCol="0">
            <a:spAutoFit/>
          </a:bodyPr>
          <a:lstStyle/>
          <a:p>
            <a:r>
              <a:rPr lang="fr-FR" sz="1200" dirty="0">
                <a:solidFill>
                  <a:schemeClr val="bg1"/>
                </a:solidFill>
              </a:rPr>
              <a:t>Post op</a:t>
            </a:r>
          </a:p>
        </p:txBody>
      </p:sp>
    </p:spTree>
    <p:extLst>
      <p:ext uri="{BB962C8B-B14F-4D97-AF65-F5344CB8AC3E}">
        <p14:creationId xmlns:p14="http://schemas.microsoft.com/office/powerpoint/2010/main" val="69821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75"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mediacall" presetSubtype="0" fill="hold" nodeType="withEffect">
                                  <p:stCondLst>
                                    <p:cond delay="0"/>
                                  </p:stCondLst>
                                  <p:childTnLst>
                                    <p:cmd type="call" cmd="playFrom(0.0)">
                                      <p:cBhvr>
                                        <p:cTn id="16" dur="5000" fill="hold"/>
                                        <p:tgtEl>
                                          <p:spTgt spid="15"/>
                                        </p:tgtEl>
                                      </p:cBhvr>
                                    </p:cmd>
                                  </p:childTnLst>
                                </p:cTn>
                              </p:par>
                              <p:par>
                                <p:cTn id="17" presetID="1" presetClass="mediacall" presetSubtype="0" fill="hold" nodeType="withEffect">
                                  <p:stCondLst>
                                    <p:cond delay="0"/>
                                  </p:stCondLst>
                                  <p:childTnLst>
                                    <p:cmd type="call" cmd="playFrom(0.0)">
                                      <p:cBhvr>
                                        <p:cTn id="18" dur="9294" fill="hold"/>
                                        <p:tgtEl>
                                          <p:spTgt spid="16"/>
                                        </p:tgtEl>
                                      </p:cBhvr>
                                    </p:cmd>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6"/>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6"/>
                                        </p:tgtEl>
                                      </p:cBhvr>
                                    </p:cmd>
                                  </p:childTnLst>
                                </p:cTn>
                              </p:par>
                            </p:childTnLst>
                          </p:cTn>
                        </p:par>
                      </p:childTnLst>
                    </p:cTn>
                  </p:par>
                </p:childTnLst>
              </p:cTn>
              <p:nextCondLst>
                <p:cond evt="onClick" delay="0">
                  <p:tgtEl>
                    <p:spTgt spid="6"/>
                  </p:tgtEl>
                </p:cond>
              </p:nextCondLst>
            </p:seq>
            <p:seq concurrent="1" nextAc="seek">
              <p:cTn id="36" restart="whenNotActive" fill="hold" evtFilter="cancelBubble" nodeType="interactiveSeq">
                <p:stCondLst>
                  <p:cond evt="onClick" delay="0">
                    <p:tgtEl>
                      <p:spTgt spid="15"/>
                    </p:tgtEl>
                  </p:cond>
                </p:stCondLst>
                <p:endSync evt="end" delay="0">
                  <p:rtn val="all"/>
                </p:endSync>
                <p:childTnLst>
                  <p:par>
                    <p:cTn id="37" fill="hold">
                      <p:stCondLst>
                        <p:cond delay="0"/>
                      </p:stCondLst>
                      <p:childTnLst>
                        <p:par>
                          <p:cTn id="38" fill="hold">
                            <p:stCondLst>
                              <p:cond delay="0"/>
                            </p:stCondLst>
                            <p:childTnLst>
                              <p:par>
                                <p:cTn id="39" presetID="2" presetClass="mediacall" presetSubtype="0" fill="hold" nodeType="clickEffect">
                                  <p:stCondLst>
                                    <p:cond delay="0"/>
                                  </p:stCondLst>
                                  <p:childTnLst>
                                    <p:cmd type="call" cmd="togglePause">
                                      <p:cBhvr>
                                        <p:cTn id="40" dur="1" fill="hold"/>
                                        <p:tgtEl>
                                          <p:spTgt spid="15"/>
                                        </p:tgtEl>
                                      </p:cBhvr>
                                    </p:cmd>
                                  </p:childTnLst>
                                </p:cTn>
                              </p:par>
                            </p:childTnLst>
                          </p:cTn>
                        </p:par>
                      </p:childTnLst>
                    </p:cTn>
                  </p:par>
                </p:childTnLst>
              </p:cTn>
              <p:nextCondLst>
                <p:cond evt="onClick" delay="0">
                  <p:tgtEl>
                    <p:spTgt spid="15"/>
                  </p:tgtEl>
                </p:cond>
              </p:nextCondLst>
            </p:seq>
            <p:seq concurrent="1" nextAc="seek">
              <p:cTn id="41" restart="whenNotActive" fill="hold" evtFilter="cancelBubble" nodeType="interactiveSeq">
                <p:stCondLst>
                  <p:cond evt="onClick" delay="0">
                    <p:tgtEl>
                      <p:spTgt spid="16"/>
                    </p:tgtEl>
                  </p:cond>
                </p:stCondLst>
                <p:endSync evt="end" delay="0">
                  <p:rtn val="all"/>
                </p:endSync>
                <p:childTnLst>
                  <p:par>
                    <p:cTn id="42" fill="hold">
                      <p:stCondLst>
                        <p:cond delay="0"/>
                      </p:stCondLst>
                      <p:childTnLst>
                        <p:par>
                          <p:cTn id="43" fill="hold">
                            <p:stCondLst>
                              <p:cond delay="0"/>
                            </p:stCondLst>
                            <p:childTnLst>
                              <p:par>
                                <p:cTn id="44" presetID="2" presetClass="mediacall" presetSubtype="0" fill="hold" nodeType="clickEffect">
                                  <p:stCondLst>
                                    <p:cond delay="0"/>
                                  </p:stCondLst>
                                  <p:childTnLst>
                                    <p:cmd type="call" cmd="togglePause">
                                      <p:cBhvr>
                                        <p:cTn id="45" dur="1" fill="hold"/>
                                        <p:tgtEl>
                                          <p:spTgt spid="16"/>
                                        </p:tgtEl>
                                      </p:cBhvr>
                                    </p:cmd>
                                  </p:childTnLst>
                                </p:cTn>
                              </p:par>
                            </p:childTnLst>
                          </p:cTn>
                        </p:par>
                      </p:childTnLst>
                    </p:cTn>
                  </p:par>
                </p:childTnLst>
              </p:cTn>
              <p:nextCondLst>
                <p:cond evt="onClick" delay="0">
                  <p:tgtEl>
                    <p:spTgt spid="16"/>
                  </p:tgtEl>
                </p:cond>
              </p:nextCondLst>
            </p:seq>
            <p:video>
              <p:cMediaNode vol="80000">
                <p:cTn id="46" repeatCount="indefinite" fill="hold" display="0">
                  <p:stCondLst>
                    <p:cond delay="indefinite"/>
                  </p:stCondLst>
                </p:cTn>
                <p:tgtEl>
                  <p:spTgt spid="6"/>
                </p:tgtEl>
              </p:cMediaNode>
            </p:video>
            <p:video>
              <p:cMediaNode vol="80000">
                <p:cTn id="47" repeatCount="indefinite" fill="hold" display="0">
                  <p:stCondLst>
                    <p:cond delay="indefinite"/>
                  </p:stCondLst>
                </p:cTn>
                <p:tgtEl>
                  <p:spTgt spid="15"/>
                </p:tgtEl>
              </p:cMediaNode>
            </p:video>
            <p:video>
              <p:cMediaNode vol="80000">
                <p:cTn id="48" repeatCount="indefinite" fill="hold" display="0">
                  <p:stCondLst>
                    <p:cond delay="indefinite"/>
                  </p:stCondLst>
                </p:cTn>
                <p:tgtEl>
                  <p:spTgt spid="16"/>
                </p:tgtEl>
              </p:cMediaNode>
            </p:video>
          </p:childTnLst>
        </p:cTn>
      </p:par>
    </p:tnLst>
    <p:bldLst>
      <p:bldP spid="5" grpId="0"/>
      <p:bldP spid="18"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5C2FA6E-6F40-CF75-0337-D83E59742A48}"/>
              </a:ext>
            </a:extLst>
          </p:cNvPr>
          <p:cNvSpPr/>
          <p:nvPr/>
        </p:nvSpPr>
        <p:spPr>
          <a:xfrm>
            <a:off x="-28676" y="621290"/>
            <a:ext cx="12220675" cy="623671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Cas 3 : aortite viscérale → FEVAR in situ </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pic>
        <p:nvPicPr>
          <p:cNvPr id="8" name="Picture 7" descr="FaUserInjured_slate.png"/>
          <p:cNvPicPr>
            <a:picLocks noChangeAspect="1"/>
          </p:cNvPicPr>
          <p:nvPr/>
        </p:nvPicPr>
        <p:blipFill>
          <a:blip r:embed="rId7"/>
          <a:stretch>
            <a:fillRect/>
          </a:stretch>
        </p:blipFill>
        <p:spPr>
          <a:xfrm>
            <a:off x="411480" y="1097280"/>
            <a:ext cx="502920" cy="502920"/>
          </a:xfrm>
          <a:prstGeom prst="rect">
            <a:avLst/>
          </a:prstGeom>
        </p:spPr>
      </p:pic>
      <p:sp>
        <p:nvSpPr>
          <p:cNvPr id="9" name="TextBox 8"/>
          <p:cNvSpPr txBox="1"/>
          <p:nvPr/>
        </p:nvSpPr>
        <p:spPr>
          <a:xfrm>
            <a:off x="1051560" y="1115568"/>
            <a:ext cx="4114800" cy="457200"/>
          </a:xfrm>
          <a:prstGeom prst="rect">
            <a:avLst/>
          </a:prstGeom>
          <a:noFill/>
        </p:spPr>
        <p:txBody>
          <a:bodyPr wrap="square" anchor="t">
            <a:spAutoFit/>
          </a:bodyPr>
          <a:lstStyle/>
          <a:p>
            <a:pPr algn="l"/>
            <a:r>
              <a:rPr sz="2000" b="1" i="0" u="sng">
                <a:solidFill>
                  <a:srgbClr val="000000"/>
                </a:solidFill>
              </a:rPr>
              <a:t>Le cas</a:t>
            </a:r>
          </a:p>
        </p:txBody>
      </p:sp>
      <p:sp>
        <p:nvSpPr>
          <p:cNvPr id="2" name="Rounded Rectangle 9">
            <a:extLst>
              <a:ext uri="{FF2B5EF4-FFF2-40B4-BE49-F238E27FC236}">
                <a16:creationId xmlns:a16="http://schemas.microsoft.com/office/drawing/2014/main" id="{9992DD07-2C4D-41ED-CABC-8EA43F25C34E}"/>
              </a:ext>
            </a:extLst>
          </p:cNvPr>
          <p:cNvSpPr/>
          <p:nvPr/>
        </p:nvSpPr>
        <p:spPr>
          <a:xfrm>
            <a:off x="9953240" y="50979"/>
            <a:ext cx="2156631" cy="461665"/>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fr-FR" sz="1600" b="1" i="0" dirty="0"/>
              <a:t>NON OPÉRABLE</a:t>
            </a:r>
          </a:p>
        </p:txBody>
      </p:sp>
      <p:sp>
        <p:nvSpPr>
          <p:cNvPr id="6" name="TextBox 9">
            <a:extLst>
              <a:ext uri="{FF2B5EF4-FFF2-40B4-BE49-F238E27FC236}">
                <a16:creationId xmlns:a16="http://schemas.microsoft.com/office/drawing/2014/main" id="{F96EC0E1-217D-16C2-3426-3EF23C0918F0}"/>
              </a:ext>
            </a:extLst>
          </p:cNvPr>
          <p:cNvSpPr txBox="1"/>
          <p:nvPr/>
        </p:nvSpPr>
        <p:spPr>
          <a:xfrm>
            <a:off x="389446" y="1780992"/>
            <a:ext cx="4480560" cy="2308324"/>
          </a:xfrm>
          <a:prstGeom prst="rect">
            <a:avLst/>
          </a:prstGeom>
          <a:noFill/>
        </p:spPr>
        <p:txBody>
          <a:bodyPr wrap="square" anchor="t">
            <a:spAutoFit/>
          </a:bodyPr>
          <a:lstStyle/>
          <a:p>
            <a:pPr algn="l"/>
            <a:r>
              <a:rPr sz="1800" b="1" i="0" u="none" dirty="0">
                <a:solidFill>
                  <a:srgbClr val="000000"/>
                </a:solidFill>
              </a:rPr>
              <a:t>Patient : </a:t>
            </a:r>
            <a:r>
              <a:rPr lang="fr-FR" sz="1800" b="0" u="none" dirty="0"/>
              <a:t>Femme 74ans </a:t>
            </a:r>
          </a:p>
          <a:p>
            <a:pPr algn="l"/>
            <a:r>
              <a:rPr lang="fr-FR" dirty="0"/>
              <a:t>ATCD : coronaropathie, stent ARD</a:t>
            </a:r>
            <a:endParaRPr lang="fr-FR" sz="1800" b="0" u="none" dirty="0"/>
          </a:p>
          <a:p>
            <a:r>
              <a:rPr sz="1800" b="1" i="0" u="none" dirty="0" err="1">
                <a:solidFill>
                  <a:srgbClr val="000000"/>
                </a:solidFill>
              </a:rPr>
              <a:t>Présentation</a:t>
            </a:r>
            <a:r>
              <a:rPr sz="1800" b="1" i="0" u="none" dirty="0">
                <a:solidFill>
                  <a:srgbClr val="000000"/>
                </a:solidFill>
              </a:rPr>
              <a:t> :</a:t>
            </a:r>
            <a:r>
              <a:rPr lang="fr-FR" sz="1800" b="1" i="0" u="none" dirty="0">
                <a:solidFill>
                  <a:srgbClr val="000000"/>
                </a:solidFill>
              </a:rPr>
              <a:t> </a:t>
            </a:r>
            <a:r>
              <a:rPr lang="fr-FR" sz="1800" i="0" u="none" dirty="0">
                <a:solidFill>
                  <a:srgbClr val="000000"/>
                </a:solidFill>
              </a:rPr>
              <a:t>Douleurs dorsales, </a:t>
            </a:r>
            <a:r>
              <a:rPr lang="fr-FR" sz="1800" i="0" u="none" dirty="0" err="1">
                <a:solidFill>
                  <a:srgbClr val="000000"/>
                </a:solidFill>
              </a:rPr>
              <a:t>sd</a:t>
            </a:r>
            <a:r>
              <a:rPr lang="fr-FR" sz="1800" i="0" u="none" dirty="0">
                <a:solidFill>
                  <a:srgbClr val="000000"/>
                </a:solidFill>
              </a:rPr>
              <a:t> inflammatoire biologique </a:t>
            </a:r>
          </a:p>
          <a:p>
            <a:r>
              <a:rPr lang="fr-FR" b="1" dirty="0">
                <a:solidFill>
                  <a:srgbClr val="000000"/>
                </a:solidFill>
              </a:rPr>
              <a:t>AngioTDM</a:t>
            </a:r>
            <a:r>
              <a:rPr lang="fr-FR" dirty="0">
                <a:solidFill>
                  <a:srgbClr val="000000"/>
                </a:solidFill>
              </a:rPr>
              <a:t> : anévrisme pararénal</a:t>
            </a:r>
          </a:p>
          <a:p>
            <a:r>
              <a:rPr lang="fr-FR" b="1" dirty="0"/>
              <a:t>Hémocultures périphériques </a:t>
            </a:r>
            <a:r>
              <a:rPr lang="fr-FR" dirty="0"/>
              <a:t>: E. Coli </a:t>
            </a:r>
          </a:p>
          <a:p>
            <a:r>
              <a:rPr lang="fr-FR" dirty="0">
                <a:solidFill>
                  <a:srgbClr val="000000"/>
                </a:solidFill>
              </a:rPr>
              <a:t> </a:t>
            </a:r>
            <a:endParaRPr lang="fr-FR" dirty="0"/>
          </a:p>
          <a:p>
            <a:pPr algn="l"/>
            <a:endParaRPr lang="fr-FR" sz="1800" b="1" i="0" u="none" dirty="0">
              <a:solidFill>
                <a:srgbClr val="000000"/>
              </a:solidFill>
            </a:endParaRPr>
          </a:p>
        </p:txBody>
      </p:sp>
      <p:sp>
        <p:nvSpPr>
          <p:cNvPr id="15" name="ZoneTexte 14">
            <a:extLst>
              <a:ext uri="{FF2B5EF4-FFF2-40B4-BE49-F238E27FC236}">
                <a16:creationId xmlns:a16="http://schemas.microsoft.com/office/drawing/2014/main" id="{DC9C3272-13FD-4CBC-C73F-8C0A47C759D8}"/>
              </a:ext>
            </a:extLst>
          </p:cNvPr>
          <p:cNvSpPr txBox="1"/>
          <p:nvPr/>
        </p:nvSpPr>
        <p:spPr>
          <a:xfrm>
            <a:off x="389447" y="3713140"/>
            <a:ext cx="3719846" cy="1200329"/>
          </a:xfrm>
          <a:prstGeom prst="rect">
            <a:avLst/>
          </a:prstGeom>
          <a:noFill/>
        </p:spPr>
        <p:txBody>
          <a:bodyPr wrap="square">
            <a:spAutoFit/>
          </a:bodyPr>
          <a:lstStyle/>
          <a:p>
            <a:pPr algn="l"/>
            <a:r>
              <a:rPr lang="fr-FR" sz="1800" b="1" i="0" u="none" dirty="0">
                <a:solidFill>
                  <a:srgbClr val="000000"/>
                </a:solidFill>
              </a:rPr>
              <a:t>Traitement : </a:t>
            </a:r>
          </a:p>
          <a:p>
            <a:pPr algn="l"/>
            <a:r>
              <a:rPr lang="fr-FR" dirty="0"/>
              <a:t>A</a:t>
            </a:r>
            <a:r>
              <a:rPr lang="fr-FR" sz="1800" b="0" u="none" dirty="0"/>
              <a:t>ntibiothérapie pré opératoire</a:t>
            </a:r>
          </a:p>
          <a:p>
            <a:pPr algn="l"/>
            <a:r>
              <a:rPr lang="fr-FR" dirty="0"/>
              <a:t>C</a:t>
            </a:r>
            <a:r>
              <a:rPr lang="fr-FR" sz="1800" b="0" u="none" dirty="0"/>
              <a:t>uff aortique + fenestration in situ deux AR</a:t>
            </a:r>
          </a:p>
        </p:txBody>
      </p:sp>
      <p:pic>
        <p:nvPicPr>
          <p:cNvPr id="17" name="ANGLES-DANIELLE3d preop">
            <a:hlinkClick r:id="" action="ppaction://media"/>
            <a:extLst>
              <a:ext uri="{FF2B5EF4-FFF2-40B4-BE49-F238E27FC236}">
                <a16:creationId xmlns:a16="http://schemas.microsoft.com/office/drawing/2014/main" id="{5A9901D3-15EB-9DA3-4923-10C86DEE4B66}"/>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18327" t="18967" r="20272" b="22019"/>
          <a:stretch/>
        </p:blipFill>
        <p:spPr>
          <a:xfrm>
            <a:off x="9038979" y="640957"/>
            <a:ext cx="2460251" cy="2763892"/>
          </a:xfrm>
          <a:prstGeom prst="rect">
            <a:avLst/>
          </a:prstGeom>
        </p:spPr>
      </p:pic>
      <p:pic>
        <p:nvPicPr>
          <p:cNvPr id="18" name="Image 17">
            <a:extLst>
              <a:ext uri="{FF2B5EF4-FFF2-40B4-BE49-F238E27FC236}">
                <a16:creationId xmlns:a16="http://schemas.microsoft.com/office/drawing/2014/main" id="{EF40F17A-5E9A-5A5B-1D39-23C01B276735}"/>
              </a:ext>
            </a:extLst>
          </p:cNvPr>
          <p:cNvPicPr>
            <a:picLocks noChangeAspect="1"/>
          </p:cNvPicPr>
          <p:nvPr/>
        </p:nvPicPr>
        <p:blipFill rotWithShape="1">
          <a:blip r:embed="rId9">
            <a:extLst>
              <a:ext uri="{28A0092B-C50C-407E-A947-70E740481C1C}">
                <a14:useLocalDpi xmlns:a14="http://schemas.microsoft.com/office/drawing/2010/main" val="0"/>
              </a:ext>
            </a:extLst>
          </a:blip>
          <a:srcRect l="5065" r="54838"/>
          <a:stretch/>
        </p:blipFill>
        <p:spPr>
          <a:xfrm>
            <a:off x="6365875" y="220194"/>
            <a:ext cx="2538484" cy="3816119"/>
          </a:xfrm>
          <a:prstGeom prst="rect">
            <a:avLst/>
          </a:prstGeom>
        </p:spPr>
      </p:pic>
      <p:pic>
        <p:nvPicPr>
          <p:cNvPr id="19" name="ANGLES-DANIELLE 3D postop">
            <a:hlinkClick r:id="" action="ppaction://media"/>
            <a:extLst>
              <a:ext uri="{FF2B5EF4-FFF2-40B4-BE49-F238E27FC236}">
                <a16:creationId xmlns:a16="http://schemas.microsoft.com/office/drawing/2014/main" id="{10B482A3-1B41-C948-0057-ED883B1CEC1C}"/>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10"/>
          <a:srcRect l="16914" t="4452" r="13642" b="28345"/>
          <a:stretch/>
        </p:blipFill>
        <p:spPr>
          <a:xfrm>
            <a:off x="6363631" y="2828687"/>
            <a:ext cx="2521630" cy="2836834"/>
          </a:xfrm>
          <a:prstGeom prst="rect">
            <a:avLst/>
          </a:prstGeom>
        </p:spPr>
      </p:pic>
      <p:pic>
        <p:nvPicPr>
          <p:cNvPr id="20" name="Image 19">
            <a:extLst>
              <a:ext uri="{FF2B5EF4-FFF2-40B4-BE49-F238E27FC236}">
                <a16:creationId xmlns:a16="http://schemas.microsoft.com/office/drawing/2014/main" id="{CD875879-462C-BFA7-5F1D-B31FE731F098}"/>
              </a:ext>
            </a:extLst>
          </p:cNvPr>
          <p:cNvPicPr>
            <a:picLocks noChangeAspect="1"/>
          </p:cNvPicPr>
          <p:nvPr/>
        </p:nvPicPr>
        <p:blipFill rotWithShape="1">
          <a:blip r:embed="rId11"/>
          <a:srcRect t="15717" r="8968" b="13611"/>
          <a:stretch/>
        </p:blipFill>
        <p:spPr>
          <a:xfrm>
            <a:off x="4159167" y="1880299"/>
            <a:ext cx="2161314" cy="1874112"/>
          </a:xfrm>
          <a:prstGeom prst="rect">
            <a:avLst/>
          </a:prstGeom>
        </p:spPr>
      </p:pic>
      <p:pic>
        <p:nvPicPr>
          <p:cNvPr id="21" name="Image 20">
            <a:extLst>
              <a:ext uri="{FF2B5EF4-FFF2-40B4-BE49-F238E27FC236}">
                <a16:creationId xmlns:a16="http://schemas.microsoft.com/office/drawing/2014/main" id="{551CEDE0-A33E-39E1-6EDF-152358168408}"/>
              </a:ext>
            </a:extLst>
          </p:cNvPr>
          <p:cNvPicPr>
            <a:picLocks noChangeAspect="1"/>
          </p:cNvPicPr>
          <p:nvPr/>
        </p:nvPicPr>
        <p:blipFill rotWithShape="1">
          <a:blip r:embed="rId12"/>
          <a:srcRect l="35058" t="16944" r="15106" b="38312"/>
          <a:stretch/>
        </p:blipFill>
        <p:spPr>
          <a:xfrm>
            <a:off x="4145887" y="3771884"/>
            <a:ext cx="2174594" cy="1889938"/>
          </a:xfrm>
          <a:prstGeom prst="rect">
            <a:avLst/>
          </a:prstGeom>
        </p:spPr>
      </p:pic>
      <p:pic>
        <p:nvPicPr>
          <p:cNvPr id="22" name="Image 21">
            <a:extLst>
              <a:ext uri="{FF2B5EF4-FFF2-40B4-BE49-F238E27FC236}">
                <a16:creationId xmlns:a16="http://schemas.microsoft.com/office/drawing/2014/main" id="{F571803E-34CD-5D41-4880-1ACD3912D828}"/>
              </a:ext>
            </a:extLst>
          </p:cNvPr>
          <p:cNvPicPr>
            <a:picLocks noChangeAspect="1"/>
          </p:cNvPicPr>
          <p:nvPr/>
        </p:nvPicPr>
        <p:blipFill rotWithShape="1">
          <a:blip r:embed="rId13"/>
          <a:srcRect l="18184" t="9142" r="20919" b="3159"/>
          <a:stretch/>
        </p:blipFill>
        <p:spPr>
          <a:xfrm>
            <a:off x="9038978" y="3441069"/>
            <a:ext cx="2482475" cy="1780925"/>
          </a:xfrm>
          <a:prstGeom prst="rect">
            <a:avLst/>
          </a:prstGeom>
        </p:spPr>
      </p:pic>
      <p:pic>
        <p:nvPicPr>
          <p:cNvPr id="23" name="Image 22">
            <a:extLst>
              <a:ext uri="{FF2B5EF4-FFF2-40B4-BE49-F238E27FC236}">
                <a16:creationId xmlns:a16="http://schemas.microsoft.com/office/drawing/2014/main" id="{584F0973-5658-B165-B053-7513C3D8B6A9}"/>
              </a:ext>
            </a:extLst>
          </p:cNvPr>
          <p:cNvPicPr>
            <a:picLocks noChangeAspect="1"/>
          </p:cNvPicPr>
          <p:nvPr/>
        </p:nvPicPr>
        <p:blipFill rotWithShape="1">
          <a:blip r:embed="rId14"/>
          <a:srcRect l="19912" t="11851" r="22591" b="26501"/>
          <a:stretch/>
        </p:blipFill>
        <p:spPr>
          <a:xfrm>
            <a:off x="9036734" y="4923898"/>
            <a:ext cx="2482475" cy="1780926"/>
          </a:xfrm>
          <a:prstGeom prst="rect">
            <a:avLst/>
          </a:prstGeom>
        </p:spPr>
      </p:pic>
      <p:sp>
        <p:nvSpPr>
          <p:cNvPr id="24" name="ZoneTexte 23">
            <a:extLst>
              <a:ext uri="{FF2B5EF4-FFF2-40B4-BE49-F238E27FC236}">
                <a16:creationId xmlns:a16="http://schemas.microsoft.com/office/drawing/2014/main" id="{C0E0189F-9C2E-7650-7EC2-A49387842829}"/>
              </a:ext>
            </a:extLst>
          </p:cNvPr>
          <p:cNvSpPr txBox="1"/>
          <p:nvPr/>
        </p:nvSpPr>
        <p:spPr>
          <a:xfrm>
            <a:off x="10870313" y="3441069"/>
            <a:ext cx="651140" cy="276999"/>
          </a:xfrm>
          <a:prstGeom prst="rect">
            <a:avLst/>
          </a:prstGeom>
          <a:noFill/>
        </p:spPr>
        <p:txBody>
          <a:bodyPr wrap="none" rtlCol="0">
            <a:spAutoFit/>
          </a:bodyPr>
          <a:lstStyle/>
          <a:p>
            <a:r>
              <a:rPr lang="fr-FR" sz="1200" dirty="0">
                <a:solidFill>
                  <a:schemeClr val="bg1"/>
                </a:solidFill>
              </a:rPr>
              <a:t>Post op</a:t>
            </a:r>
          </a:p>
        </p:txBody>
      </p:sp>
      <p:sp>
        <p:nvSpPr>
          <p:cNvPr id="25" name="ZoneTexte 24">
            <a:extLst>
              <a:ext uri="{FF2B5EF4-FFF2-40B4-BE49-F238E27FC236}">
                <a16:creationId xmlns:a16="http://schemas.microsoft.com/office/drawing/2014/main" id="{429F4523-BDF8-0F00-CA61-6FA3478A6F19}"/>
              </a:ext>
            </a:extLst>
          </p:cNvPr>
          <p:cNvSpPr txBox="1"/>
          <p:nvPr/>
        </p:nvSpPr>
        <p:spPr>
          <a:xfrm>
            <a:off x="10895961" y="4986248"/>
            <a:ext cx="599844" cy="276999"/>
          </a:xfrm>
          <a:prstGeom prst="rect">
            <a:avLst/>
          </a:prstGeom>
          <a:noFill/>
        </p:spPr>
        <p:txBody>
          <a:bodyPr wrap="none" rtlCol="0">
            <a:spAutoFit/>
          </a:bodyPr>
          <a:lstStyle/>
          <a:p>
            <a:r>
              <a:rPr lang="fr-FR" sz="1200" dirty="0">
                <a:solidFill>
                  <a:schemeClr val="bg1"/>
                </a:solidFill>
              </a:rPr>
              <a:t>3 mois</a:t>
            </a:r>
          </a:p>
        </p:txBody>
      </p:sp>
      <p:pic>
        <p:nvPicPr>
          <p:cNvPr id="28" name="Image 27" descr="Une image contenant intérieur&#10;&#10;Description générée automatiquement avec une confiance moyenne">
            <a:extLst>
              <a:ext uri="{FF2B5EF4-FFF2-40B4-BE49-F238E27FC236}">
                <a16:creationId xmlns:a16="http://schemas.microsoft.com/office/drawing/2014/main" id="{61040B58-7E5A-7735-EF61-B476943558ED}"/>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6200000">
            <a:off x="2740957" y="1990478"/>
            <a:ext cx="3887608" cy="5183477"/>
          </a:xfrm>
          <a:prstGeom prst="rect">
            <a:avLst/>
          </a:prstGeom>
        </p:spPr>
      </p:pic>
      <p:sp>
        <p:nvSpPr>
          <p:cNvPr id="14" name="Rounded Rectangle 13"/>
          <p:cNvSpPr/>
          <p:nvPr/>
        </p:nvSpPr>
        <p:spPr>
          <a:xfrm>
            <a:off x="389446" y="5845217"/>
            <a:ext cx="8232194" cy="777240"/>
          </a:xfrm>
          <a:prstGeom prst="round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fr-FR" sz="1800" b="1" i="0" dirty="0"/>
              <a:t>STRATÉGIE </a:t>
            </a:r>
            <a:r>
              <a:rPr sz="1800" b="1" i="0" dirty="0"/>
              <a:t>: </a:t>
            </a:r>
            <a:r>
              <a:rPr sz="1800" b="0" i="0" dirty="0" err="1"/>
              <a:t>localisation</a:t>
            </a:r>
            <a:r>
              <a:rPr sz="1800" b="0" i="0" dirty="0"/>
              <a:t> </a:t>
            </a:r>
            <a:r>
              <a:rPr lang="fr-FR" sz="1800" b="0" i="0" dirty="0"/>
              <a:t>thoracique/</a:t>
            </a:r>
            <a:r>
              <a:rPr sz="1800" b="0" i="0" dirty="0" err="1"/>
              <a:t>viscérale</a:t>
            </a:r>
            <a:r>
              <a:rPr sz="1800" b="0" i="0" dirty="0"/>
              <a:t> </a:t>
            </a:r>
            <a:endParaRPr lang="fr-FR" sz="1800" b="0" i="0" dirty="0"/>
          </a:p>
          <a:p>
            <a:pPr algn="ctr"/>
            <a:r>
              <a:rPr lang="fr-FR" dirty="0"/>
              <a:t>=</a:t>
            </a:r>
            <a:r>
              <a:rPr sz="1800" b="0" i="0" dirty="0"/>
              <a:t> </a:t>
            </a:r>
            <a:r>
              <a:rPr lang="fr-FR" sz="1800" b="0" i="0" dirty="0"/>
              <a:t>TEVAR/</a:t>
            </a:r>
            <a:r>
              <a:rPr sz="1800" b="0" i="0" dirty="0"/>
              <a:t>FEVAR home made</a:t>
            </a:r>
            <a:r>
              <a:rPr lang="fr-FR" sz="1800" b="0" i="0" dirty="0"/>
              <a:t> + ATB suspensive </a:t>
            </a:r>
            <a:endParaRPr sz="1800" b="0" i="0" dirty="0"/>
          </a:p>
        </p:txBody>
      </p:sp>
    </p:spTree>
    <p:extLst>
      <p:ext uri="{BB962C8B-B14F-4D97-AF65-F5344CB8AC3E}">
        <p14:creationId xmlns:p14="http://schemas.microsoft.com/office/powerpoint/2010/main" val="245399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00"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par>
                          <p:cTn id="13" fill="hold">
                            <p:stCondLst>
                              <p:cond delay="0"/>
                            </p:stCondLst>
                            <p:childTnLst>
                              <p:par>
                                <p:cTn id="14" presetID="1" presetClass="mediacall" presetSubtype="0" fill="hold" nodeType="afterEffect">
                                  <p:stCondLst>
                                    <p:cond delay="0"/>
                                  </p:stCondLst>
                                  <p:childTnLst>
                                    <p:cmd type="call" cmd="playFrom(0.0)">
                                      <p:cBhvr>
                                        <p:cTn id="15" dur="5000" fill="hold"/>
                                        <p:tgtEl>
                                          <p:spTgt spid="19"/>
                                        </p:tgtEl>
                                      </p:cBhvr>
                                    </p:cmd>
                                  </p:childTnLst>
                                </p:cTn>
                              </p:par>
                              <p:par>
                                <p:cTn id="16" presetID="1" presetClass="entr" presetSubtype="0" fill="hold" grpId="1" nodeType="with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17"/>
                    </p:tgtEl>
                  </p:cond>
                </p:stCondLst>
                <p:endSync evt="end" delay="0">
                  <p:rtn val="all"/>
                </p:endSync>
                <p:childTnLst>
                  <p:par>
                    <p:cTn id="37" fill="hold">
                      <p:stCondLst>
                        <p:cond delay="0"/>
                      </p:stCondLst>
                      <p:childTnLst>
                        <p:par>
                          <p:cTn id="38" fill="hold">
                            <p:stCondLst>
                              <p:cond delay="0"/>
                            </p:stCondLst>
                            <p:childTnLst>
                              <p:par>
                                <p:cTn id="39" presetID="2" presetClass="mediacall" presetSubtype="0" fill="hold" nodeType="clickEffect">
                                  <p:stCondLst>
                                    <p:cond delay="0"/>
                                  </p:stCondLst>
                                  <p:childTnLst>
                                    <p:cmd type="call" cmd="togglePause">
                                      <p:cBhvr>
                                        <p:cTn id="40" dur="1" fill="hold"/>
                                        <p:tgtEl>
                                          <p:spTgt spid="17"/>
                                        </p:tgtEl>
                                      </p:cBhvr>
                                    </p:cmd>
                                  </p:childTnLst>
                                </p:cTn>
                              </p:par>
                            </p:childTnLst>
                          </p:cTn>
                        </p:par>
                      </p:childTnLst>
                    </p:cTn>
                  </p:par>
                </p:childTnLst>
              </p:cTn>
              <p:nextCondLst>
                <p:cond evt="onClick" delay="0">
                  <p:tgtEl>
                    <p:spTgt spid="17"/>
                  </p:tgtEl>
                </p:cond>
              </p:nextCondLst>
            </p:seq>
            <p:video>
              <p:cMediaNode vol="80000">
                <p:cTn id="41" repeatCount="indefinite" fill="hold" display="0">
                  <p:stCondLst>
                    <p:cond delay="indefinite"/>
                  </p:stCondLst>
                </p:cTn>
                <p:tgtEl>
                  <p:spTgt spid="17"/>
                </p:tgtEl>
              </p:cMediaNode>
            </p:video>
            <p:seq concurrent="1" nextAc="seek">
              <p:cTn id="42" restart="whenNotActive" fill="hold" evtFilter="cancelBubble" nodeType="interactiveSeq">
                <p:stCondLst>
                  <p:cond evt="onClick" delay="0">
                    <p:tgtEl>
                      <p:spTgt spid="19"/>
                    </p:tgtEl>
                  </p:cond>
                </p:stCondLst>
                <p:endSync evt="end" delay="0">
                  <p:rtn val="all"/>
                </p:endSync>
                <p:childTnLst>
                  <p:par>
                    <p:cTn id="43" fill="hold">
                      <p:stCondLst>
                        <p:cond delay="0"/>
                      </p:stCondLst>
                      <p:childTnLst>
                        <p:par>
                          <p:cTn id="44" fill="hold">
                            <p:stCondLst>
                              <p:cond delay="0"/>
                            </p:stCondLst>
                            <p:childTnLst>
                              <p:par>
                                <p:cTn id="45" presetID="2" presetClass="mediacall" presetSubtype="0" fill="hold" nodeType="clickEffect">
                                  <p:stCondLst>
                                    <p:cond delay="0"/>
                                  </p:stCondLst>
                                  <p:childTnLst>
                                    <p:cmd type="call" cmd="togglePause">
                                      <p:cBhvr>
                                        <p:cTn id="46" dur="1" fill="hold"/>
                                        <p:tgtEl>
                                          <p:spTgt spid="19"/>
                                        </p:tgtEl>
                                      </p:cBhvr>
                                    </p:cmd>
                                  </p:childTnLst>
                                </p:cTn>
                              </p:par>
                            </p:childTnLst>
                          </p:cTn>
                        </p:par>
                      </p:childTnLst>
                    </p:cTn>
                  </p:par>
                </p:childTnLst>
              </p:cTn>
              <p:nextCondLst>
                <p:cond evt="onClick" delay="0">
                  <p:tgtEl>
                    <p:spTgt spid="19"/>
                  </p:tgtEl>
                </p:cond>
              </p:nextCondLst>
            </p:seq>
            <p:video>
              <p:cMediaNode vol="80000">
                <p:cTn id="47" repeatCount="indefinite" fill="hold" display="0">
                  <p:stCondLst>
                    <p:cond delay="indefinite"/>
                  </p:stCondLst>
                </p:cTn>
                <p:tgtEl>
                  <p:spTgt spid="19"/>
                </p:tgtEl>
              </p:cMediaNode>
            </p:video>
          </p:childTnLst>
        </p:cTn>
      </p:par>
    </p:tnLst>
    <p:bldLst>
      <p:bldP spid="15" grpId="0"/>
      <p:bldP spid="15" grpId="1"/>
      <p:bldP spid="24" grpId="0"/>
      <p:bldP spid="25" grpId="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Opérable : tracker le germe</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9" name="TextBox 8"/>
          <p:cNvSpPr txBox="1"/>
          <p:nvPr/>
        </p:nvSpPr>
        <p:spPr>
          <a:xfrm>
            <a:off x="971409" y="1708009"/>
            <a:ext cx="5989320" cy="646331"/>
          </a:xfrm>
          <a:prstGeom prst="rect">
            <a:avLst/>
          </a:prstGeom>
          <a:noFill/>
        </p:spPr>
        <p:txBody>
          <a:bodyPr wrap="square" anchor="t">
            <a:spAutoFit/>
          </a:bodyPr>
          <a:lstStyle/>
          <a:p>
            <a:pPr algn="l"/>
            <a:r>
              <a:rPr i="0" u="none" dirty="0" err="1">
                <a:solidFill>
                  <a:srgbClr val="000000"/>
                </a:solidFill>
              </a:rPr>
              <a:t>Hémocultures</a:t>
            </a:r>
            <a:r>
              <a:rPr i="0" u="none" dirty="0">
                <a:solidFill>
                  <a:srgbClr val="000000"/>
                </a:solidFill>
              </a:rPr>
              <a:t> </a:t>
            </a:r>
            <a:r>
              <a:rPr i="0" u="none" dirty="0" err="1">
                <a:solidFill>
                  <a:srgbClr val="000000"/>
                </a:solidFill>
              </a:rPr>
              <a:t>périphériques</a:t>
            </a:r>
            <a:r>
              <a:rPr i="0" u="none" dirty="0">
                <a:solidFill>
                  <a:srgbClr val="000000"/>
                </a:solidFill>
              </a:rPr>
              <a:t> </a:t>
            </a:r>
            <a:r>
              <a:rPr lang="fr-FR" i="0" u="none" dirty="0">
                <a:solidFill>
                  <a:srgbClr val="000000"/>
                </a:solidFill>
              </a:rPr>
              <a:t>répétées</a:t>
            </a:r>
          </a:p>
          <a:p>
            <a:pPr algn="l"/>
            <a:r>
              <a:rPr i="0" u="none" dirty="0" err="1">
                <a:solidFill>
                  <a:srgbClr val="000000"/>
                </a:solidFill>
              </a:rPr>
              <a:t>avant</a:t>
            </a:r>
            <a:r>
              <a:rPr i="0" u="none" dirty="0">
                <a:solidFill>
                  <a:srgbClr val="000000"/>
                </a:solidFill>
              </a:rPr>
              <a:t> </a:t>
            </a:r>
            <a:r>
              <a:rPr i="0" u="none" dirty="0" err="1">
                <a:solidFill>
                  <a:srgbClr val="000000"/>
                </a:solidFill>
              </a:rPr>
              <a:t>toute</a:t>
            </a:r>
            <a:r>
              <a:rPr i="0" u="none" dirty="0">
                <a:solidFill>
                  <a:srgbClr val="000000"/>
                </a:solidFill>
              </a:rPr>
              <a:t> </a:t>
            </a:r>
            <a:r>
              <a:rPr i="0" u="none" dirty="0" err="1">
                <a:solidFill>
                  <a:srgbClr val="000000"/>
                </a:solidFill>
              </a:rPr>
              <a:t>antibiothérapie</a:t>
            </a:r>
            <a:endParaRPr i="0" u="none" dirty="0">
              <a:solidFill>
                <a:srgbClr val="000000"/>
              </a:solidFill>
            </a:endParaRPr>
          </a:p>
        </p:txBody>
      </p:sp>
      <p:sp>
        <p:nvSpPr>
          <p:cNvPr id="11" name="TextBox 10"/>
          <p:cNvSpPr txBox="1"/>
          <p:nvPr/>
        </p:nvSpPr>
        <p:spPr>
          <a:xfrm>
            <a:off x="971409" y="2527375"/>
            <a:ext cx="5989320" cy="369332"/>
          </a:xfrm>
          <a:prstGeom prst="rect">
            <a:avLst/>
          </a:prstGeom>
          <a:noFill/>
        </p:spPr>
        <p:txBody>
          <a:bodyPr wrap="square" anchor="t">
            <a:spAutoFit/>
          </a:bodyPr>
          <a:lstStyle/>
          <a:p>
            <a:pPr algn="l"/>
            <a:r>
              <a:rPr i="0" u="none" dirty="0" err="1">
                <a:solidFill>
                  <a:srgbClr val="000000"/>
                </a:solidFill>
              </a:rPr>
              <a:t>Hémocultures</a:t>
            </a:r>
            <a:r>
              <a:rPr i="0" u="none" dirty="0">
                <a:solidFill>
                  <a:srgbClr val="000000"/>
                </a:solidFill>
              </a:rPr>
              <a:t> intra-</a:t>
            </a:r>
            <a:r>
              <a:rPr i="0" u="none" dirty="0" err="1">
                <a:solidFill>
                  <a:srgbClr val="000000"/>
                </a:solidFill>
              </a:rPr>
              <a:t>aortiques</a:t>
            </a:r>
            <a:endParaRPr i="0" u="none" dirty="0">
              <a:solidFill>
                <a:srgbClr val="000000"/>
              </a:solidFill>
            </a:endParaRPr>
          </a:p>
        </p:txBody>
      </p:sp>
      <p:sp>
        <p:nvSpPr>
          <p:cNvPr id="13" name="TextBox 12"/>
          <p:cNvSpPr txBox="1"/>
          <p:nvPr/>
        </p:nvSpPr>
        <p:spPr>
          <a:xfrm>
            <a:off x="971409" y="3106699"/>
            <a:ext cx="5989320" cy="369332"/>
          </a:xfrm>
          <a:prstGeom prst="rect">
            <a:avLst/>
          </a:prstGeom>
          <a:noFill/>
        </p:spPr>
        <p:txBody>
          <a:bodyPr wrap="square" anchor="t">
            <a:spAutoFit/>
          </a:bodyPr>
          <a:lstStyle/>
          <a:p>
            <a:pPr algn="l"/>
            <a:r>
              <a:rPr i="0" u="none" dirty="0" err="1">
                <a:solidFill>
                  <a:srgbClr val="000000"/>
                </a:solidFill>
              </a:rPr>
              <a:t>Ponction</a:t>
            </a:r>
            <a:r>
              <a:rPr i="0" u="none" dirty="0">
                <a:solidFill>
                  <a:srgbClr val="000000"/>
                </a:solidFill>
              </a:rPr>
              <a:t> / drainage </a:t>
            </a:r>
            <a:r>
              <a:rPr i="0" u="none" dirty="0" err="1">
                <a:solidFill>
                  <a:srgbClr val="000000"/>
                </a:solidFill>
              </a:rPr>
              <a:t>radiologique</a:t>
            </a:r>
            <a:r>
              <a:rPr i="0" u="none" dirty="0">
                <a:solidFill>
                  <a:srgbClr val="000000"/>
                </a:solidFill>
              </a:rPr>
              <a:t> des collections</a:t>
            </a:r>
          </a:p>
        </p:txBody>
      </p:sp>
      <p:sp>
        <p:nvSpPr>
          <p:cNvPr id="15" name="TextBox 14"/>
          <p:cNvSpPr txBox="1"/>
          <p:nvPr/>
        </p:nvSpPr>
        <p:spPr>
          <a:xfrm>
            <a:off x="971409" y="4851759"/>
            <a:ext cx="5989320" cy="1711366"/>
          </a:xfrm>
          <a:prstGeom prst="rect">
            <a:avLst/>
          </a:prstGeom>
          <a:noFill/>
        </p:spPr>
        <p:txBody>
          <a:bodyPr wrap="square" anchor="t">
            <a:spAutoFit/>
          </a:bodyPr>
          <a:lstStyle/>
          <a:p>
            <a:pPr algn="l">
              <a:lnSpc>
                <a:spcPct val="150000"/>
              </a:lnSpc>
            </a:pPr>
            <a:r>
              <a:rPr i="0" u="none" dirty="0">
                <a:solidFill>
                  <a:srgbClr val="000000"/>
                </a:solidFill>
              </a:rPr>
              <a:t>≥ 3 </a:t>
            </a:r>
            <a:r>
              <a:rPr i="0" u="none" dirty="0" err="1">
                <a:solidFill>
                  <a:srgbClr val="000000"/>
                </a:solidFill>
              </a:rPr>
              <a:t>prélèvements</a:t>
            </a:r>
            <a:r>
              <a:rPr i="0" u="none" dirty="0">
                <a:solidFill>
                  <a:srgbClr val="000000"/>
                </a:solidFill>
              </a:rPr>
              <a:t> </a:t>
            </a:r>
            <a:r>
              <a:rPr i="0" u="none" dirty="0" err="1">
                <a:solidFill>
                  <a:srgbClr val="000000"/>
                </a:solidFill>
              </a:rPr>
              <a:t>profonds</a:t>
            </a:r>
            <a:r>
              <a:rPr i="0" u="none" dirty="0">
                <a:solidFill>
                  <a:srgbClr val="000000"/>
                </a:solidFill>
              </a:rPr>
              <a:t> per-</a:t>
            </a:r>
            <a:r>
              <a:rPr i="0" u="none" dirty="0" err="1">
                <a:solidFill>
                  <a:srgbClr val="000000"/>
                </a:solidFill>
              </a:rPr>
              <a:t>opératoires</a:t>
            </a:r>
            <a:endParaRPr lang="fr-FR" dirty="0">
              <a:solidFill>
                <a:srgbClr val="000000"/>
              </a:solidFill>
            </a:endParaRPr>
          </a:p>
          <a:p>
            <a:pPr algn="l">
              <a:lnSpc>
                <a:spcPct val="150000"/>
              </a:lnSpc>
            </a:pPr>
            <a:r>
              <a:rPr lang="fr-FR" i="0" u="none" dirty="0">
                <a:solidFill>
                  <a:srgbClr val="000000"/>
                </a:solidFill>
              </a:rPr>
              <a:t>Segmentation prothèse</a:t>
            </a:r>
          </a:p>
          <a:p>
            <a:pPr>
              <a:lnSpc>
                <a:spcPct val="150000"/>
              </a:lnSpc>
            </a:pPr>
            <a:r>
              <a:rPr lang="fr-FR" i="0" u="none" dirty="0">
                <a:solidFill>
                  <a:srgbClr val="000000"/>
                </a:solidFill>
              </a:rPr>
              <a:t>PCR si cultures négatives</a:t>
            </a:r>
          </a:p>
          <a:p>
            <a:pPr algn="l">
              <a:lnSpc>
                <a:spcPct val="150000"/>
              </a:lnSpc>
            </a:pPr>
            <a:endParaRPr i="0" u="none" dirty="0">
              <a:solidFill>
                <a:srgbClr val="000000"/>
              </a:solidFill>
            </a:endParaRPr>
          </a:p>
        </p:txBody>
      </p:sp>
      <p:sp>
        <p:nvSpPr>
          <p:cNvPr id="17" name="TextBox 16"/>
          <p:cNvSpPr txBox="1"/>
          <p:nvPr/>
        </p:nvSpPr>
        <p:spPr>
          <a:xfrm>
            <a:off x="971409" y="3676785"/>
            <a:ext cx="5989320" cy="369332"/>
          </a:xfrm>
          <a:prstGeom prst="rect">
            <a:avLst/>
          </a:prstGeom>
          <a:noFill/>
        </p:spPr>
        <p:txBody>
          <a:bodyPr wrap="square" anchor="t">
            <a:spAutoFit/>
          </a:bodyPr>
          <a:lstStyle/>
          <a:p>
            <a:pPr algn="l"/>
            <a:r>
              <a:rPr i="0" u="none" dirty="0">
                <a:solidFill>
                  <a:srgbClr val="000000"/>
                </a:solidFill>
              </a:rPr>
              <a:t>PCR </a:t>
            </a:r>
            <a:r>
              <a:rPr i="0" u="none" dirty="0" err="1">
                <a:solidFill>
                  <a:srgbClr val="000000"/>
                </a:solidFill>
              </a:rPr>
              <a:t>si</a:t>
            </a:r>
            <a:r>
              <a:rPr i="0" u="none" dirty="0">
                <a:solidFill>
                  <a:srgbClr val="000000"/>
                </a:solidFill>
              </a:rPr>
              <a:t> cultures </a:t>
            </a:r>
            <a:r>
              <a:rPr i="0" u="none" dirty="0" err="1">
                <a:solidFill>
                  <a:srgbClr val="000000"/>
                </a:solidFill>
              </a:rPr>
              <a:t>négatives</a:t>
            </a:r>
            <a:endParaRPr i="0" u="none" dirty="0">
              <a:solidFill>
                <a:srgbClr val="000000"/>
              </a:solidFill>
            </a:endParaRPr>
          </a:p>
        </p:txBody>
      </p:sp>
      <p:sp>
        <p:nvSpPr>
          <p:cNvPr id="2" name="Rounded Rectangle 9">
            <a:extLst>
              <a:ext uri="{FF2B5EF4-FFF2-40B4-BE49-F238E27FC236}">
                <a16:creationId xmlns:a16="http://schemas.microsoft.com/office/drawing/2014/main" id="{BDB385E3-C657-7E06-B92F-A36DC7B80B07}"/>
              </a:ext>
            </a:extLst>
          </p:cNvPr>
          <p:cNvSpPr/>
          <p:nvPr/>
        </p:nvSpPr>
        <p:spPr>
          <a:xfrm>
            <a:off x="9953240" y="50979"/>
            <a:ext cx="2156631" cy="461665"/>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nchor="ctr"/>
          <a:lstStyle/>
          <a:p>
            <a:pPr algn="ctr"/>
            <a:r>
              <a:rPr lang="fr-FR" sz="1600" b="1" i="0" dirty="0"/>
              <a:t>OPÉRABLE</a:t>
            </a:r>
          </a:p>
        </p:txBody>
      </p:sp>
      <p:sp>
        <p:nvSpPr>
          <p:cNvPr id="5" name="ZoneTexte 4">
            <a:extLst>
              <a:ext uri="{FF2B5EF4-FFF2-40B4-BE49-F238E27FC236}">
                <a16:creationId xmlns:a16="http://schemas.microsoft.com/office/drawing/2014/main" id="{D39EE59A-3ECA-6915-AC39-D9509AC1F958}"/>
              </a:ext>
            </a:extLst>
          </p:cNvPr>
          <p:cNvSpPr txBox="1"/>
          <p:nvPr/>
        </p:nvSpPr>
        <p:spPr>
          <a:xfrm>
            <a:off x="542431" y="1150558"/>
            <a:ext cx="6191954" cy="400110"/>
          </a:xfrm>
          <a:prstGeom prst="rect">
            <a:avLst/>
          </a:prstGeom>
          <a:noFill/>
        </p:spPr>
        <p:txBody>
          <a:bodyPr wrap="square">
            <a:spAutoFit/>
          </a:bodyPr>
          <a:lstStyle/>
          <a:p>
            <a:pPr algn="l"/>
            <a:r>
              <a:rPr lang="fr-FR" sz="2000" b="1" i="0" u="sng" dirty="0">
                <a:solidFill>
                  <a:srgbClr val="000000"/>
                </a:solidFill>
              </a:rPr>
              <a:t>En préopératoire </a:t>
            </a:r>
          </a:p>
        </p:txBody>
      </p:sp>
      <p:sp>
        <p:nvSpPr>
          <p:cNvPr id="6" name="ZoneTexte 5">
            <a:extLst>
              <a:ext uri="{FF2B5EF4-FFF2-40B4-BE49-F238E27FC236}">
                <a16:creationId xmlns:a16="http://schemas.microsoft.com/office/drawing/2014/main" id="{14BD216B-5AE0-247D-8CAA-10195B03D62B}"/>
              </a:ext>
            </a:extLst>
          </p:cNvPr>
          <p:cNvSpPr txBox="1"/>
          <p:nvPr/>
        </p:nvSpPr>
        <p:spPr>
          <a:xfrm>
            <a:off x="542431" y="4451649"/>
            <a:ext cx="6191954" cy="400110"/>
          </a:xfrm>
          <a:prstGeom prst="rect">
            <a:avLst/>
          </a:prstGeom>
          <a:noFill/>
        </p:spPr>
        <p:txBody>
          <a:bodyPr wrap="square">
            <a:spAutoFit/>
          </a:bodyPr>
          <a:lstStyle/>
          <a:p>
            <a:pPr algn="l"/>
            <a:r>
              <a:rPr lang="fr-FR" sz="2000" b="1" i="0" u="sng" dirty="0">
                <a:solidFill>
                  <a:srgbClr val="000000"/>
                </a:solidFill>
              </a:rPr>
              <a:t>En peropératoire </a:t>
            </a:r>
          </a:p>
        </p:txBody>
      </p:sp>
      <p:sp>
        <p:nvSpPr>
          <p:cNvPr id="23" name="Rounded Rectangle 17">
            <a:extLst>
              <a:ext uri="{FF2B5EF4-FFF2-40B4-BE49-F238E27FC236}">
                <a16:creationId xmlns:a16="http://schemas.microsoft.com/office/drawing/2014/main" id="{202D0E6B-F10F-885B-0524-A7CF8651602D}"/>
              </a:ext>
            </a:extLst>
          </p:cNvPr>
          <p:cNvSpPr/>
          <p:nvPr/>
        </p:nvSpPr>
        <p:spPr>
          <a:xfrm>
            <a:off x="5747000" y="835181"/>
            <a:ext cx="4206240" cy="1251719"/>
          </a:xfrm>
          <a:prstGeom prst="roundRect">
            <a:avLst/>
          </a:prstGeom>
          <a:solidFill>
            <a:schemeClr val="accent2">
              <a:lumMod val="75000"/>
            </a:schemeClr>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4000" b="1" i="0" dirty="0"/>
              <a:t>83 %</a:t>
            </a:r>
          </a:p>
          <a:p>
            <a:pPr algn="ctr"/>
            <a:r>
              <a:rPr sz="1500" b="0" i="0" dirty="0"/>
              <a:t>de documentation </a:t>
            </a:r>
            <a:r>
              <a:rPr sz="1500" b="0" i="0" dirty="0" err="1"/>
              <a:t>microbiologique</a:t>
            </a:r>
            <a:r>
              <a:rPr sz="1500" b="0" i="0" dirty="0"/>
              <a:t> </a:t>
            </a:r>
            <a:r>
              <a:rPr sz="1500" b="0" i="0" dirty="0" err="1"/>
              <a:t>série</a:t>
            </a:r>
            <a:r>
              <a:rPr sz="1500" b="0" i="0" dirty="0"/>
              <a:t> </a:t>
            </a:r>
            <a:r>
              <a:rPr sz="1500" b="0" i="0" dirty="0" err="1"/>
              <a:t>CRIVasC</a:t>
            </a:r>
            <a:endParaRPr sz="1500" b="0" i="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7">
            <a:extLst>
              <a:ext uri="{FF2B5EF4-FFF2-40B4-BE49-F238E27FC236}">
                <a16:creationId xmlns:a16="http://schemas.microsoft.com/office/drawing/2014/main" id="{76E7A49C-0588-0471-A1EB-8981FE332C50}"/>
              </a:ext>
            </a:extLst>
          </p:cNvPr>
          <p:cNvSpPr/>
          <p:nvPr/>
        </p:nvSpPr>
        <p:spPr>
          <a:xfrm>
            <a:off x="6503388" y="3150199"/>
            <a:ext cx="5228166" cy="3184500"/>
          </a:xfrm>
          <a:prstGeom prst="roundRect">
            <a:avLst>
              <a:gd name="adj" fmla="val 8484"/>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1600" b="0" i="0" dirty="0"/>
          </a:p>
        </p:txBody>
      </p:sp>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Opérable : tracker le germe</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9" name="TextBox 8"/>
          <p:cNvSpPr txBox="1"/>
          <p:nvPr/>
        </p:nvSpPr>
        <p:spPr>
          <a:xfrm>
            <a:off x="971409" y="1708009"/>
            <a:ext cx="5989320" cy="646331"/>
          </a:xfrm>
          <a:prstGeom prst="rect">
            <a:avLst/>
          </a:prstGeom>
          <a:noFill/>
        </p:spPr>
        <p:txBody>
          <a:bodyPr wrap="square" anchor="t">
            <a:spAutoFit/>
          </a:bodyPr>
          <a:lstStyle/>
          <a:p>
            <a:pPr algn="l"/>
            <a:r>
              <a:rPr i="0" u="none" dirty="0" err="1">
                <a:solidFill>
                  <a:srgbClr val="000000"/>
                </a:solidFill>
              </a:rPr>
              <a:t>Hémocultures</a:t>
            </a:r>
            <a:r>
              <a:rPr i="0" u="none" dirty="0">
                <a:solidFill>
                  <a:srgbClr val="000000"/>
                </a:solidFill>
              </a:rPr>
              <a:t> </a:t>
            </a:r>
            <a:r>
              <a:rPr i="0" u="none" dirty="0" err="1">
                <a:solidFill>
                  <a:srgbClr val="000000"/>
                </a:solidFill>
              </a:rPr>
              <a:t>périphériques</a:t>
            </a:r>
            <a:r>
              <a:rPr i="0" u="none" dirty="0">
                <a:solidFill>
                  <a:srgbClr val="000000"/>
                </a:solidFill>
              </a:rPr>
              <a:t> </a:t>
            </a:r>
            <a:r>
              <a:rPr lang="fr-FR" i="0" u="none" dirty="0">
                <a:solidFill>
                  <a:srgbClr val="000000"/>
                </a:solidFill>
              </a:rPr>
              <a:t>répétées</a:t>
            </a:r>
          </a:p>
          <a:p>
            <a:pPr algn="l"/>
            <a:r>
              <a:rPr i="0" u="none" dirty="0" err="1">
                <a:solidFill>
                  <a:srgbClr val="000000"/>
                </a:solidFill>
              </a:rPr>
              <a:t>avant</a:t>
            </a:r>
            <a:r>
              <a:rPr i="0" u="none" dirty="0">
                <a:solidFill>
                  <a:srgbClr val="000000"/>
                </a:solidFill>
              </a:rPr>
              <a:t> </a:t>
            </a:r>
            <a:r>
              <a:rPr i="0" u="none" dirty="0" err="1">
                <a:solidFill>
                  <a:srgbClr val="000000"/>
                </a:solidFill>
              </a:rPr>
              <a:t>toute</a:t>
            </a:r>
            <a:r>
              <a:rPr i="0" u="none" dirty="0">
                <a:solidFill>
                  <a:srgbClr val="000000"/>
                </a:solidFill>
              </a:rPr>
              <a:t> </a:t>
            </a:r>
            <a:r>
              <a:rPr i="0" u="none" dirty="0" err="1">
                <a:solidFill>
                  <a:srgbClr val="000000"/>
                </a:solidFill>
              </a:rPr>
              <a:t>antibiothérapie</a:t>
            </a:r>
            <a:endParaRPr i="0" u="none" dirty="0">
              <a:solidFill>
                <a:srgbClr val="000000"/>
              </a:solidFill>
            </a:endParaRPr>
          </a:p>
        </p:txBody>
      </p:sp>
      <p:sp>
        <p:nvSpPr>
          <p:cNvPr id="11" name="TextBox 10"/>
          <p:cNvSpPr txBox="1"/>
          <p:nvPr/>
        </p:nvSpPr>
        <p:spPr>
          <a:xfrm>
            <a:off x="971409" y="2527375"/>
            <a:ext cx="5989320" cy="369332"/>
          </a:xfrm>
          <a:prstGeom prst="rect">
            <a:avLst/>
          </a:prstGeom>
          <a:noFill/>
        </p:spPr>
        <p:txBody>
          <a:bodyPr wrap="square" anchor="t">
            <a:spAutoFit/>
          </a:bodyPr>
          <a:lstStyle/>
          <a:p>
            <a:pPr algn="l"/>
            <a:r>
              <a:rPr i="0" u="none" dirty="0" err="1">
                <a:solidFill>
                  <a:srgbClr val="000000"/>
                </a:solidFill>
              </a:rPr>
              <a:t>Hémocultures</a:t>
            </a:r>
            <a:r>
              <a:rPr i="0" u="none" dirty="0">
                <a:solidFill>
                  <a:srgbClr val="000000"/>
                </a:solidFill>
              </a:rPr>
              <a:t> intra-</a:t>
            </a:r>
            <a:r>
              <a:rPr i="0" u="none" dirty="0" err="1">
                <a:solidFill>
                  <a:srgbClr val="000000"/>
                </a:solidFill>
              </a:rPr>
              <a:t>aortiques</a:t>
            </a:r>
            <a:endParaRPr i="0" u="none" dirty="0">
              <a:solidFill>
                <a:srgbClr val="000000"/>
              </a:solidFill>
            </a:endParaRPr>
          </a:p>
        </p:txBody>
      </p:sp>
      <p:sp>
        <p:nvSpPr>
          <p:cNvPr id="13" name="TextBox 12"/>
          <p:cNvSpPr txBox="1"/>
          <p:nvPr/>
        </p:nvSpPr>
        <p:spPr>
          <a:xfrm>
            <a:off x="971409" y="3106699"/>
            <a:ext cx="5989320" cy="369332"/>
          </a:xfrm>
          <a:prstGeom prst="rect">
            <a:avLst/>
          </a:prstGeom>
          <a:noFill/>
        </p:spPr>
        <p:txBody>
          <a:bodyPr wrap="square" anchor="t">
            <a:spAutoFit/>
          </a:bodyPr>
          <a:lstStyle/>
          <a:p>
            <a:pPr algn="l"/>
            <a:r>
              <a:rPr i="0" u="none" dirty="0" err="1">
                <a:solidFill>
                  <a:srgbClr val="000000"/>
                </a:solidFill>
              </a:rPr>
              <a:t>Ponction</a:t>
            </a:r>
            <a:r>
              <a:rPr i="0" u="none" dirty="0">
                <a:solidFill>
                  <a:srgbClr val="000000"/>
                </a:solidFill>
              </a:rPr>
              <a:t> / drainage </a:t>
            </a:r>
            <a:r>
              <a:rPr i="0" u="none" dirty="0" err="1">
                <a:solidFill>
                  <a:srgbClr val="000000"/>
                </a:solidFill>
              </a:rPr>
              <a:t>radiologique</a:t>
            </a:r>
            <a:r>
              <a:rPr i="0" u="none" dirty="0">
                <a:solidFill>
                  <a:srgbClr val="000000"/>
                </a:solidFill>
              </a:rPr>
              <a:t> des collections</a:t>
            </a:r>
          </a:p>
        </p:txBody>
      </p:sp>
      <p:sp>
        <p:nvSpPr>
          <p:cNvPr id="15" name="TextBox 14"/>
          <p:cNvSpPr txBox="1"/>
          <p:nvPr/>
        </p:nvSpPr>
        <p:spPr>
          <a:xfrm>
            <a:off x="971409" y="4851759"/>
            <a:ext cx="5989320" cy="1711366"/>
          </a:xfrm>
          <a:prstGeom prst="rect">
            <a:avLst/>
          </a:prstGeom>
          <a:noFill/>
        </p:spPr>
        <p:txBody>
          <a:bodyPr wrap="square" anchor="t">
            <a:spAutoFit/>
          </a:bodyPr>
          <a:lstStyle/>
          <a:p>
            <a:pPr algn="l">
              <a:lnSpc>
                <a:spcPct val="150000"/>
              </a:lnSpc>
            </a:pPr>
            <a:r>
              <a:rPr i="0" u="none" dirty="0">
                <a:solidFill>
                  <a:srgbClr val="000000"/>
                </a:solidFill>
              </a:rPr>
              <a:t>≥ 3 </a:t>
            </a:r>
            <a:r>
              <a:rPr i="0" u="none" dirty="0" err="1">
                <a:solidFill>
                  <a:srgbClr val="000000"/>
                </a:solidFill>
              </a:rPr>
              <a:t>prélèvements</a:t>
            </a:r>
            <a:r>
              <a:rPr i="0" u="none" dirty="0">
                <a:solidFill>
                  <a:srgbClr val="000000"/>
                </a:solidFill>
              </a:rPr>
              <a:t> </a:t>
            </a:r>
            <a:r>
              <a:rPr i="0" u="none" dirty="0" err="1">
                <a:solidFill>
                  <a:srgbClr val="000000"/>
                </a:solidFill>
              </a:rPr>
              <a:t>profonds</a:t>
            </a:r>
            <a:r>
              <a:rPr i="0" u="none" dirty="0">
                <a:solidFill>
                  <a:srgbClr val="000000"/>
                </a:solidFill>
              </a:rPr>
              <a:t> per-</a:t>
            </a:r>
            <a:r>
              <a:rPr i="0" u="none" dirty="0" err="1">
                <a:solidFill>
                  <a:srgbClr val="000000"/>
                </a:solidFill>
              </a:rPr>
              <a:t>opératoires</a:t>
            </a:r>
            <a:endParaRPr lang="fr-FR" dirty="0">
              <a:solidFill>
                <a:srgbClr val="000000"/>
              </a:solidFill>
            </a:endParaRPr>
          </a:p>
          <a:p>
            <a:pPr algn="l">
              <a:lnSpc>
                <a:spcPct val="150000"/>
              </a:lnSpc>
            </a:pPr>
            <a:r>
              <a:rPr lang="fr-FR" i="0" u="none" dirty="0">
                <a:solidFill>
                  <a:srgbClr val="000000"/>
                </a:solidFill>
              </a:rPr>
              <a:t>Segmentation prothèse</a:t>
            </a:r>
          </a:p>
          <a:p>
            <a:pPr>
              <a:lnSpc>
                <a:spcPct val="150000"/>
              </a:lnSpc>
            </a:pPr>
            <a:r>
              <a:rPr lang="fr-FR" i="0" u="none" dirty="0">
                <a:solidFill>
                  <a:srgbClr val="000000"/>
                </a:solidFill>
              </a:rPr>
              <a:t>PCR si cultures négatives</a:t>
            </a:r>
          </a:p>
          <a:p>
            <a:pPr algn="l">
              <a:lnSpc>
                <a:spcPct val="150000"/>
              </a:lnSpc>
            </a:pPr>
            <a:endParaRPr i="0" u="none" dirty="0">
              <a:solidFill>
                <a:srgbClr val="000000"/>
              </a:solidFill>
            </a:endParaRPr>
          </a:p>
        </p:txBody>
      </p:sp>
      <p:sp>
        <p:nvSpPr>
          <p:cNvPr id="17" name="TextBox 16"/>
          <p:cNvSpPr txBox="1"/>
          <p:nvPr/>
        </p:nvSpPr>
        <p:spPr>
          <a:xfrm>
            <a:off x="971409" y="3676785"/>
            <a:ext cx="5989320" cy="369332"/>
          </a:xfrm>
          <a:prstGeom prst="rect">
            <a:avLst/>
          </a:prstGeom>
          <a:noFill/>
        </p:spPr>
        <p:txBody>
          <a:bodyPr wrap="square" anchor="t">
            <a:spAutoFit/>
          </a:bodyPr>
          <a:lstStyle/>
          <a:p>
            <a:pPr algn="l"/>
            <a:r>
              <a:rPr i="0" u="none" dirty="0">
                <a:solidFill>
                  <a:srgbClr val="000000"/>
                </a:solidFill>
              </a:rPr>
              <a:t>PCR </a:t>
            </a:r>
            <a:r>
              <a:rPr i="0" u="none" dirty="0" err="1">
                <a:solidFill>
                  <a:srgbClr val="000000"/>
                </a:solidFill>
              </a:rPr>
              <a:t>si</a:t>
            </a:r>
            <a:r>
              <a:rPr i="0" u="none" dirty="0">
                <a:solidFill>
                  <a:srgbClr val="000000"/>
                </a:solidFill>
              </a:rPr>
              <a:t> cultures </a:t>
            </a:r>
            <a:r>
              <a:rPr i="0" u="none" dirty="0" err="1">
                <a:solidFill>
                  <a:srgbClr val="000000"/>
                </a:solidFill>
              </a:rPr>
              <a:t>négatives</a:t>
            </a:r>
            <a:endParaRPr i="0" u="none" dirty="0">
              <a:solidFill>
                <a:srgbClr val="000000"/>
              </a:solidFill>
            </a:endParaRPr>
          </a:p>
        </p:txBody>
      </p:sp>
      <p:sp>
        <p:nvSpPr>
          <p:cNvPr id="18" name="Rounded Rectangle 17"/>
          <p:cNvSpPr/>
          <p:nvPr/>
        </p:nvSpPr>
        <p:spPr>
          <a:xfrm>
            <a:off x="5747000" y="835181"/>
            <a:ext cx="4206240" cy="1251719"/>
          </a:xfrm>
          <a:prstGeom prst="roundRect">
            <a:avLst/>
          </a:prstGeom>
          <a:solidFill>
            <a:schemeClr val="accent2">
              <a:lumMod val="75000"/>
            </a:schemeClr>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4000" b="1" i="0" dirty="0"/>
              <a:t>83 %</a:t>
            </a:r>
          </a:p>
          <a:p>
            <a:pPr algn="ctr"/>
            <a:r>
              <a:rPr sz="1500" b="0" i="0" dirty="0"/>
              <a:t>de documentation </a:t>
            </a:r>
            <a:r>
              <a:rPr sz="1500" b="0" i="0" dirty="0" err="1"/>
              <a:t>microbiologique</a:t>
            </a:r>
            <a:r>
              <a:rPr sz="1500" b="0" i="0" dirty="0"/>
              <a:t> </a:t>
            </a:r>
            <a:r>
              <a:rPr sz="1500" b="0" i="0" dirty="0" err="1"/>
              <a:t>série</a:t>
            </a:r>
            <a:r>
              <a:rPr sz="1500" b="0" i="0" dirty="0"/>
              <a:t> </a:t>
            </a:r>
            <a:r>
              <a:rPr sz="1500" b="0" i="0" dirty="0" err="1"/>
              <a:t>CRIVasC</a:t>
            </a:r>
            <a:endParaRPr sz="1500" b="0" i="0" dirty="0"/>
          </a:p>
        </p:txBody>
      </p:sp>
      <p:sp>
        <p:nvSpPr>
          <p:cNvPr id="2" name="Rounded Rectangle 9">
            <a:extLst>
              <a:ext uri="{FF2B5EF4-FFF2-40B4-BE49-F238E27FC236}">
                <a16:creationId xmlns:a16="http://schemas.microsoft.com/office/drawing/2014/main" id="{BDB385E3-C657-7E06-B92F-A36DC7B80B07}"/>
              </a:ext>
            </a:extLst>
          </p:cNvPr>
          <p:cNvSpPr/>
          <p:nvPr/>
        </p:nvSpPr>
        <p:spPr>
          <a:xfrm>
            <a:off x="9953240" y="50979"/>
            <a:ext cx="2156631" cy="461665"/>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nchor="ctr"/>
          <a:lstStyle/>
          <a:p>
            <a:pPr algn="ctr"/>
            <a:r>
              <a:rPr lang="fr-FR" sz="1600" b="1" i="0" dirty="0"/>
              <a:t>OPÉRABLE</a:t>
            </a:r>
          </a:p>
        </p:txBody>
      </p:sp>
      <p:sp>
        <p:nvSpPr>
          <p:cNvPr id="5" name="ZoneTexte 4">
            <a:extLst>
              <a:ext uri="{FF2B5EF4-FFF2-40B4-BE49-F238E27FC236}">
                <a16:creationId xmlns:a16="http://schemas.microsoft.com/office/drawing/2014/main" id="{D39EE59A-3ECA-6915-AC39-D9509AC1F958}"/>
              </a:ext>
            </a:extLst>
          </p:cNvPr>
          <p:cNvSpPr txBox="1"/>
          <p:nvPr/>
        </p:nvSpPr>
        <p:spPr>
          <a:xfrm>
            <a:off x="542431" y="1150558"/>
            <a:ext cx="6191954" cy="400110"/>
          </a:xfrm>
          <a:prstGeom prst="rect">
            <a:avLst/>
          </a:prstGeom>
          <a:noFill/>
        </p:spPr>
        <p:txBody>
          <a:bodyPr wrap="square">
            <a:spAutoFit/>
          </a:bodyPr>
          <a:lstStyle/>
          <a:p>
            <a:pPr algn="l"/>
            <a:r>
              <a:rPr lang="fr-FR" sz="2000" b="1" i="0" u="sng" dirty="0">
                <a:solidFill>
                  <a:srgbClr val="000000"/>
                </a:solidFill>
              </a:rPr>
              <a:t>En préopératoire </a:t>
            </a:r>
          </a:p>
        </p:txBody>
      </p:sp>
      <p:sp>
        <p:nvSpPr>
          <p:cNvPr id="6" name="ZoneTexte 5">
            <a:extLst>
              <a:ext uri="{FF2B5EF4-FFF2-40B4-BE49-F238E27FC236}">
                <a16:creationId xmlns:a16="http://schemas.microsoft.com/office/drawing/2014/main" id="{14BD216B-5AE0-247D-8CAA-10195B03D62B}"/>
              </a:ext>
            </a:extLst>
          </p:cNvPr>
          <p:cNvSpPr txBox="1"/>
          <p:nvPr/>
        </p:nvSpPr>
        <p:spPr>
          <a:xfrm>
            <a:off x="542431" y="4451649"/>
            <a:ext cx="6191954" cy="400110"/>
          </a:xfrm>
          <a:prstGeom prst="rect">
            <a:avLst/>
          </a:prstGeom>
          <a:noFill/>
        </p:spPr>
        <p:txBody>
          <a:bodyPr wrap="square">
            <a:spAutoFit/>
          </a:bodyPr>
          <a:lstStyle/>
          <a:p>
            <a:pPr algn="l"/>
            <a:r>
              <a:rPr lang="fr-FR" sz="2000" b="1" i="0" u="sng" dirty="0">
                <a:solidFill>
                  <a:srgbClr val="000000"/>
                </a:solidFill>
              </a:rPr>
              <a:t>En peropératoire </a:t>
            </a:r>
          </a:p>
        </p:txBody>
      </p:sp>
      <p:sp>
        <p:nvSpPr>
          <p:cNvPr id="8" name="ZoneTexte 7">
            <a:extLst>
              <a:ext uri="{FF2B5EF4-FFF2-40B4-BE49-F238E27FC236}">
                <a16:creationId xmlns:a16="http://schemas.microsoft.com/office/drawing/2014/main" id="{B2B34C56-7848-7090-23C8-173D7D8183C3}"/>
              </a:ext>
            </a:extLst>
          </p:cNvPr>
          <p:cNvSpPr txBox="1"/>
          <p:nvPr/>
        </p:nvSpPr>
        <p:spPr>
          <a:xfrm>
            <a:off x="4375400" y="91743"/>
            <a:ext cx="4917048" cy="461665"/>
          </a:xfrm>
          <a:prstGeom prst="rect">
            <a:avLst/>
          </a:prstGeom>
          <a:noFill/>
        </p:spPr>
        <p:txBody>
          <a:bodyPr wrap="square" rtlCol="0">
            <a:spAutoFit/>
          </a:bodyPr>
          <a:lstStyle/>
          <a:p>
            <a:pPr algn="l"/>
            <a:r>
              <a:rPr lang="fr-FR" sz="2400" dirty="0"/>
              <a:t>refroidir par ≥ 72 h d'antibiotiques</a:t>
            </a:r>
          </a:p>
        </p:txBody>
      </p:sp>
      <p:sp>
        <p:nvSpPr>
          <p:cNvPr id="12" name="ZoneTexte 11">
            <a:extLst>
              <a:ext uri="{FF2B5EF4-FFF2-40B4-BE49-F238E27FC236}">
                <a16:creationId xmlns:a16="http://schemas.microsoft.com/office/drawing/2014/main" id="{4A9C8503-476F-68D7-4329-3DA0042D1B59}"/>
              </a:ext>
            </a:extLst>
          </p:cNvPr>
          <p:cNvSpPr txBox="1"/>
          <p:nvPr/>
        </p:nvSpPr>
        <p:spPr>
          <a:xfrm>
            <a:off x="3966069" y="130031"/>
            <a:ext cx="425309" cy="369332"/>
          </a:xfrm>
          <a:prstGeom prst="rect">
            <a:avLst/>
          </a:prstGeom>
          <a:noFill/>
        </p:spPr>
        <p:txBody>
          <a:bodyPr wrap="square">
            <a:spAutoFit/>
          </a:bodyPr>
          <a:lstStyle/>
          <a:p>
            <a:r>
              <a:rPr lang="fr-FR" sz="1800" b="0" i="0" u="none" dirty="0">
                <a:solidFill>
                  <a:srgbClr val="000000"/>
                </a:solidFill>
              </a:rPr>
              <a:t>→</a:t>
            </a:r>
            <a:endParaRPr lang="fr-FR" dirty="0"/>
          </a:p>
        </p:txBody>
      </p:sp>
      <p:sp>
        <p:nvSpPr>
          <p:cNvPr id="14" name="Rounded Rectangle 7">
            <a:extLst>
              <a:ext uri="{FF2B5EF4-FFF2-40B4-BE49-F238E27FC236}">
                <a16:creationId xmlns:a16="http://schemas.microsoft.com/office/drawing/2014/main" id="{A76934B9-2155-DBE1-FD3C-B3702EBFA437}"/>
              </a:ext>
            </a:extLst>
          </p:cNvPr>
          <p:cNvSpPr/>
          <p:nvPr/>
        </p:nvSpPr>
        <p:spPr>
          <a:xfrm>
            <a:off x="7014351" y="2665132"/>
            <a:ext cx="4206240" cy="1103605"/>
          </a:xfrm>
          <a:prstGeom prst="round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4000" b="1" i="0" dirty="0"/>
              <a:t>≥ 72 h</a:t>
            </a:r>
          </a:p>
          <a:p>
            <a:pPr algn="ctr"/>
            <a:r>
              <a:rPr sz="1600" b="0" i="0" dirty="0" err="1"/>
              <a:t>d'antibiothérapie</a:t>
            </a:r>
            <a:r>
              <a:rPr sz="1600" b="0" i="0" dirty="0"/>
              <a:t> </a:t>
            </a:r>
            <a:r>
              <a:rPr sz="1600" b="0" i="0" dirty="0" err="1"/>
              <a:t>avant</a:t>
            </a:r>
            <a:r>
              <a:rPr sz="1600" b="0" i="0" dirty="0"/>
              <a:t> la chirurgie</a:t>
            </a:r>
          </a:p>
        </p:txBody>
      </p:sp>
      <p:sp>
        <p:nvSpPr>
          <p:cNvPr id="16" name="TextBox 10">
            <a:extLst>
              <a:ext uri="{FF2B5EF4-FFF2-40B4-BE49-F238E27FC236}">
                <a16:creationId xmlns:a16="http://schemas.microsoft.com/office/drawing/2014/main" id="{28743999-7300-450C-3AE2-36117641BF96}"/>
              </a:ext>
            </a:extLst>
          </p:cNvPr>
          <p:cNvSpPr txBox="1"/>
          <p:nvPr/>
        </p:nvSpPr>
        <p:spPr>
          <a:xfrm>
            <a:off x="6734385" y="3861451"/>
            <a:ext cx="5030048" cy="2292935"/>
          </a:xfrm>
          <a:prstGeom prst="rect">
            <a:avLst/>
          </a:prstGeom>
          <a:noFill/>
        </p:spPr>
        <p:txBody>
          <a:bodyPr wrap="square" anchor="t">
            <a:spAutoFit/>
          </a:bodyPr>
          <a:lstStyle/>
          <a:p>
            <a:pPr algn="l"/>
            <a:r>
              <a:rPr lang="fr-FR" sz="1600" b="1" i="0" u="sng" dirty="0">
                <a:solidFill>
                  <a:srgbClr val="000000"/>
                </a:solidFill>
              </a:rPr>
              <a:t>Pourquoi ?</a:t>
            </a:r>
          </a:p>
          <a:p>
            <a:pPr marL="285750" indent="-285750" algn="l">
              <a:buFont typeface="Calibri"/>
              <a:buChar char="-"/>
            </a:pPr>
            <a:r>
              <a:rPr sz="1600" b="0" i="0" u="none" dirty="0" err="1">
                <a:solidFill>
                  <a:srgbClr val="000000"/>
                </a:solidFill>
              </a:rPr>
              <a:t>Diminuer</a:t>
            </a:r>
            <a:r>
              <a:rPr sz="1600" b="0" i="0" u="none" dirty="0">
                <a:solidFill>
                  <a:srgbClr val="000000"/>
                </a:solidFill>
              </a:rPr>
              <a:t> </a:t>
            </a:r>
            <a:r>
              <a:rPr sz="1600" b="0" i="0" u="none" dirty="0" err="1">
                <a:solidFill>
                  <a:srgbClr val="000000"/>
                </a:solidFill>
              </a:rPr>
              <a:t>l'inoculum</a:t>
            </a:r>
            <a:r>
              <a:rPr sz="1600" b="0" i="0" u="none" dirty="0">
                <a:solidFill>
                  <a:srgbClr val="000000"/>
                </a:solidFill>
              </a:rPr>
              <a:t> </a:t>
            </a:r>
            <a:r>
              <a:rPr sz="1600" b="0" i="0" u="none" dirty="0" err="1">
                <a:solidFill>
                  <a:srgbClr val="000000"/>
                </a:solidFill>
              </a:rPr>
              <a:t>bactérien</a:t>
            </a:r>
            <a:endParaRPr sz="1600" b="0" i="0" u="none" dirty="0">
              <a:solidFill>
                <a:srgbClr val="000000"/>
              </a:solidFill>
            </a:endParaRPr>
          </a:p>
          <a:p>
            <a:pPr marL="285750" indent="-285750" algn="l">
              <a:buFont typeface="Calibri"/>
              <a:buChar char="-"/>
            </a:pPr>
            <a:r>
              <a:rPr sz="1600" b="0" i="0" u="none" dirty="0" err="1">
                <a:solidFill>
                  <a:srgbClr val="000000"/>
                </a:solidFill>
              </a:rPr>
              <a:t>Diminuer</a:t>
            </a:r>
            <a:r>
              <a:rPr sz="1600" b="0" i="0" u="none" dirty="0">
                <a:solidFill>
                  <a:srgbClr val="000000"/>
                </a:solidFill>
              </a:rPr>
              <a:t> le SIRS et </a:t>
            </a:r>
            <a:r>
              <a:rPr sz="1600" b="0" i="0" u="none" dirty="0" err="1">
                <a:solidFill>
                  <a:srgbClr val="000000"/>
                </a:solidFill>
              </a:rPr>
              <a:t>l'instabilité</a:t>
            </a:r>
            <a:r>
              <a:rPr sz="1600" b="0" i="0" u="none" dirty="0">
                <a:solidFill>
                  <a:srgbClr val="000000"/>
                </a:solidFill>
              </a:rPr>
              <a:t> per-</a:t>
            </a:r>
            <a:r>
              <a:rPr sz="1600" b="0" i="0" u="none" dirty="0" err="1">
                <a:solidFill>
                  <a:srgbClr val="000000"/>
                </a:solidFill>
              </a:rPr>
              <a:t>opératoires</a:t>
            </a:r>
            <a:endParaRPr sz="1600" b="0" i="0" u="none" dirty="0">
              <a:solidFill>
                <a:srgbClr val="000000"/>
              </a:solidFill>
            </a:endParaRPr>
          </a:p>
          <a:p>
            <a:pPr marL="285750" indent="-285750" algn="l">
              <a:spcAft>
                <a:spcPts val="1800"/>
              </a:spcAft>
              <a:buFont typeface="Calibri"/>
              <a:buChar char="-"/>
            </a:pPr>
            <a:r>
              <a:rPr sz="1600" b="0" i="0" u="none" dirty="0" err="1">
                <a:solidFill>
                  <a:srgbClr val="000000"/>
                </a:solidFill>
              </a:rPr>
              <a:t>Négativer</a:t>
            </a:r>
            <a:r>
              <a:rPr sz="1600" b="0" i="0" u="none" dirty="0">
                <a:solidFill>
                  <a:srgbClr val="000000"/>
                </a:solidFill>
              </a:rPr>
              <a:t> les </a:t>
            </a:r>
            <a:r>
              <a:rPr sz="1600" b="0" i="0" u="none" dirty="0" err="1">
                <a:solidFill>
                  <a:srgbClr val="000000"/>
                </a:solidFill>
              </a:rPr>
              <a:t>hémocultures</a:t>
            </a:r>
            <a:endParaRPr sz="1600" b="0" i="0" u="none" dirty="0">
              <a:solidFill>
                <a:srgbClr val="000000"/>
              </a:solidFill>
            </a:endParaRPr>
          </a:p>
          <a:p>
            <a:pPr algn="l"/>
            <a:r>
              <a:rPr sz="1600" b="1" i="0" u="sng" dirty="0">
                <a:solidFill>
                  <a:srgbClr val="000000"/>
                </a:solidFill>
              </a:rPr>
              <a:t>Le temps de </a:t>
            </a:r>
            <a:r>
              <a:rPr sz="1600" b="1" i="0" u="sng" dirty="0" err="1">
                <a:solidFill>
                  <a:srgbClr val="000000"/>
                </a:solidFill>
              </a:rPr>
              <a:t>préparer</a:t>
            </a:r>
            <a:endParaRPr sz="1600" b="1" i="0" u="sng" dirty="0">
              <a:solidFill>
                <a:srgbClr val="000000"/>
              </a:solidFill>
            </a:endParaRPr>
          </a:p>
          <a:p>
            <a:pPr marL="285750" indent="-285750" algn="l">
              <a:buFont typeface="Calibri"/>
              <a:buChar char="-"/>
            </a:pPr>
            <a:r>
              <a:rPr sz="1600" b="0" i="0" u="none" dirty="0" err="1">
                <a:solidFill>
                  <a:srgbClr val="000000"/>
                </a:solidFill>
              </a:rPr>
              <a:t>Bilan</a:t>
            </a:r>
            <a:r>
              <a:rPr sz="1600" b="0" i="0" u="none" dirty="0">
                <a:solidFill>
                  <a:srgbClr val="000000"/>
                </a:solidFill>
              </a:rPr>
              <a:t> </a:t>
            </a:r>
            <a:r>
              <a:rPr sz="1600" b="0" i="0" u="none" dirty="0" err="1">
                <a:solidFill>
                  <a:srgbClr val="000000"/>
                </a:solidFill>
              </a:rPr>
              <a:t>cardiaque</a:t>
            </a:r>
            <a:r>
              <a:rPr sz="1600" b="0" i="0" u="none" dirty="0">
                <a:solidFill>
                  <a:srgbClr val="000000"/>
                </a:solidFill>
              </a:rPr>
              <a:t> et </a:t>
            </a:r>
            <a:r>
              <a:rPr sz="1600" b="0" i="0" u="none" dirty="0" err="1">
                <a:solidFill>
                  <a:srgbClr val="000000"/>
                </a:solidFill>
              </a:rPr>
              <a:t>respiratoire</a:t>
            </a:r>
            <a:endParaRPr sz="1600" b="0" i="0" u="none" dirty="0">
              <a:solidFill>
                <a:srgbClr val="000000"/>
              </a:solidFill>
            </a:endParaRPr>
          </a:p>
          <a:p>
            <a:pPr marL="285750" indent="-285750" algn="l">
              <a:buFont typeface="Calibri"/>
              <a:buChar char="-"/>
            </a:pPr>
            <a:r>
              <a:rPr sz="1600" b="0" i="0" u="none" dirty="0">
                <a:solidFill>
                  <a:srgbClr val="000000"/>
                </a:solidFill>
              </a:rPr>
              <a:t>Nutrition, </a:t>
            </a:r>
            <a:r>
              <a:rPr sz="1600" b="0" i="0" u="none" dirty="0" err="1">
                <a:solidFill>
                  <a:srgbClr val="000000"/>
                </a:solidFill>
              </a:rPr>
              <a:t>kinésithérapie</a:t>
            </a:r>
            <a:endParaRPr sz="1600" b="0" i="0" u="none" dirty="0">
              <a:solidFill>
                <a:srgbClr val="000000"/>
              </a:solidFill>
            </a:endParaRPr>
          </a:p>
          <a:p>
            <a:pPr marL="285750" indent="-285750" algn="l">
              <a:buFont typeface="Calibri"/>
              <a:buChar char="-"/>
            </a:pPr>
            <a:r>
              <a:rPr sz="1600" b="0" i="0" u="none" dirty="0" err="1">
                <a:solidFill>
                  <a:srgbClr val="000000"/>
                </a:solidFill>
              </a:rPr>
              <a:t>Substitut</a:t>
            </a:r>
            <a:r>
              <a:rPr sz="1600" b="0" i="0" u="none" dirty="0">
                <a:solidFill>
                  <a:srgbClr val="000000"/>
                </a:solidFill>
              </a:rPr>
              <a:t>, </a:t>
            </a:r>
            <a:r>
              <a:rPr sz="1600" b="0" i="0" u="none" dirty="0" err="1">
                <a:solidFill>
                  <a:srgbClr val="000000"/>
                </a:solidFill>
              </a:rPr>
              <a:t>organisation</a:t>
            </a:r>
            <a:r>
              <a:rPr sz="1600" b="0" i="0" u="none" dirty="0">
                <a:solidFill>
                  <a:srgbClr val="000000"/>
                </a:solidFill>
              </a:rPr>
              <a:t> du bloc, </a:t>
            </a:r>
            <a:r>
              <a:rPr lang="fr-FR" sz="1600" b="0" i="0" u="none" dirty="0">
                <a:solidFill>
                  <a:srgbClr val="000000"/>
                </a:solidFill>
              </a:rPr>
              <a:t>pose </a:t>
            </a:r>
            <a:r>
              <a:rPr sz="1600" b="0" i="0" u="none" dirty="0">
                <a:solidFill>
                  <a:srgbClr val="000000"/>
                </a:solidFill>
              </a:rPr>
              <a:t>sondes JJ</a:t>
            </a:r>
          </a:p>
        </p:txBody>
      </p:sp>
      <p:sp>
        <p:nvSpPr>
          <p:cNvPr id="20" name="Flèche vers le haut 19">
            <a:extLst>
              <a:ext uri="{FF2B5EF4-FFF2-40B4-BE49-F238E27FC236}">
                <a16:creationId xmlns:a16="http://schemas.microsoft.com/office/drawing/2014/main" id="{1DE42071-441D-0259-A744-57668893B55F}"/>
              </a:ext>
            </a:extLst>
          </p:cNvPr>
          <p:cNvSpPr/>
          <p:nvPr/>
        </p:nvSpPr>
        <p:spPr>
          <a:xfrm rot="10800000">
            <a:off x="8942493" y="2005971"/>
            <a:ext cx="349955" cy="566447"/>
          </a:xfrm>
          <a:prstGeom prst="up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0253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Opérable : technique chirurgicale</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783060" y="1305010"/>
            <a:ext cx="5669280" cy="3019801"/>
          </a:xfrm>
          <a:prstGeom prst="rect">
            <a:avLst/>
          </a:prstGeom>
          <a:noFill/>
        </p:spPr>
        <p:txBody>
          <a:bodyPr wrap="square" anchor="t">
            <a:spAutoFit/>
          </a:bodyPr>
          <a:lstStyle/>
          <a:p>
            <a:pPr marL="285750" indent="-285750" algn="l">
              <a:lnSpc>
                <a:spcPct val="150000"/>
              </a:lnSpc>
              <a:buFont typeface="Calibri"/>
              <a:buChar char="-"/>
            </a:pPr>
            <a:r>
              <a:rPr sz="2000" b="0" i="0" u="none" dirty="0" err="1">
                <a:solidFill>
                  <a:srgbClr val="000000"/>
                </a:solidFill>
              </a:rPr>
              <a:t>Dépose</a:t>
            </a:r>
            <a:r>
              <a:rPr sz="2000" b="0" i="0" u="none" dirty="0">
                <a:solidFill>
                  <a:srgbClr val="000000"/>
                </a:solidFill>
              </a:rPr>
              <a:t> </a:t>
            </a:r>
            <a:r>
              <a:rPr sz="2000" b="0" i="0" u="none" dirty="0" err="1">
                <a:solidFill>
                  <a:srgbClr val="000000"/>
                </a:solidFill>
              </a:rPr>
              <a:t>complète</a:t>
            </a:r>
            <a:r>
              <a:rPr sz="2000" b="0" i="0" u="none" dirty="0">
                <a:solidFill>
                  <a:srgbClr val="000000"/>
                </a:solidFill>
              </a:rPr>
              <a:t>, </a:t>
            </a:r>
            <a:r>
              <a:rPr sz="2000" b="0" i="0" u="none" dirty="0" err="1">
                <a:solidFill>
                  <a:srgbClr val="000000"/>
                </a:solidFill>
              </a:rPr>
              <a:t>aorte</a:t>
            </a:r>
            <a:r>
              <a:rPr sz="2000" b="0" i="0" u="none" dirty="0">
                <a:solidFill>
                  <a:srgbClr val="000000"/>
                </a:solidFill>
              </a:rPr>
              <a:t> </a:t>
            </a:r>
            <a:r>
              <a:rPr sz="2000" b="0" i="0" u="none" dirty="0" err="1">
                <a:solidFill>
                  <a:srgbClr val="000000"/>
                </a:solidFill>
              </a:rPr>
              <a:t>infectée</a:t>
            </a:r>
            <a:r>
              <a:rPr sz="2000" b="0" i="0" u="none" dirty="0">
                <a:solidFill>
                  <a:srgbClr val="000000"/>
                </a:solidFill>
              </a:rPr>
              <a:t> comprise</a:t>
            </a:r>
          </a:p>
          <a:p>
            <a:pPr marL="285750" indent="-285750" algn="l">
              <a:lnSpc>
                <a:spcPct val="150000"/>
              </a:lnSpc>
              <a:buFont typeface="Calibri"/>
              <a:buChar char="-"/>
            </a:pPr>
            <a:r>
              <a:rPr sz="2000" b="0" i="0" u="none" dirty="0" err="1">
                <a:solidFill>
                  <a:srgbClr val="000000"/>
                </a:solidFill>
              </a:rPr>
              <a:t>Débridement</a:t>
            </a:r>
            <a:r>
              <a:rPr sz="2000" b="0" i="0" u="none" dirty="0">
                <a:solidFill>
                  <a:srgbClr val="000000"/>
                </a:solidFill>
              </a:rPr>
              <a:t> large, lavage</a:t>
            </a:r>
          </a:p>
          <a:p>
            <a:pPr marL="285750" indent="-285750" algn="l">
              <a:lnSpc>
                <a:spcPct val="150000"/>
              </a:lnSpc>
              <a:buFont typeface="Calibri"/>
              <a:buChar char="-"/>
            </a:pPr>
            <a:r>
              <a:rPr sz="2000" b="0" i="0" u="none" dirty="0">
                <a:solidFill>
                  <a:srgbClr val="000000"/>
                </a:solidFill>
              </a:rPr>
              <a:t>Reconstruction in situ</a:t>
            </a:r>
          </a:p>
          <a:p>
            <a:pPr marL="285750" indent="-285750" algn="l">
              <a:lnSpc>
                <a:spcPct val="150000"/>
              </a:lnSpc>
              <a:spcAft>
                <a:spcPts val="800"/>
              </a:spcAft>
              <a:buFont typeface="Calibri"/>
              <a:buChar char="-"/>
            </a:pPr>
            <a:r>
              <a:rPr sz="2000" b="0" i="0" u="none" dirty="0">
                <a:solidFill>
                  <a:srgbClr val="000000"/>
                </a:solidFill>
              </a:rPr>
              <a:t>Couverture par </a:t>
            </a:r>
            <a:r>
              <a:rPr sz="2000" b="0" i="0" u="none" dirty="0" err="1">
                <a:solidFill>
                  <a:srgbClr val="000000"/>
                </a:solidFill>
              </a:rPr>
              <a:t>épiplooplastie</a:t>
            </a:r>
            <a:endParaRPr lang="fr-FR" sz="2000" b="0" i="0" u="none" dirty="0">
              <a:solidFill>
                <a:srgbClr val="000000"/>
              </a:solidFill>
            </a:endParaRPr>
          </a:p>
          <a:p>
            <a:pPr marL="285750" indent="-285750" algn="l">
              <a:lnSpc>
                <a:spcPct val="150000"/>
              </a:lnSpc>
              <a:spcAft>
                <a:spcPts val="800"/>
              </a:spcAft>
              <a:buFont typeface="Calibri"/>
              <a:buChar char="-"/>
            </a:pPr>
            <a:endParaRPr sz="2000" b="0" i="0" u="none" dirty="0">
              <a:solidFill>
                <a:srgbClr val="000000"/>
              </a:solidFill>
            </a:endParaRPr>
          </a:p>
          <a:p>
            <a:pPr algn="l">
              <a:lnSpc>
                <a:spcPct val="150000"/>
              </a:lnSpc>
            </a:pPr>
            <a:r>
              <a:rPr sz="2000" b="1" i="0" u="none" dirty="0">
                <a:solidFill>
                  <a:srgbClr val="C00000"/>
                </a:solidFill>
              </a:rPr>
              <a:t>Objectif : </a:t>
            </a:r>
            <a:r>
              <a:rPr sz="2000" b="1" i="0" u="none" dirty="0" err="1">
                <a:solidFill>
                  <a:srgbClr val="C00000"/>
                </a:solidFill>
              </a:rPr>
              <a:t>arrêter</a:t>
            </a:r>
            <a:r>
              <a:rPr sz="2000" b="1" i="0" u="none" dirty="0">
                <a:solidFill>
                  <a:srgbClr val="C00000"/>
                </a:solidFill>
              </a:rPr>
              <a:t> les </a:t>
            </a:r>
            <a:r>
              <a:rPr sz="2000" b="1" i="0" u="none" dirty="0" err="1">
                <a:solidFill>
                  <a:srgbClr val="C00000"/>
                </a:solidFill>
              </a:rPr>
              <a:t>antibiotiques</a:t>
            </a:r>
            <a:endParaRPr sz="2000" b="1" i="0" u="none" dirty="0">
              <a:solidFill>
                <a:srgbClr val="C00000"/>
              </a:solidFill>
            </a:endParaRPr>
          </a:p>
        </p:txBody>
      </p:sp>
      <p:sp>
        <p:nvSpPr>
          <p:cNvPr id="9" name="TextBox 8"/>
          <p:cNvSpPr txBox="1"/>
          <p:nvPr/>
        </p:nvSpPr>
        <p:spPr>
          <a:xfrm>
            <a:off x="8544536" y="4120131"/>
            <a:ext cx="1691640" cy="365760"/>
          </a:xfrm>
          <a:prstGeom prst="rect">
            <a:avLst/>
          </a:prstGeom>
          <a:noFill/>
        </p:spPr>
        <p:txBody>
          <a:bodyPr wrap="square" anchor="t">
            <a:spAutoFit/>
          </a:bodyPr>
          <a:lstStyle/>
          <a:p>
            <a:pPr algn="r"/>
            <a:r>
              <a:rPr sz="1600" b="0" i="1" u="none" dirty="0">
                <a:solidFill>
                  <a:srgbClr val="000000"/>
                </a:solidFill>
              </a:rPr>
              <a:t>ESVS 2026</a:t>
            </a:r>
          </a:p>
        </p:txBody>
      </p:sp>
      <p:pic>
        <p:nvPicPr>
          <p:cNvPr id="10" name="Picture 9" descr="rec49.png"/>
          <p:cNvPicPr>
            <a:picLocks noChangeAspect="1"/>
          </p:cNvPicPr>
          <p:nvPr/>
        </p:nvPicPr>
        <p:blipFill>
          <a:blip r:embed="rId3"/>
          <a:stretch>
            <a:fillRect/>
          </a:stretch>
        </p:blipFill>
        <p:spPr>
          <a:xfrm>
            <a:off x="5546084" y="2654129"/>
            <a:ext cx="3734544" cy="1884060"/>
          </a:xfrm>
          <a:prstGeom prst="rect">
            <a:avLst/>
          </a:prstGeom>
        </p:spPr>
      </p:pic>
      <p:pic>
        <p:nvPicPr>
          <p:cNvPr id="11" name="Picture 10" descr="rec53.png"/>
          <p:cNvPicPr>
            <a:picLocks noChangeAspect="1"/>
          </p:cNvPicPr>
          <p:nvPr/>
        </p:nvPicPr>
        <p:blipFill>
          <a:blip r:embed="rId4"/>
          <a:stretch>
            <a:fillRect/>
          </a:stretch>
        </p:blipFill>
        <p:spPr>
          <a:xfrm>
            <a:off x="8085967" y="4486372"/>
            <a:ext cx="3734545" cy="1734828"/>
          </a:xfrm>
          <a:prstGeom prst="rect">
            <a:avLst/>
          </a:prstGeom>
        </p:spPr>
      </p:pic>
      <p:sp>
        <p:nvSpPr>
          <p:cNvPr id="2" name="Rounded Rectangle 9">
            <a:extLst>
              <a:ext uri="{FF2B5EF4-FFF2-40B4-BE49-F238E27FC236}">
                <a16:creationId xmlns:a16="http://schemas.microsoft.com/office/drawing/2014/main" id="{311AB490-BDE0-2AA4-DB65-30D4252F18C8}"/>
              </a:ext>
            </a:extLst>
          </p:cNvPr>
          <p:cNvSpPr/>
          <p:nvPr/>
        </p:nvSpPr>
        <p:spPr>
          <a:xfrm>
            <a:off x="9953240" y="50979"/>
            <a:ext cx="2156631" cy="461665"/>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nchor="ctr"/>
          <a:lstStyle/>
          <a:p>
            <a:pPr algn="ctr"/>
            <a:r>
              <a:rPr lang="fr-FR" sz="1600" b="1" i="0" dirty="0"/>
              <a:t>OPÉRABLE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Rounded Rectangle 7"/>
          <p:cNvSpPr/>
          <p:nvPr/>
        </p:nvSpPr>
        <p:spPr>
          <a:xfrm>
            <a:off x="457200" y="1673512"/>
            <a:ext cx="3566160" cy="777240"/>
          </a:xfrm>
          <a:prstGeom prst="round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lIns="548640" rtlCol="0" anchor="ctr"/>
          <a:lstStyle/>
          <a:p>
            <a:pPr algn="ctr"/>
            <a:r>
              <a:rPr sz="1500" b="1" i="0"/>
              <a:t>MEMBRANE DE DIALYSE PER-OP</a:t>
            </a:r>
          </a:p>
        </p:txBody>
      </p:sp>
      <p:pic>
        <p:nvPicPr>
          <p:cNvPr id="9" name="Picture 8" descr="FaFilter_white.png"/>
          <p:cNvPicPr>
            <a:picLocks noChangeAspect="1"/>
          </p:cNvPicPr>
          <p:nvPr/>
        </p:nvPicPr>
        <p:blipFill>
          <a:blip r:embed="rId3"/>
          <a:stretch>
            <a:fillRect/>
          </a:stretch>
        </p:blipFill>
        <p:spPr>
          <a:xfrm>
            <a:off x="691896" y="1896016"/>
            <a:ext cx="344424" cy="344424"/>
          </a:xfrm>
          <a:prstGeom prst="rect">
            <a:avLst/>
          </a:prstGeom>
        </p:spPr>
      </p:pic>
      <p:sp>
        <p:nvSpPr>
          <p:cNvPr id="10" name="TextBox 9"/>
          <p:cNvSpPr txBox="1"/>
          <p:nvPr/>
        </p:nvSpPr>
        <p:spPr>
          <a:xfrm>
            <a:off x="457200" y="2587912"/>
            <a:ext cx="3566160" cy="646331"/>
          </a:xfrm>
          <a:prstGeom prst="rect">
            <a:avLst/>
          </a:prstGeom>
          <a:noFill/>
        </p:spPr>
        <p:txBody>
          <a:bodyPr wrap="square" anchor="t">
            <a:spAutoFit/>
          </a:bodyPr>
          <a:lstStyle/>
          <a:p>
            <a:pPr algn="ctr"/>
            <a:r>
              <a:rPr sz="1800" b="0" i="0" u="none" dirty="0" err="1">
                <a:solidFill>
                  <a:srgbClr val="000000"/>
                </a:solidFill>
              </a:rPr>
              <a:t>Épuration</a:t>
            </a:r>
            <a:r>
              <a:rPr sz="1800" b="0" i="0" u="none" dirty="0">
                <a:solidFill>
                  <a:srgbClr val="000000"/>
                </a:solidFill>
              </a:rPr>
              <a:t> / adsorption (Seraph-100) : limiter </a:t>
            </a:r>
            <a:r>
              <a:rPr sz="1800" b="0" i="0" u="none" dirty="0" err="1">
                <a:solidFill>
                  <a:srgbClr val="000000"/>
                </a:solidFill>
              </a:rPr>
              <a:t>bactériémie</a:t>
            </a:r>
            <a:r>
              <a:rPr sz="1800" b="0" i="0" u="none" dirty="0">
                <a:solidFill>
                  <a:srgbClr val="000000"/>
                </a:solidFill>
              </a:rPr>
              <a:t> et SIRS</a:t>
            </a:r>
          </a:p>
        </p:txBody>
      </p:sp>
      <p:sp>
        <p:nvSpPr>
          <p:cNvPr id="11" name="Rounded Rectangle 10"/>
          <p:cNvSpPr/>
          <p:nvPr/>
        </p:nvSpPr>
        <p:spPr>
          <a:xfrm>
            <a:off x="4297680" y="1673512"/>
            <a:ext cx="3566160" cy="777240"/>
          </a:xfrm>
          <a:prstGeom prst="round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wrap="square" lIns="548640" rtlCol="0" anchor="ctr"/>
          <a:lstStyle/>
          <a:p>
            <a:pPr algn="ctr"/>
            <a:r>
              <a:rPr lang="fr-FR" sz="1500" b="1" i="0" dirty="0"/>
              <a:t>POSE DE </a:t>
            </a:r>
            <a:r>
              <a:rPr sz="1500" b="1" i="0" dirty="0"/>
              <a:t>SONDES JJ</a:t>
            </a:r>
          </a:p>
        </p:txBody>
      </p:sp>
      <p:pic>
        <p:nvPicPr>
          <p:cNvPr id="12" name="Picture 11" descr="GiKidneys_white.png"/>
          <p:cNvPicPr>
            <a:picLocks noChangeAspect="1"/>
          </p:cNvPicPr>
          <p:nvPr/>
        </p:nvPicPr>
        <p:blipFill>
          <a:blip r:embed="rId4"/>
          <a:stretch>
            <a:fillRect/>
          </a:stretch>
        </p:blipFill>
        <p:spPr>
          <a:xfrm>
            <a:off x="4878324" y="1843603"/>
            <a:ext cx="429768" cy="429768"/>
          </a:xfrm>
          <a:prstGeom prst="rect">
            <a:avLst/>
          </a:prstGeom>
        </p:spPr>
      </p:pic>
      <p:sp>
        <p:nvSpPr>
          <p:cNvPr id="13" name="TextBox 12"/>
          <p:cNvSpPr txBox="1"/>
          <p:nvPr/>
        </p:nvSpPr>
        <p:spPr>
          <a:xfrm>
            <a:off x="4297680" y="2587912"/>
            <a:ext cx="3566160" cy="1097280"/>
          </a:xfrm>
          <a:prstGeom prst="rect">
            <a:avLst/>
          </a:prstGeom>
          <a:noFill/>
        </p:spPr>
        <p:txBody>
          <a:bodyPr wrap="square" anchor="t">
            <a:spAutoFit/>
          </a:bodyPr>
          <a:lstStyle/>
          <a:p>
            <a:pPr algn="ctr"/>
            <a:r>
              <a:rPr sz="1800" b="0" i="0" u="none">
                <a:solidFill>
                  <a:srgbClr val="000000"/>
                </a:solidFill>
              </a:rPr>
              <a:t>Uretères repérés dans la gangue inflammatoire</a:t>
            </a:r>
          </a:p>
        </p:txBody>
      </p:sp>
      <p:sp>
        <p:nvSpPr>
          <p:cNvPr id="14" name="Rounded Rectangle 13"/>
          <p:cNvSpPr/>
          <p:nvPr/>
        </p:nvSpPr>
        <p:spPr>
          <a:xfrm>
            <a:off x="8138160" y="1673512"/>
            <a:ext cx="3566160" cy="777240"/>
          </a:xfrm>
          <a:prstGeom prst="roundRect">
            <a:avLst/>
          </a:prstGeom>
        </p:spPr>
        <p:style>
          <a:lnRef idx="1">
            <a:schemeClr val="accent1"/>
          </a:lnRef>
          <a:fillRef idx="3">
            <a:schemeClr val="accent1"/>
          </a:fillRef>
          <a:effectRef idx="2">
            <a:schemeClr val="accent1"/>
          </a:effectRef>
          <a:fontRef idx="minor">
            <a:schemeClr val="lt1"/>
          </a:fontRef>
        </p:style>
        <p:txBody>
          <a:bodyPr wrap="square" lIns="548640" rtlCol="0" anchor="ctr"/>
          <a:lstStyle/>
          <a:p>
            <a:pPr algn="ctr"/>
            <a:r>
              <a:rPr sz="1500" b="1" i="0"/>
              <a:t>LIMITER LE SAIGNEMENT</a:t>
            </a:r>
          </a:p>
        </p:txBody>
      </p:sp>
      <p:pic>
        <p:nvPicPr>
          <p:cNvPr id="15" name="Picture 14" descr="FaTint_white.png"/>
          <p:cNvPicPr>
            <a:picLocks noChangeAspect="1"/>
          </p:cNvPicPr>
          <p:nvPr/>
        </p:nvPicPr>
        <p:blipFill>
          <a:blip r:embed="rId5"/>
          <a:stretch>
            <a:fillRect/>
          </a:stretch>
        </p:blipFill>
        <p:spPr>
          <a:xfrm>
            <a:off x="8709403" y="1896016"/>
            <a:ext cx="288207" cy="288207"/>
          </a:xfrm>
          <a:prstGeom prst="rect">
            <a:avLst/>
          </a:prstGeom>
        </p:spPr>
      </p:pic>
      <p:sp>
        <p:nvSpPr>
          <p:cNvPr id="16" name="TextBox 15"/>
          <p:cNvSpPr txBox="1"/>
          <p:nvPr/>
        </p:nvSpPr>
        <p:spPr>
          <a:xfrm>
            <a:off x="8138160" y="2587912"/>
            <a:ext cx="3566160" cy="646331"/>
          </a:xfrm>
          <a:prstGeom prst="rect">
            <a:avLst/>
          </a:prstGeom>
          <a:noFill/>
        </p:spPr>
        <p:txBody>
          <a:bodyPr wrap="square" anchor="t">
            <a:spAutoFit/>
          </a:bodyPr>
          <a:lstStyle/>
          <a:p>
            <a:pPr algn="ctr"/>
            <a:r>
              <a:rPr sz="1800" b="0" i="0" u="none" dirty="0" err="1">
                <a:solidFill>
                  <a:srgbClr val="000000"/>
                </a:solidFill>
              </a:rPr>
              <a:t>Récupérateur</a:t>
            </a:r>
            <a:r>
              <a:rPr sz="1800" b="0" i="0" u="none" dirty="0">
                <a:solidFill>
                  <a:srgbClr val="000000"/>
                </a:solidFill>
              </a:rPr>
              <a:t> de sang, </a:t>
            </a:r>
            <a:r>
              <a:rPr sz="1800" b="0" i="0" u="none" dirty="0" err="1">
                <a:solidFill>
                  <a:srgbClr val="000000"/>
                </a:solidFill>
              </a:rPr>
              <a:t>contrôle</a:t>
            </a:r>
            <a:r>
              <a:rPr sz="1800" b="0" i="0" u="none" dirty="0">
                <a:solidFill>
                  <a:srgbClr val="000000"/>
                </a:solidFill>
              </a:rPr>
              <a:t> vasculaire premier</a:t>
            </a:r>
            <a:r>
              <a:rPr lang="fr-FR" dirty="0">
                <a:solidFill>
                  <a:srgbClr val="000000"/>
                </a:solidFill>
              </a:rPr>
              <a:t>, 2 opérateurs</a:t>
            </a:r>
            <a:endParaRPr sz="1800" b="0" i="0" u="none" dirty="0">
              <a:solidFill>
                <a:srgbClr val="000000"/>
              </a:solidFill>
            </a:endParaRPr>
          </a:p>
        </p:txBody>
      </p:sp>
      <p:sp>
        <p:nvSpPr>
          <p:cNvPr id="17" name="Rounded Rectangle 16"/>
          <p:cNvSpPr/>
          <p:nvPr/>
        </p:nvSpPr>
        <p:spPr>
          <a:xfrm>
            <a:off x="457200" y="3956303"/>
            <a:ext cx="3566160" cy="777240"/>
          </a:xfrm>
          <a:prstGeom prst="roundRect">
            <a:avLst/>
          </a:prstGeom>
          <a:solidFill>
            <a:schemeClr val="bg2">
              <a:lumMod val="25000"/>
            </a:schemeClr>
          </a:solidFill>
        </p:spPr>
        <p:style>
          <a:lnRef idx="1">
            <a:schemeClr val="accent1"/>
          </a:lnRef>
          <a:fillRef idx="3">
            <a:schemeClr val="accent1"/>
          </a:fillRef>
          <a:effectRef idx="2">
            <a:schemeClr val="accent1"/>
          </a:effectRef>
          <a:fontRef idx="minor">
            <a:schemeClr val="lt1"/>
          </a:fontRef>
        </p:style>
        <p:txBody>
          <a:bodyPr wrap="square" lIns="548640" rtlCol="0" anchor="ctr"/>
          <a:lstStyle/>
          <a:p>
            <a:pPr algn="ctr"/>
            <a:r>
              <a:rPr sz="1500" b="1" i="0"/>
              <a:t>SÉQUENCER LES TEMPS</a:t>
            </a:r>
          </a:p>
        </p:txBody>
      </p:sp>
      <p:pic>
        <p:nvPicPr>
          <p:cNvPr id="18" name="Picture 17" descr="FaListOl_white.png"/>
          <p:cNvPicPr>
            <a:picLocks noChangeAspect="1"/>
          </p:cNvPicPr>
          <p:nvPr/>
        </p:nvPicPr>
        <p:blipFill>
          <a:blip r:embed="rId6"/>
          <a:stretch>
            <a:fillRect/>
          </a:stretch>
        </p:blipFill>
        <p:spPr>
          <a:xfrm>
            <a:off x="840525" y="4136384"/>
            <a:ext cx="391590" cy="391590"/>
          </a:xfrm>
          <a:prstGeom prst="rect">
            <a:avLst/>
          </a:prstGeom>
        </p:spPr>
      </p:pic>
      <p:sp>
        <p:nvSpPr>
          <p:cNvPr id="19" name="TextBox 18"/>
          <p:cNvSpPr txBox="1"/>
          <p:nvPr/>
        </p:nvSpPr>
        <p:spPr>
          <a:xfrm>
            <a:off x="457200" y="4870704"/>
            <a:ext cx="3566160" cy="646331"/>
          </a:xfrm>
          <a:prstGeom prst="rect">
            <a:avLst/>
          </a:prstGeom>
          <a:noFill/>
        </p:spPr>
        <p:txBody>
          <a:bodyPr wrap="square" anchor="t">
            <a:spAutoFit/>
          </a:bodyPr>
          <a:lstStyle/>
          <a:p>
            <a:pPr algn="ctr"/>
            <a:r>
              <a:rPr sz="1800" b="0" i="0" u="none" dirty="0">
                <a:solidFill>
                  <a:srgbClr val="000000"/>
                </a:solidFill>
              </a:rPr>
              <a:t>Digestif, vasculaire, </a:t>
            </a:r>
            <a:r>
              <a:rPr sz="1800" b="0" i="0" u="none" dirty="0" err="1">
                <a:solidFill>
                  <a:srgbClr val="000000"/>
                </a:solidFill>
              </a:rPr>
              <a:t>urologique</a:t>
            </a:r>
            <a:endParaRPr lang="fr-FR" sz="1800" b="0" i="0" u="none" dirty="0">
              <a:solidFill>
                <a:srgbClr val="000000"/>
              </a:solidFill>
            </a:endParaRPr>
          </a:p>
          <a:p>
            <a:pPr algn="ctr"/>
            <a:r>
              <a:rPr lang="fr-FR" dirty="0">
                <a:solidFill>
                  <a:srgbClr val="000000"/>
                </a:solidFill>
              </a:rPr>
              <a:t>Drainage radio préop limiter SIRS</a:t>
            </a:r>
            <a:endParaRPr sz="1800" b="0" i="0" u="none" dirty="0">
              <a:solidFill>
                <a:srgbClr val="000000"/>
              </a:solidFill>
            </a:endParaRPr>
          </a:p>
        </p:txBody>
      </p:sp>
      <p:sp>
        <p:nvSpPr>
          <p:cNvPr id="20" name="Rounded Rectangle 19"/>
          <p:cNvSpPr/>
          <p:nvPr/>
        </p:nvSpPr>
        <p:spPr>
          <a:xfrm>
            <a:off x="4297680" y="3956303"/>
            <a:ext cx="3566160" cy="777240"/>
          </a:xfrm>
          <a:prstGeom prst="roundRect">
            <a:avLst/>
          </a:prstGeom>
        </p:spPr>
        <p:style>
          <a:lnRef idx="1">
            <a:schemeClr val="accent1"/>
          </a:lnRef>
          <a:fillRef idx="3">
            <a:schemeClr val="accent1"/>
          </a:fillRef>
          <a:effectRef idx="2">
            <a:schemeClr val="accent1"/>
          </a:effectRef>
          <a:fontRef idx="minor">
            <a:schemeClr val="lt1"/>
          </a:fontRef>
        </p:style>
        <p:txBody>
          <a:bodyPr wrap="square" lIns="548640" rtlCol="0" anchor="ctr"/>
          <a:lstStyle/>
          <a:p>
            <a:pPr algn="ctr"/>
            <a:r>
              <a:rPr sz="1500" b="1" i="0"/>
              <a:t>PRÉVOIR LA REPRISE</a:t>
            </a:r>
          </a:p>
        </p:txBody>
      </p:sp>
      <p:pic>
        <p:nvPicPr>
          <p:cNvPr id="21" name="Picture 20" descr="FaRedo_white.png"/>
          <p:cNvPicPr>
            <a:picLocks noChangeAspect="1"/>
          </p:cNvPicPr>
          <p:nvPr/>
        </p:nvPicPr>
        <p:blipFill>
          <a:blip r:embed="rId7"/>
          <a:stretch>
            <a:fillRect/>
          </a:stretch>
        </p:blipFill>
        <p:spPr>
          <a:xfrm>
            <a:off x="4809744" y="4168218"/>
            <a:ext cx="329184" cy="329184"/>
          </a:xfrm>
          <a:prstGeom prst="rect">
            <a:avLst/>
          </a:prstGeom>
        </p:spPr>
      </p:pic>
      <p:sp>
        <p:nvSpPr>
          <p:cNvPr id="22" name="TextBox 21"/>
          <p:cNvSpPr txBox="1"/>
          <p:nvPr/>
        </p:nvSpPr>
        <p:spPr>
          <a:xfrm>
            <a:off x="4297680" y="4870704"/>
            <a:ext cx="3566160" cy="646331"/>
          </a:xfrm>
          <a:prstGeom prst="rect">
            <a:avLst/>
          </a:prstGeom>
          <a:noFill/>
        </p:spPr>
        <p:txBody>
          <a:bodyPr wrap="square" anchor="t">
            <a:spAutoFit/>
          </a:bodyPr>
          <a:lstStyle/>
          <a:p>
            <a:pPr algn="ctr"/>
            <a:r>
              <a:rPr lang="fr-FR" sz="1800" b="0" i="0" u="none" dirty="0">
                <a:solidFill>
                  <a:srgbClr val="000000"/>
                </a:solidFill>
              </a:rPr>
              <a:t>L</a:t>
            </a:r>
            <a:r>
              <a:rPr sz="1800" b="0" i="0" u="none" dirty="0" err="1">
                <a:solidFill>
                  <a:srgbClr val="000000"/>
                </a:solidFill>
              </a:rPr>
              <a:t>aparostomie</a:t>
            </a:r>
            <a:r>
              <a:rPr sz="1800" b="0" i="0" u="none" dirty="0">
                <a:solidFill>
                  <a:srgbClr val="000000"/>
                </a:solidFill>
              </a:rPr>
              <a:t> </a:t>
            </a:r>
            <a:r>
              <a:rPr lang="fr-FR" sz="1800" b="0" i="0" u="none" dirty="0">
                <a:solidFill>
                  <a:srgbClr val="000000"/>
                </a:solidFill>
              </a:rPr>
              <a:t>si besoin</a:t>
            </a:r>
            <a:r>
              <a:rPr lang="fr-FR" dirty="0">
                <a:solidFill>
                  <a:srgbClr val="000000"/>
                </a:solidFill>
              </a:rPr>
              <a:t> : écourter le geste, </a:t>
            </a:r>
            <a:r>
              <a:rPr sz="1800" b="0" i="0" u="none" dirty="0">
                <a:solidFill>
                  <a:srgbClr val="000000"/>
                </a:solidFill>
              </a:rPr>
              <a:t>second look</a:t>
            </a:r>
          </a:p>
        </p:txBody>
      </p:sp>
      <p:sp>
        <p:nvSpPr>
          <p:cNvPr id="23" name="Rounded Rectangle 22"/>
          <p:cNvSpPr/>
          <p:nvPr/>
        </p:nvSpPr>
        <p:spPr>
          <a:xfrm>
            <a:off x="8138160" y="3956303"/>
            <a:ext cx="3566160" cy="777240"/>
          </a:xfrm>
          <a:prstGeom prst="roundRect">
            <a:avLst/>
          </a:prstGeom>
        </p:spPr>
        <p:style>
          <a:lnRef idx="1">
            <a:schemeClr val="accent6"/>
          </a:lnRef>
          <a:fillRef idx="2">
            <a:schemeClr val="accent6"/>
          </a:fillRef>
          <a:effectRef idx="1">
            <a:schemeClr val="accent6"/>
          </a:effectRef>
          <a:fontRef idx="minor">
            <a:schemeClr val="dk1"/>
          </a:fontRef>
        </p:style>
        <p:txBody>
          <a:bodyPr wrap="square" lIns="548640" rtlCol="0" anchor="ctr"/>
          <a:lstStyle/>
          <a:p>
            <a:pPr algn="ctr"/>
            <a:r>
              <a:rPr sz="1500" b="1" i="0"/>
              <a:t>PRÉLEVER</a:t>
            </a:r>
          </a:p>
        </p:txBody>
      </p:sp>
      <p:pic>
        <p:nvPicPr>
          <p:cNvPr id="24" name="Picture 23" descr="FaVial_white.png"/>
          <p:cNvPicPr>
            <a:picLocks noChangeAspect="1"/>
          </p:cNvPicPr>
          <p:nvPr/>
        </p:nvPicPr>
        <p:blipFill>
          <a:blip r:embed="rId8"/>
          <a:stretch>
            <a:fillRect/>
          </a:stretch>
        </p:blipFill>
        <p:spPr>
          <a:xfrm>
            <a:off x="9030501" y="4131250"/>
            <a:ext cx="391590" cy="391590"/>
          </a:xfrm>
          <a:prstGeom prst="rect">
            <a:avLst/>
          </a:prstGeom>
        </p:spPr>
      </p:pic>
      <p:sp>
        <p:nvSpPr>
          <p:cNvPr id="25" name="TextBox 24"/>
          <p:cNvSpPr txBox="1"/>
          <p:nvPr/>
        </p:nvSpPr>
        <p:spPr>
          <a:xfrm>
            <a:off x="8138160" y="4870704"/>
            <a:ext cx="3566160" cy="369332"/>
          </a:xfrm>
          <a:prstGeom prst="rect">
            <a:avLst/>
          </a:prstGeom>
          <a:noFill/>
        </p:spPr>
        <p:txBody>
          <a:bodyPr wrap="square" anchor="t">
            <a:spAutoFit/>
          </a:bodyPr>
          <a:lstStyle/>
          <a:p>
            <a:pPr algn="ctr"/>
            <a:r>
              <a:rPr lang="fr-FR" sz="1800" b="0" i="0" u="none" dirty="0">
                <a:solidFill>
                  <a:srgbClr val="000000"/>
                </a:solidFill>
              </a:rPr>
              <a:t>Jamais trop de prélèvements...</a:t>
            </a:r>
            <a:endParaRPr sz="1800" b="0" i="0" u="none" dirty="0">
              <a:solidFill>
                <a:srgbClr val="000000"/>
              </a:solidFill>
            </a:endParaRPr>
          </a:p>
        </p:txBody>
      </p:sp>
      <p:sp>
        <p:nvSpPr>
          <p:cNvPr id="26" name="TextBox 25"/>
          <p:cNvSpPr txBox="1"/>
          <p:nvPr/>
        </p:nvSpPr>
        <p:spPr>
          <a:xfrm>
            <a:off x="457200" y="6263640"/>
            <a:ext cx="10972800" cy="365760"/>
          </a:xfrm>
          <a:prstGeom prst="rect">
            <a:avLst/>
          </a:prstGeom>
          <a:noFill/>
        </p:spPr>
        <p:txBody>
          <a:bodyPr wrap="square" anchor="t">
            <a:spAutoFit/>
          </a:bodyPr>
          <a:lstStyle/>
          <a:p>
            <a:pPr algn="l"/>
            <a:r>
              <a:rPr sz="1200" b="0" i="1" u="none">
                <a:solidFill>
                  <a:srgbClr val="595959"/>
                </a:solidFill>
              </a:rPr>
              <a:t>Membrane per-opératoire : pratique CRIVasC, en cours d'évaluation</a:t>
            </a:r>
          </a:p>
        </p:txBody>
      </p:sp>
      <p:sp>
        <p:nvSpPr>
          <p:cNvPr id="2" name="Rounded Rectangle 9">
            <a:extLst>
              <a:ext uri="{FF2B5EF4-FFF2-40B4-BE49-F238E27FC236}">
                <a16:creationId xmlns:a16="http://schemas.microsoft.com/office/drawing/2014/main" id="{F7FDC082-FFB3-7549-FAB6-6856328235FB}"/>
              </a:ext>
            </a:extLst>
          </p:cNvPr>
          <p:cNvSpPr/>
          <p:nvPr/>
        </p:nvSpPr>
        <p:spPr>
          <a:xfrm>
            <a:off x="9953240" y="50979"/>
            <a:ext cx="2156631" cy="461665"/>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nchor="ctr"/>
          <a:lstStyle/>
          <a:p>
            <a:pPr algn="ctr"/>
            <a:r>
              <a:rPr lang="fr-FR" sz="1600" b="1" i="0" dirty="0"/>
              <a:t>OPÉRABLE</a:t>
            </a:r>
          </a:p>
        </p:txBody>
      </p:sp>
      <p:sp>
        <p:nvSpPr>
          <p:cNvPr id="4" name="ZoneTexte 3">
            <a:extLst>
              <a:ext uri="{FF2B5EF4-FFF2-40B4-BE49-F238E27FC236}">
                <a16:creationId xmlns:a16="http://schemas.microsoft.com/office/drawing/2014/main" id="{810E42B3-B28C-4B25-0446-B2E10E59A025}"/>
              </a:ext>
            </a:extLst>
          </p:cNvPr>
          <p:cNvSpPr txBox="1"/>
          <p:nvPr/>
        </p:nvSpPr>
        <p:spPr>
          <a:xfrm>
            <a:off x="222069" y="85942"/>
            <a:ext cx="11155680" cy="461665"/>
          </a:xfrm>
          <a:prstGeom prst="rect">
            <a:avLst/>
          </a:prstGeom>
          <a:noFill/>
        </p:spPr>
        <p:txBody>
          <a:bodyPr wrap="square" rtlCol="0">
            <a:spAutoFit/>
          </a:bodyPr>
          <a:lstStyle/>
          <a:p>
            <a:pPr algn="l"/>
            <a:r>
              <a:rPr lang="fr-FR" sz="2400" dirty="0"/>
              <a:t>Opérable : technique chirurgicale, trucs et astuces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Quel substitut ? l'ESVS 2026 tranche pour les prothèses uniquement...</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10332720" y="713232"/>
            <a:ext cx="1691640" cy="365760"/>
          </a:xfrm>
          <a:prstGeom prst="rect">
            <a:avLst/>
          </a:prstGeom>
          <a:noFill/>
        </p:spPr>
        <p:txBody>
          <a:bodyPr wrap="square" anchor="t">
            <a:spAutoFit/>
          </a:bodyPr>
          <a:lstStyle/>
          <a:p>
            <a:pPr algn="r"/>
            <a:r>
              <a:rPr sz="1600" b="0" i="1" u="none">
                <a:solidFill>
                  <a:srgbClr val="000000"/>
                </a:solidFill>
              </a:rPr>
              <a:t>ESVS 2026</a:t>
            </a:r>
          </a:p>
        </p:txBody>
      </p:sp>
      <p:pic>
        <p:nvPicPr>
          <p:cNvPr id="9" name="Picture 8" descr="rec50.png"/>
          <p:cNvPicPr>
            <a:picLocks noChangeAspect="1"/>
          </p:cNvPicPr>
          <p:nvPr/>
        </p:nvPicPr>
        <p:blipFill>
          <a:blip r:embed="rId3"/>
          <a:stretch>
            <a:fillRect/>
          </a:stretch>
        </p:blipFill>
        <p:spPr>
          <a:xfrm>
            <a:off x="274320" y="1051560"/>
            <a:ext cx="3931920" cy="3550904"/>
          </a:xfrm>
          <a:prstGeom prst="rect">
            <a:avLst/>
          </a:prstGeom>
        </p:spPr>
      </p:pic>
      <p:pic>
        <p:nvPicPr>
          <p:cNvPr id="10" name="Picture 9" descr="rec52.png"/>
          <p:cNvPicPr>
            <a:picLocks noChangeAspect="1"/>
          </p:cNvPicPr>
          <p:nvPr/>
        </p:nvPicPr>
        <p:blipFill>
          <a:blip r:embed="rId4"/>
          <a:stretch>
            <a:fillRect/>
          </a:stretch>
        </p:blipFill>
        <p:spPr>
          <a:xfrm>
            <a:off x="4389120" y="1051560"/>
            <a:ext cx="3931920" cy="1370869"/>
          </a:xfrm>
          <a:prstGeom prst="rect">
            <a:avLst/>
          </a:prstGeom>
        </p:spPr>
      </p:pic>
      <p:pic>
        <p:nvPicPr>
          <p:cNvPr id="11" name="Picture 10" descr="rec51.png"/>
          <p:cNvPicPr>
            <a:picLocks noChangeAspect="1"/>
          </p:cNvPicPr>
          <p:nvPr/>
        </p:nvPicPr>
        <p:blipFill>
          <a:blip r:embed="rId5"/>
          <a:stretch>
            <a:fillRect/>
          </a:stretch>
        </p:blipFill>
        <p:spPr>
          <a:xfrm>
            <a:off x="4389120" y="2606040"/>
            <a:ext cx="3931920" cy="1516204"/>
          </a:xfrm>
          <a:prstGeom prst="rect">
            <a:avLst/>
          </a:prstGeom>
        </p:spPr>
      </p:pic>
      <p:sp>
        <p:nvSpPr>
          <p:cNvPr id="12" name="TextBox 11"/>
          <p:cNvSpPr txBox="1"/>
          <p:nvPr/>
        </p:nvSpPr>
        <p:spPr>
          <a:xfrm>
            <a:off x="8906256" y="1451455"/>
            <a:ext cx="3566160" cy="369332"/>
          </a:xfrm>
          <a:prstGeom prst="rect">
            <a:avLst/>
          </a:prstGeom>
          <a:noFill/>
        </p:spPr>
        <p:txBody>
          <a:bodyPr wrap="square" anchor="t">
            <a:spAutoFit/>
          </a:bodyPr>
          <a:lstStyle/>
          <a:p>
            <a:pPr algn="l"/>
            <a:r>
              <a:rPr sz="1800" b="1" i="0" u="sng" dirty="0">
                <a:solidFill>
                  <a:srgbClr val="000000"/>
                </a:solidFill>
              </a:rPr>
              <a:t>Infections de </a:t>
            </a:r>
            <a:r>
              <a:rPr sz="1800" b="1" i="0" u="sng" dirty="0" err="1">
                <a:solidFill>
                  <a:srgbClr val="000000"/>
                </a:solidFill>
              </a:rPr>
              <a:t>prothèse</a:t>
            </a:r>
            <a:r>
              <a:rPr lang="fr-FR" sz="1800" b="1" i="0" u="sng" dirty="0">
                <a:solidFill>
                  <a:srgbClr val="000000"/>
                </a:solidFill>
              </a:rPr>
              <a:t> : </a:t>
            </a:r>
            <a:endParaRPr sz="1800" b="1" i="0" u="sng" dirty="0">
              <a:solidFill>
                <a:srgbClr val="000000"/>
              </a:solidFill>
            </a:endParaRPr>
          </a:p>
        </p:txBody>
      </p:sp>
      <p:sp>
        <p:nvSpPr>
          <p:cNvPr id="13" name="TextBox 12"/>
          <p:cNvSpPr txBox="1"/>
          <p:nvPr/>
        </p:nvSpPr>
        <p:spPr>
          <a:xfrm>
            <a:off x="9079673" y="1931926"/>
            <a:ext cx="3566160" cy="2194560"/>
          </a:xfrm>
          <a:prstGeom prst="rect">
            <a:avLst/>
          </a:prstGeom>
          <a:noFill/>
        </p:spPr>
        <p:txBody>
          <a:bodyPr wrap="square" anchor="t">
            <a:spAutoFit/>
          </a:bodyPr>
          <a:lstStyle/>
          <a:p>
            <a:pPr algn="l"/>
            <a:r>
              <a:rPr sz="1700" b="1" i="0" u="none" dirty="0" err="1">
                <a:solidFill>
                  <a:srgbClr val="000000"/>
                </a:solidFill>
              </a:rPr>
              <a:t>Veine</a:t>
            </a:r>
            <a:r>
              <a:rPr sz="1700" b="1" i="0" u="none" dirty="0">
                <a:solidFill>
                  <a:srgbClr val="000000"/>
                </a:solidFill>
              </a:rPr>
              <a:t>, </a:t>
            </a:r>
            <a:r>
              <a:rPr sz="1700" b="1" i="0" u="none" dirty="0" err="1">
                <a:solidFill>
                  <a:srgbClr val="000000"/>
                </a:solidFill>
              </a:rPr>
              <a:t>péricarde</a:t>
            </a:r>
            <a:r>
              <a:rPr sz="1700" b="1" i="0" u="none" dirty="0">
                <a:solidFill>
                  <a:srgbClr val="000000"/>
                </a:solidFill>
              </a:rPr>
              <a:t> </a:t>
            </a:r>
            <a:r>
              <a:rPr sz="1700" b="1" i="0" u="none" dirty="0" err="1">
                <a:solidFill>
                  <a:srgbClr val="000000"/>
                </a:solidFill>
              </a:rPr>
              <a:t>bovin</a:t>
            </a:r>
            <a:endParaRPr sz="1700" b="1" i="0" u="none" dirty="0">
              <a:solidFill>
                <a:srgbClr val="000000"/>
              </a:solidFill>
            </a:endParaRPr>
          </a:p>
          <a:p>
            <a:pPr algn="l">
              <a:spcAft>
                <a:spcPts val="600"/>
              </a:spcAft>
            </a:pPr>
            <a:r>
              <a:rPr sz="1700" b="0" i="0" u="none" dirty="0" err="1">
                <a:solidFill>
                  <a:srgbClr val="000000"/>
                </a:solidFill>
              </a:rPr>
              <a:t>préférés</a:t>
            </a:r>
            <a:r>
              <a:rPr sz="1700" b="0" i="0" u="none" dirty="0">
                <a:solidFill>
                  <a:srgbClr val="000000"/>
                </a:solidFill>
              </a:rPr>
              <a:t> (</a:t>
            </a:r>
            <a:r>
              <a:rPr sz="1700" b="0" i="0" u="none" dirty="0" err="1">
                <a:solidFill>
                  <a:srgbClr val="000000"/>
                </a:solidFill>
              </a:rPr>
              <a:t>IIa</a:t>
            </a:r>
            <a:r>
              <a:rPr sz="1700" b="0" i="0" u="none" dirty="0">
                <a:solidFill>
                  <a:srgbClr val="000000"/>
                </a:solidFill>
              </a:rPr>
              <a:t>)</a:t>
            </a:r>
          </a:p>
          <a:p>
            <a:pPr algn="l"/>
            <a:r>
              <a:rPr sz="1700" b="1" i="0" u="none" dirty="0" err="1">
                <a:solidFill>
                  <a:srgbClr val="000000"/>
                </a:solidFill>
              </a:rPr>
              <a:t>Prothèse</a:t>
            </a:r>
            <a:r>
              <a:rPr sz="1700" b="1" i="0" u="none" dirty="0">
                <a:solidFill>
                  <a:srgbClr val="000000"/>
                </a:solidFill>
              </a:rPr>
              <a:t> </a:t>
            </a:r>
            <a:r>
              <a:rPr sz="1700" b="1" i="0" u="none" dirty="0" err="1">
                <a:solidFill>
                  <a:srgbClr val="000000"/>
                </a:solidFill>
              </a:rPr>
              <a:t>antimicrobienne</a:t>
            </a:r>
            <a:endParaRPr sz="1700" b="1" i="0" u="none" dirty="0">
              <a:solidFill>
                <a:srgbClr val="000000"/>
              </a:solidFill>
            </a:endParaRPr>
          </a:p>
          <a:p>
            <a:pPr algn="l">
              <a:spcAft>
                <a:spcPts val="600"/>
              </a:spcAft>
            </a:pPr>
            <a:r>
              <a:rPr sz="1700" b="0" i="0" u="none" dirty="0">
                <a:solidFill>
                  <a:srgbClr val="000000"/>
                </a:solidFill>
              </a:rPr>
              <a:t>alternative (IIb)</a:t>
            </a:r>
          </a:p>
          <a:p>
            <a:pPr algn="l"/>
            <a:r>
              <a:rPr sz="1700" b="1" i="0" u="none" dirty="0" err="1">
                <a:solidFill>
                  <a:srgbClr val="C00000"/>
                </a:solidFill>
              </a:rPr>
              <a:t>Allogreffe</a:t>
            </a:r>
            <a:r>
              <a:rPr sz="1700" b="1" i="0" u="none" dirty="0">
                <a:solidFill>
                  <a:srgbClr val="C00000"/>
                </a:solidFill>
              </a:rPr>
              <a:t> cryopréservée</a:t>
            </a:r>
          </a:p>
          <a:p>
            <a:pPr algn="l"/>
            <a:r>
              <a:rPr sz="1700" b="0" i="0" u="none" dirty="0" err="1">
                <a:solidFill>
                  <a:srgbClr val="C00000"/>
                </a:solidFill>
              </a:rPr>
              <a:t>déconseillée</a:t>
            </a:r>
            <a:r>
              <a:rPr sz="1700" b="0" i="0" u="none" dirty="0">
                <a:solidFill>
                  <a:srgbClr val="C00000"/>
                </a:solidFill>
              </a:rPr>
              <a:t> (</a:t>
            </a:r>
            <a:r>
              <a:rPr sz="1700" b="0" i="0" u="none" dirty="0" err="1">
                <a:solidFill>
                  <a:srgbClr val="C00000"/>
                </a:solidFill>
              </a:rPr>
              <a:t>IIIb</a:t>
            </a:r>
            <a:r>
              <a:rPr sz="1700" b="0" i="0" u="none" dirty="0">
                <a:solidFill>
                  <a:srgbClr val="C00000"/>
                </a:solidFill>
              </a:rPr>
              <a:t>)</a:t>
            </a:r>
          </a:p>
        </p:txBody>
      </p:sp>
      <p:sp>
        <p:nvSpPr>
          <p:cNvPr id="14" name="Rounded Rectangle 13"/>
          <p:cNvSpPr/>
          <p:nvPr/>
        </p:nvSpPr>
        <p:spPr>
          <a:xfrm>
            <a:off x="5918452" y="4654126"/>
            <a:ext cx="5742432" cy="1516204"/>
          </a:xfrm>
          <a:prstGeom prst="roundRect">
            <a:avLst/>
          </a:prstGeom>
          <a:noFill/>
          <a:ln w="12700">
            <a:solidFill>
              <a:srgbClr val="ED7D31"/>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i="0" dirty="0" err="1">
                <a:solidFill>
                  <a:srgbClr val="000000"/>
                </a:solidFill>
              </a:rPr>
              <a:t>Aortite</a:t>
            </a:r>
            <a:r>
              <a:rPr sz="1700" b="1" i="0" dirty="0">
                <a:solidFill>
                  <a:srgbClr val="000000"/>
                </a:solidFill>
              </a:rPr>
              <a:t> native : hors champ de </a:t>
            </a:r>
            <a:r>
              <a:rPr sz="1700" b="1" i="0" dirty="0" err="1">
                <a:solidFill>
                  <a:srgbClr val="000000"/>
                </a:solidFill>
              </a:rPr>
              <a:t>l'ESVS</a:t>
            </a:r>
            <a:r>
              <a:rPr sz="1700" b="1" i="0" dirty="0">
                <a:solidFill>
                  <a:srgbClr val="000000"/>
                </a:solidFill>
              </a:rPr>
              <a:t> 2026</a:t>
            </a:r>
          </a:p>
          <a:p>
            <a:pPr algn="ctr"/>
            <a:endParaRPr lang="fr-FR" sz="1500" b="0" i="0" dirty="0">
              <a:solidFill>
                <a:srgbClr val="000000"/>
              </a:solidFill>
            </a:endParaRPr>
          </a:p>
          <a:p>
            <a:pPr algn="ctr"/>
            <a:r>
              <a:rPr sz="1500" b="0" i="0" dirty="0">
                <a:solidFill>
                  <a:srgbClr val="000000"/>
                </a:solidFill>
              </a:rPr>
              <a:t>Notre pratique : </a:t>
            </a:r>
            <a:r>
              <a:rPr sz="1500" b="0" i="0" dirty="0" err="1">
                <a:solidFill>
                  <a:srgbClr val="000000"/>
                </a:solidFill>
              </a:rPr>
              <a:t>allogreffe</a:t>
            </a:r>
            <a:r>
              <a:rPr sz="1500" b="0" i="0" dirty="0">
                <a:solidFill>
                  <a:srgbClr val="000000"/>
                </a:solidFill>
              </a:rPr>
              <a:t> </a:t>
            </a:r>
            <a:r>
              <a:rPr sz="1500" b="0" i="0" dirty="0" err="1">
                <a:solidFill>
                  <a:srgbClr val="000000"/>
                </a:solidFill>
              </a:rPr>
              <a:t>artérielle</a:t>
            </a:r>
            <a:r>
              <a:rPr lang="fr-FR" sz="1500" b="0" i="0" dirty="0">
                <a:solidFill>
                  <a:srgbClr val="000000"/>
                </a:solidFill>
              </a:rPr>
              <a:t> cryopréservée jusque mars 2024</a:t>
            </a:r>
          </a:p>
          <a:p>
            <a:pPr algn="ctr"/>
            <a:r>
              <a:rPr lang="fr-FR" sz="1500" b="0" i="0" dirty="0">
                <a:solidFill>
                  <a:srgbClr val="000000"/>
                </a:solidFill>
              </a:rPr>
              <a:t>Allogreffe artérielle réfrigérée depuis mars 2024</a:t>
            </a:r>
            <a:endParaRPr sz="1500" b="0" i="0" dirty="0">
              <a:solidFill>
                <a:srgbClr val="000000"/>
              </a:solidFill>
            </a:endParaRPr>
          </a:p>
        </p:txBody>
      </p:sp>
      <p:pic>
        <p:nvPicPr>
          <p:cNvPr id="15" name="Picture 14" descr="o13_1026.jpg"/>
          <p:cNvPicPr>
            <a:picLocks noChangeAspect="1"/>
          </p:cNvPicPr>
          <p:nvPr/>
        </p:nvPicPr>
        <p:blipFill>
          <a:blip r:embed="rId6"/>
          <a:stretch>
            <a:fillRect/>
          </a:stretch>
        </p:blipFill>
        <p:spPr>
          <a:xfrm>
            <a:off x="274320" y="5048666"/>
            <a:ext cx="3746429" cy="1463040"/>
          </a:xfrm>
          <a:prstGeom prst="rect">
            <a:avLst/>
          </a:prstGeom>
        </p:spPr>
      </p:pic>
      <p:pic>
        <p:nvPicPr>
          <p:cNvPr id="16" name="Picture 15" descr="o13_16.png"/>
          <p:cNvPicPr>
            <a:picLocks noChangeAspect="1"/>
          </p:cNvPicPr>
          <p:nvPr/>
        </p:nvPicPr>
        <p:blipFill>
          <a:blip r:embed="rId7"/>
          <a:stretch>
            <a:fillRect/>
          </a:stretch>
        </p:blipFill>
        <p:spPr>
          <a:xfrm>
            <a:off x="3025523" y="4838692"/>
            <a:ext cx="1178106" cy="1783080"/>
          </a:xfrm>
          <a:prstGeom prst="rect">
            <a:avLst/>
          </a:prstGeom>
        </p:spPr>
      </p:pic>
      <p:sp>
        <p:nvSpPr>
          <p:cNvPr id="2" name="Rounded Rectangle 9">
            <a:extLst>
              <a:ext uri="{FF2B5EF4-FFF2-40B4-BE49-F238E27FC236}">
                <a16:creationId xmlns:a16="http://schemas.microsoft.com/office/drawing/2014/main" id="{07D97D41-B778-AE04-33B3-1E0B8A17CB24}"/>
              </a:ext>
            </a:extLst>
          </p:cNvPr>
          <p:cNvSpPr/>
          <p:nvPr/>
        </p:nvSpPr>
        <p:spPr>
          <a:xfrm>
            <a:off x="9953240" y="50979"/>
            <a:ext cx="2156631" cy="461665"/>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nchor="ctr"/>
          <a:lstStyle/>
          <a:p>
            <a:pPr algn="ctr"/>
            <a:r>
              <a:rPr lang="fr-FR" sz="1600" b="1" i="0" dirty="0"/>
              <a:t>OPÉRABLE</a:t>
            </a:r>
          </a:p>
        </p:txBody>
      </p:sp>
      <p:pic>
        <p:nvPicPr>
          <p:cNvPr id="6" name="Image 5" descr="Une image contenant ciseaux, outil, intérieur, art&#10;&#10;Description générée automatiquement">
            <a:extLst>
              <a:ext uri="{FF2B5EF4-FFF2-40B4-BE49-F238E27FC236}">
                <a16:creationId xmlns:a16="http://schemas.microsoft.com/office/drawing/2014/main" id="{6A9DBE20-E7BB-F2ED-CE2D-CF5AD074C8BD}"/>
              </a:ext>
            </a:extLst>
          </p:cNvPr>
          <p:cNvPicPr>
            <a:picLocks noChangeAspect="1"/>
          </p:cNvPicPr>
          <p:nvPr/>
        </p:nvPicPr>
        <p:blipFill rotWithShape="1">
          <a:blip r:embed="rId8"/>
          <a:srcRect l="14185" t="16017" r="37485" b="16815"/>
          <a:stretch/>
        </p:blipFill>
        <p:spPr>
          <a:xfrm>
            <a:off x="3117452" y="2162320"/>
            <a:ext cx="2421684" cy="44594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Patient limite : c'est le germe qui tranche</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Rounded Rectangle 7"/>
          <p:cNvSpPr/>
          <p:nvPr/>
        </p:nvSpPr>
        <p:spPr>
          <a:xfrm>
            <a:off x="670560" y="4181856"/>
            <a:ext cx="5029200" cy="640080"/>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i="0"/>
              <a:t>PLUTÔT ENDOVASCULAIRE</a:t>
            </a:r>
          </a:p>
        </p:txBody>
      </p:sp>
      <p:sp>
        <p:nvSpPr>
          <p:cNvPr id="9" name="Rounded Rectangle 8"/>
          <p:cNvSpPr/>
          <p:nvPr/>
        </p:nvSpPr>
        <p:spPr>
          <a:xfrm>
            <a:off x="6522720" y="4181856"/>
            <a:ext cx="5029200" cy="640080"/>
          </a:xfrm>
          <a:prstGeom prst="round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i="0"/>
              <a:t>PLUTÔT CHIRURGIE OUVERTE</a:t>
            </a:r>
          </a:p>
        </p:txBody>
      </p:sp>
      <p:sp>
        <p:nvSpPr>
          <p:cNvPr id="10" name="TextBox 9"/>
          <p:cNvSpPr txBox="1"/>
          <p:nvPr/>
        </p:nvSpPr>
        <p:spPr>
          <a:xfrm>
            <a:off x="548640" y="1648968"/>
            <a:ext cx="5303520" cy="3474720"/>
          </a:xfrm>
          <a:prstGeom prst="rect">
            <a:avLst/>
          </a:prstGeom>
          <a:noFill/>
        </p:spPr>
        <p:txBody>
          <a:bodyPr wrap="square" anchor="t">
            <a:spAutoFit/>
          </a:bodyPr>
          <a:lstStyle/>
          <a:p>
            <a:pPr marL="285750" indent="-285750" algn="l">
              <a:spcAft>
                <a:spcPts val="600"/>
              </a:spcAft>
              <a:buFont typeface="Calibri"/>
              <a:buChar char="-"/>
            </a:pPr>
            <a:r>
              <a:rPr sz="2000" b="0" i="0" u="none" dirty="0">
                <a:solidFill>
                  <a:srgbClr val="000000"/>
                </a:solidFill>
              </a:rPr>
              <a:t>Germe simple, sensible (Salmonella, </a:t>
            </a:r>
            <a:r>
              <a:rPr sz="2000" b="0" i="0" u="none" dirty="0" err="1">
                <a:solidFill>
                  <a:srgbClr val="000000"/>
                </a:solidFill>
              </a:rPr>
              <a:t>streptocoque</a:t>
            </a:r>
            <a:r>
              <a:rPr sz="2000" b="0" i="0" u="none" dirty="0">
                <a:solidFill>
                  <a:srgbClr val="000000"/>
                </a:solidFill>
              </a:rPr>
              <a:t>…)</a:t>
            </a:r>
          </a:p>
          <a:p>
            <a:pPr marL="285750" indent="-285750" algn="l">
              <a:spcAft>
                <a:spcPts val="600"/>
              </a:spcAft>
              <a:buFont typeface="Calibri"/>
              <a:buChar char="-"/>
            </a:pPr>
            <a:r>
              <a:rPr sz="2000" b="0" i="0" u="none" dirty="0">
                <a:solidFill>
                  <a:srgbClr val="000000"/>
                </a:solidFill>
              </a:rPr>
              <a:t>Suspensive </a:t>
            </a:r>
            <a:r>
              <a:rPr sz="2000" b="0" i="0" u="none" dirty="0" err="1">
                <a:solidFill>
                  <a:srgbClr val="000000"/>
                </a:solidFill>
              </a:rPr>
              <a:t>orale</a:t>
            </a:r>
            <a:r>
              <a:rPr sz="2000" b="0" i="0" u="none" dirty="0">
                <a:solidFill>
                  <a:srgbClr val="000000"/>
                </a:solidFill>
              </a:rPr>
              <a:t> </a:t>
            </a:r>
            <a:r>
              <a:rPr sz="2000" b="0" i="0" u="none" dirty="0" err="1">
                <a:solidFill>
                  <a:srgbClr val="000000"/>
                </a:solidFill>
              </a:rPr>
              <a:t>légère</a:t>
            </a:r>
            <a:r>
              <a:rPr sz="2000" b="0" i="0" u="none" dirty="0">
                <a:solidFill>
                  <a:srgbClr val="000000"/>
                </a:solidFill>
              </a:rPr>
              <a:t> et </a:t>
            </a:r>
            <a:r>
              <a:rPr sz="2000" b="0" i="0" u="none" dirty="0" err="1">
                <a:solidFill>
                  <a:srgbClr val="000000"/>
                </a:solidFill>
              </a:rPr>
              <a:t>tolérée</a:t>
            </a:r>
            <a:endParaRPr sz="2000" b="0" i="0" u="none" dirty="0">
              <a:solidFill>
                <a:srgbClr val="000000"/>
              </a:solidFill>
            </a:endParaRPr>
          </a:p>
          <a:p>
            <a:pPr marL="285750" indent="-285750" algn="l">
              <a:spcAft>
                <a:spcPts val="600"/>
              </a:spcAft>
              <a:buFont typeface="Calibri"/>
              <a:buChar char="-"/>
            </a:pPr>
            <a:r>
              <a:rPr sz="2000" b="0" i="0" u="none" dirty="0">
                <a:solidFill>
                  <a:srgbClr val="000000"/>
                </a:solidFill>
              </a:rPr>
              <a:t>Collections </a:t>
            </a:r>
            <a:r>
              <a:rPr sz="2000" b="0" i="0" u="none" dirty="0" err="1">
                <a:solidFill>
                  <a:srgbClr val="000000"/>
                </a:solidFill>
              </a:rPr>
              <a:t>drainables</a:t>
            </a:r>
            <a:r>
              <a:rPr sz="2000" b="0" i="0" u="none" dirty="0">
                <a:solidFill>
                  <a:srgbClr val="000000"/>
                </a:solidFill>
              </a:rPr>
              <a:t> : </a:t>
            </a:r>
            <a:r>
              <a:rPr sz="2000" b="0" i="0" u="none" dirty="0" err="1">
                <a:solidFill>
                  <a:srgbClr val="000000"/>
                </a:solidFill>
              </a:rPr>
              <a:t>réduire</a:t>
            </a:r>
            <a:r>
              <a:rPr sz="2000" b="0" i="0" u="none" dirty="0">
                <a:solidFill>
                  <a:srgbClr val="000000"/>
                </a:solidFill>
              </a:rPr>
              <a:t> </a:t>
            </a:r>
            <a:r>
              <a:rPr sz="2000" b="0" i="0" u="none" dirty="0" err="1">
                <a:solidFill>
                  <a:srgbClr val="000000"/>
                </a:solidFill>
              </a:rPr>
              <a:t>l'inoculum</a:t>
            </a:r>
            <a:r>
              <a:rPr sz="2000" b="0" i="0" u="none" dirty="0">
                <a:solidFill>
                  <a:srgbClr val="000000"/>
                </a:solidFill>
              </a:rPr>
              <a:t> par drainage </a:t>
            </a:r>
            <a:r>
              <a:rPr sz="2000" b="0" i="0" u="none" dirty="0" err="1">
                <a:solidFill>
                  <a:srgbClr val="000000"/>
                </a:solidFill>
              </a:rPr>
              <a:t>radiologique</a:t>
            </a:r>
            <a:endParaRPr sz="2000" b="0" i="0" u="none" dirty="0">
              <a:solidFill>
                <a:srgbClr val="000000"/>
              </a:solidFill>
            </a:endParaRPr>
          </a:p>
          <a:p>
            <a:pPr marL="285750" indent="-285750" algn="l">
              <a:buFont typeface="Calibri"/>
              <a:buChar char="-"/>
            </a:pPr>
            <a:r>
              <a:rPr sz="2000" b="0" i="0" u="none" dirty="0" err="1">
                <a:solidFill>
                  <a:srgbClr val="000000"/>
                </a:solidFill>
              </a:rPr>
              <a:t>Hémocultures</a:t>
            </a:r>
            <a:r>
              <a:rPr sz="2000" b="0" i="0" u="none" dirty="0">
                <a:solidFill>
                  <a:srgbClr val="000000"/>
                </a:solidFill>
              </a:rPr>
              <a:t> </a:t>
            </a:r>
            <a:r>
              <a:rPr sz="2000" b="0" i="0" u="none" dirty="0" err="1">
                <a:solidFill>
                  <a:srgbClr val="000000"/>
                </a:solidFill>
              </a:rPr>
              <a:t>rapidement</a:t>
            </a:r>
            <a:r>
              <a:rPr sz="2000" b="0" i="0" u="none" dirty="0">
                <a:solidFill>
                  <a:srgbClr val="000000"/>
                </a:solidFill>
              </a:rPr>
              <a:t> </a:t>
            </a:r>
            <a:r>
              <a:rPr sz="2000" b="0" i="0" u="none" dirty="0" err="1">
                <a:solidFill>
                  <a:srgbClr val="000000"/>
                </a:solidFill>
              </a:rPr>
              <a:t>négatives</a:t>
            </a:r>
            <a:endParaRPr sz="2000" b="0" i="0" u="none" dirty="0">
              <a:solidFill>
                <a:srgbClr val="000000"/>
              </a:solidFill>
            </a:endParaRPr>
          </a:p>
        </p:txBody>
      </p:sp>
      <p:sp>
        <p:nvSpPr>
          <p:cNvPr id="11" name="TextBox 10"/>
          <p:cNvSpPr txBox="1"/>
          <p:nvPr/>
        </p:nvSpPr>
        <p:spPr>
          <a:xfrm>
            <a:off x="6400800" y="1648968"/>
            <a:ext cx="5303520" cy="3474720"/>
          </a:xfrm>
          <a:prstGeom prst="rect">
            <a:avLst/>
          </a:prstGeom>
          <a:noFill/>
        </p:spPr>
        <p:txBody>
          <a:bodyPr wrap="square" anchor="t">
            <a:spAutoFit/>
          </a:bodyPr>
          <a:lstStyle/>
          <a:p>
            <a:pPr marL="285750" indent="-285750" algn="l">
              <a:spcAft>
                <a:spcPts val="600"/>
              </a:spcAft>
              <a:buFont typeface="Calibri"/>
              <a:buChar char="-"/>
            </a:pPr>
            <a:r>
              <a:rPr sz="2000" b="0" i="0" u="none" dirty="0" err="1">
                <a:solidFill>
                  <a:srgbClr val="000000"/>
                </a:solidFill>
              </a:rPr>
              <a:t>Bactériémie</a:t>
            </a:r>
            <a:r>
              <a:rPr sz="2000" b="0" i="0" u="none" dirty="0">
                <a:solidFill>
                  <a:srgbClr val="000000"/>
                </a:solidFill>
              </a:rPr>
              <a:t> </a:t>
            </a:r>
            <a:r>
              <a:rPr sz="2000" b="0" i="0" u="none" dirty="0" err="1">
                <a:solidFill>
                  <a:srgbClr val="000000"/>
                </a:solidFill>
              </a:rPr>
              <a:t>persistante</a:t>
            </a:r>
            <a:r>
              <a:rPr sz="2000" b="0" i="0" u="none" dirty="0">
                <a:solidFill>
                  <a:srgbClr val="000000"/>
                </a:solidFill>
              </a:rPr>
              <a:t> sous </a:t>
            </a:r>
            <a:r>
              <a:rPr sz="2000" b="0" i="0" u="none" dirty="0" err="1">
                <a:solidFill>
                  <a:srgbClr val="000000"/>
                </a:solidFill>
              </a:rPr>
              <a:t>antibiothérapie</a:t>
            </a:r>
            <a:r>
              <a:rPr sz="2000" b="0" i="0" u="none" dirty="0">
                <a:solidFill>
                  <a:srgbClr val="000000"/>
                </a:solidFill>
              </a:rPr>
              <a:t> </a:t>
            </a:r>
            <a:r>
              <a:rPr sz="2000" b="0" i="0" u="none" dirty="0" err="1">
                <a:solidFill>
                  <a:srgbClr val="000000"/>
                </a:solidFill>
              </a:rPr>
              <a:t>adaptée</a:t>
            </a:r>
            <a:endParaRPr sz="2000" b="0" i="0" u="none" dirty="0">
              <a:solidFill>
                <a:srgbClr val="000000"/>
              </a:solidFill>
            </a:endParaRPr>
          </a:p>
          <a:p>
            <a:pPr marL="285750" indent="-285750" algn="l">
              <a:spcAft>
                <a:spcPts val="600"/>
              </a:spcAft>
              <a:buFont typeface="Calibri"/>
              <a:buChar char="-"/>
            </a:pPr>
            <a:r>
              <a:rPr sz="2000" b="0" i="0" u="none" dirty="0">
                <a:solidFill>
                  <a:srgbClr val="000000"/>
                </a:solidFill>
              </a:rPr>
              <a:t>Germe difficile : P. aeruginosa, Candida, BMR, </a:t>
            </a:r>
            <a:r>
              <a:rPr sz="2000" b="0" i="0" u="none" dirty="0" err="1">
                <a:solidFill>
                  <a:srgbClr val="000000"/>
                </a:solidFill>
              </a:rPr>
              <a:t>plurimicrobien</a:t>
            </a:r>
            <a:endParaRPr sz="2000" b="0" i="0" u="none" dirty="0">
              <a:solidFill>
                <a:srgbClr val="000000"/>
              </a:solidFill>
            </a:endParaRPr>
          </a:p>
          <a:p>
            <a:pPr marL="285750" indent="-285750" algn="l">
              <a:spcAft>
                <a:spcPts val="600"/>
              </a:spcAft>
              <a:buFont typeface="Calibri"/>
              <a:buChar char="-"/>
            </a:pPr>
            <a:r>
              <a:rPr sz="2000" b="0" i="0" u="none" dirty="0" err="1">
                <a:solidFill>
                  <a:srgbClr val="000000"/>
                </a:solidFill>
              </a:rPr>
              <a:t>Fistule</a:t>
            </a:r>
            <a:r>
              <a:rPr sz="2000" b="0" i="0" u="none" dirty="0">
                <a:solidFill>
                  <a:srgbClr val="000000"/>
                </a:solidFill>
              </a:rPr>
              <a:t> aorto-digestive</a:t>
            </a:r>
          </a:p>
          <a:p>
            <a:pPr marL="285750" indent="-285750" algn="l">
              <a:buFont typeface="Calibri"/>
              <a:buChar char="-"/>
            </a:pPr>
            <a:r>
              <a:rPr sz="2000" b="0" i="0" u="none" dirty="0" err="1">
                <a:solidFill>
                  <a:srgbClr val="000000"/>
                </a:solidFill>
              </a:rPr>
              <a:t>Abcès</a:t>
            </a:r>
            <a:r>
              <a:rPr sz="2000" b="0" i="0" u="none" dirty="0">
                <a:solidFill>
                  <a:srgbClr val="000000"/>
                </a:solidFill>
              </a:rPr>
              <a:t> non drainable</a:t>
            </a:r>
          </a:p>
        </p:txBody>
      </p:sp>
      <p:sp>
        <p:nvSpPr>
          <p:cNvPr id="12" name="TextBox 11"/>
          <p:cNvSpPr txBox="1"/>
          <p:nvPr/>
        </p:nvSpPr>
        <p:spPr>
          <a:xfrm>
            <a:off x="472440" y="5781384"/>
            <a:ext cx="11247120" cy="548640"/>
          </a:xfrm>
          <a:prstGeom prst="rect">
            <a:avLst/>
          </a:prstGeom>
          <a:noFill/>
        </p:spPr>
        <p:txBody>
          <a:bodyPr wrap="square" anchor="t">
            <a:spAutoFit/>
          </a:bodyPr>
          <a:lstStyle/>
          <a:p>
            <a:pPr algn="ctr"/>
            <a:r>
              <a:rPr sz="2000" b="1" i="0" u="none" dirty="0" err="1">
                <a:solidFill>
                  <a:srgbClr val="000000"/>
                </a:solidFill>
              </a:rPr>
              <a:t>Réévaluer</a:t>
            </a:r>
            <a:r>
              <a:rPr sz="2000" b="1" i="0" u="none" dirty="0">
                <a:solidFill>
                  <a:srgbClr val="000000"/>
                </a:solidFill>
              </a:rPr>
              <a:t> à 72 h : </a:t>
            </a:r>
            <a:r>
              <a:rPr sz="2000" b="0" i="0" u="none" dirty="0">
                <a:solidFill>
                  <a:srgbClr val="000000"/>
                </a:solidFill>
              </a:rPr>
              <a:t>la </a:t>
            </a:r>
            <a:r>
              <a:rPr sz="2000" b="0" i="0" u="none" dirty="0" err="1">
                <a:solidFill>
                  <a:srgbClr val="000000"/>
                </a:solidFill>
              </a:rPr>
              <a:t>persistance</a:t>
            </a:r>
            <a:r>
              <a:rPr sz="2000" b="0" i="0" u="none" dirty="0">
                <a:solidFill>
                  <a:srgbClr val="000000"/>
                </a:solidFill>
              </a:rPr>
              <a:t> de la </a:t>
            </a:r>
            <a:r>
              <a:rPr sz="2000" b="0" i="0" u="none" dirty="0" err="1">
                <a:solidFill>
                  <a:srgbClr val="000000"/>
                </a:solidFill>
              </a:rPr>
              <a:t>bactériémie</a:t>
            </a:r>
            <a:r>
              <a:rPr sz="2000" b="0" i="0" u="none" dirty="0">
                <a:solidFill>
                  <a:srgbClr val="000000"/>
                </a:solidFill>
              </a:rPr>
              <a:t> fait </a:t>
            </a:r>
            <a:r>
              <a:rPr sz="2000" b="0" i="0" u="none" dirty="0" err="1">
                <a:solidFill>
                  <a:srgbClr val="000000"/>
                </a:solidFill>
              </a:rPr>
              <a:t>basculer</a:t>
            </a:r>
            <a:r>
              <a:rPr sz="2000" b="0" i="0" u="none" dirty="0">
                <a:solidFill>
                  <a:srgbClr val="000000"/>
                </a:solidFill>
              </a:rPr>
              <a:t> </a:t>
            </a:r>
            <a:r>
              <a:rPr sz="2000" b="0" i="0" u="none" dirty="0" err="1">
                <a:solidFill>
                  <a:srgbClr val="000000"/>
                </a:solidFill>
              </a:rPr>
              <a:t>vers</a:t>
            </a:r>
            <a:r>
              <a:rPr sz="2000" b="0" i="0" u="none" dirty="0">
                <a:solidFill>
                  <a:srgbClr val="000000"/>
                </a:solidFill>
              </a:rPr>
              <a:t> la chirurgie</a:t>
            </a:r>
          </a:p>
        </p:txBody>
      </p:sp>
      <p:sp>
        <p:nvSpPr>
          <p:cNvPr id="4" name="Rounded Rectangle 9">
            <a:extLst>
              <a:ext uri="{FF2B5EF4-FFF2-40B4-BE49-F238E27FC236}">
                <a16:creationId xmlns:a16="http://schemas.microsoft.com/office/drawing/2014/main" id="{42680C95-A5FB-BCC9-6AF1-002FC6F4604D}"/>
              </a:ext>
            </a:extLst>
          </p:cNvPr>
          <p:cNvSpPr/>
          <p:nvPr/>
        </p:nvSpPr>
        <p:spPr>
          <a:xfrm>
            <a:off x="9953240" y="50979"/>
            <a:ext cx="2156631" cy="461665"/>
          </a:xfrm>
          <a:prstGeom prst="roundRect">
            <a:avLst/>
          </a:prstGeom>
          <a:solidFill>
            <a:schemeClr val="accent2"/>
          </a:solidFill>
        </p:spPr>
        <p:style>
          <a:lnRef idx="1">
            <a:schemeClr val="accent6"/>
          </a:lnRef>
          <a:fillRef idx="2">
            <a:schemeClr val="accent6"/>
          </a:fillRef>
          <a:effectRef idx="1">
            <a:schemeClr val="accent6"/>
          </a:effectRef>
          <a:fontRef idx="minor">
            <a:schemeClr val="dk1"/>
          </a:fontRef>
        </p:style>
        <p:txBody>
          <a:bodyPr wrap="square" rtlCol="0" anchor="ctr"/>
          <a:lstStyle/>
          <a:p>
            <a:pPr algn="ctr"/>
            <a:r>
              <a:rPr lang="fr-FR" sz="1600" b="1" i="0" dirty="0"/>
              <a:t>ENTRE LES DEUX</a:t>
            </a:r>
          </a:p>
        </p:txBody>
      </p:sp>
      <p:sp>
        <p:nvSpPr>
          <p:cNvPr id="5" name="Virage 4">
            <a:extLst>
              <a:ext uri="{FF2B5EF4-FFF2-40B4-BE49-F238E27FC236}">
                <a16:creationId xmlns:a16="http://schemas.microsoft.com/office/drawing/2014/main" id="{453E26D5-E2E8-6441-A0DA-1009711034ED}"/>
              </a:ext>
            </a:extLst>
          </p:cNvPr>
          <p:cNvSpPr/>
          <p:nvPr/>
        </p:nvSpPr>
        <p:spPr>
          <a:xfrm rot="19136915" flipV="1">
            <a:off x="5459965" y="4557575"/>
            <a:ext cx="1284677" cy="1227147"/>
          </a:xfrm>
          <a:prstGeom prst="bentArrow">
            <a:avLst>
              <a:gd name="adj1" fmla="val 9800"/>
              <a:gd name="adj2" fmla="val 14600"/>
              <a:gd name="adj3" fmla="val 29800"/>
              <a:gd name="adj4" fmla="val 70200"/>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FB86C6-2D0C-2D3A-04A1-317B2F32A0C3}"/>
              </a:ext>
            </a:extLst>
          </p:cNvPr>
          <p:cNvSpPr/>
          <p:nvPr/>
        </p:nvSpPr>
        <p:spPr>
          <a:xfrm>
            <a:off x="-28676" y="621290"/>
            <a:ext cx="12220675" cy="623671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Cas 4 : drainage radiologique, puis allogreffe à froid</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pic>
        <p:nvPicPr>
          <p:cNvPr id="8" name="Picture 7" descr="GiScalpel_slate.png"/>
          <p:cNvPicPr>
            <a:picLocks noChangeAspect="1"/>
          </p:cNvPicPr>
          <p:nvPr/>
        </p:nvPicPr>
        <p:blipFill>
          <a:blip r:embed="rId7"/>
          <a:stretch>
            <a:fillRect/>
          </a:stretch>
        </p:blipFill>
        <p:spPr>
          <a:xfrm>
            <a:off x="411480" y="1097280"/>
            <a:ext cx="502920" cy="502920"/>
          </a:xfrm>
          <a:prstGeom prst="rect">
            <a:avLst/>
          </a:prstGeom>
        </p:spPr>
      </p:pic>
      <p:sp>
        <p:nvSpPr>
          <p:cNvPr id="9" name="TextBox 8"/>
          <p:cNvSpPr txBox="1"/>
          <p:nvPr/>
        </p:nvSpPr>
        <p:spPr>
          <a:xfrm>
            <a:off x="1051560" y="1115568"/>
            <a:ext cx="4114800" cy="457200"/>
          </a:xfrm>
          <a:prstGeom prst="rect">
            <a:avLst/>
          </a:prstGeom>
          <a:noFill/>
        </p:spPr>
        <p:txBody>
          <a:bodyPr wrap="square" anchor="t">
            <a:spAutoFit/>
          </a:bodyPr>
          <a:lstStyle/>
          <a:p>
            <a:pPr algn="l"/>
            <a:r>
              <a:rPr sz="2000" b="1" i="0" u="sng" dirty="0">
                <a:solidFill>
                  <a:srgbClr val="000000"/>
                </a:solidFill>
              </a:rPr>
              <a:t>Le </a:t>
            </a:r>
            <a:r>
              <a:rPr sz="2000" b="1" i="0" u="sng" dirty="0" err="1">
                <a:solidFill>
                  <a:srgbClr val="000000"/>
                </a:solidFill>
              </a:rPr>
              <a:t>cas</a:t>
            </a:r>
            <a:endParaRPr sz="2000" b="1" i="0" u="sng" dirty="0">
              <a:solidFill>
                <a:srgbClr val="000000"/>
              </a:solidFill>
            </a:endParaRPr>
          </a:p>
        </p:txBody>
      </p:sp>
      <p:sp>
        <p:nvSpPr>
          <p:cNvPr id="10" name="TextBox 9"/>
          <p:cNvSpPr txBox="1"/>
          <p:nvPr/>
        </p:nvSpPr>
        <p:spPr>
          <a:xfrm>
            <a:off x="411479" y="1737360"/>
            <a:ext cx="5056699" cy="2585323"/>
          </a:xfrm>
          <a:prstGeom prst="rect">
            <a:avLst/>
          </a:prstGeom>
          <a:noFill/>
        </p:spPr>
        <p:txBody>
          <a:bodyPr wrap="square" anchor="t">
            <a:spAutoFit/>
          </a:bodyPr>
          <a:lstStyle/>
          <a:p>
            <a:pPr algn="l"/>
            <a:r>
              <a:rPr sz="1800" b="1" i="0" u="none" dirty="0">
                <a:solidFill>
                  <a:srgbClr val="000000"/>
                </a:solidFill>
              </a:rPr>
              <a:t>Patient :</a:t>
            </a:r>
            <a:r>
              <a:rPr lang="fr-FR" b="1" dirty="0">
                <a:solidFill>
                  <a:srgbClr val="000000"/>
                </a:solidFill>
              </a:rPr>
              <a:t> </a:t>
            </a:r>
            <a:r>
              <a:rPr lang="fr-FR" dirty="0">
                <a:solidFill>
                  <a:srgbClr val="000000"/>
                </a:solidFill>
              </a:rPr>
              <a:t>homme 72ans, ancien toxicomane, dénutri</a:t>
            </a:r>
            <a:endParaRPr lang="fr-FR" dirty="0">
              <a:solidFill>
                <a:srgbClr val="595959"/>
              </a:solidFill>
            </a:endParaRPr>
          </a:p>
          <a:p>
            <a:pPr algn="l"/>
            <a:r>
              <a:rPr sz="1800" b="1" i="0" u="none" dirty="0" err="1">
                <a:solidFill>
                  <a:srgbClr val="000000"/>
                </a:solidFill>
              </a:rPr>
              <a:t>Présentation</a:t>
            </a:r>
            <a:r>
              <a:rPr sz="1800" b="1" i="0" u="none" dirty="0">
                <a:solidFill>
                  <a:srgbClr val="000000"/>
                </a:solidFill>
              </a:rPr>
              <a:t> : </a:t>
            </a:r>
            <a:r>
              <a:rPr lang="fr-FR" sz="1800" b="0" u="none" dirty="0"/>
              <a:t>ischémie MID + dl abdominale, </a:t>
            </a:r>
            <a:r>
              <a:rPr lang="fr-FR" dirty="0" err="1"/>
              <a:t>s</a:t>
            </a:r>
            <a:r>
              <a:rPr lang="fr-FR" sz="1800" b="0" u="none" dirty="0" err="1"/>
              <a:t>d</a:t>
            </a:r>
            <a:r>
              <a:rPr lang="fr-FR" sz="1800" b="0" u="none" dirty="0"/>
              <a:t> inflammatoire biologique</a:t>
            </a:r>
            <a:endParaRPr sz="1800" b="0" u="none" dirty="0"/>
          </a:p>
          <a:p>
            <a:pPr algn="l"/>
            <a:r>
              <a:rPr lang="fr-FR" sz="1800" b="1" i="0" u="none" dirty="0">
                <a:solidFill>
                  <a:srgbClr val="000000"/>
                </a:solidFill>
              </a:rPr>
              <a:t>AngioTDM</a:t>
            </a:r>
            <a:r>
              <a:rPr sz="1800" b="1" i="0" u="none" dirty="0">
                <a:solidFill>
                  <a:srgbClr val="000000"/>
                </a:solidFill>
              </a:rPr>
              <a:t> : </a:t>
            </a:r>
            <a:r>
              <a:rPr lang="fr-FR" sz="1800" b="0" u="none" dirty="0"/>
              <a:t>AAA fissuraire </a:t>
            </a:r>
            <a:r>
              <a:rPr lang="fr-FR" dirty="0"/>
              <a:t>88</a:t>
            </a:r>
            <a:r>
              <a:rPr lang="fr-FR" sz="1800" b="0" u="none" dirty="0"/>
              <a:t>mm et occlusion iliaque droite </a:t>
            </a:r>
          </a:p>
          <a:p>
            <a:pPr algn="l"/>
            <a:endParaRPr sz="1800" b="0" u="none" dirty="0"/>
          </a:p>
          <a:p>
            <a:pPr algn="l"/>
            <a:r>
              <a:rPr sz="1800" b="1" i="0" u="none" dirty="0">
                <a:solidFill>
                  <a:srgbClr val="000000"/>
                </a:solidFill>
              </a:rPr>
              <a:t>Chirurgie : </a:t>
            </a:r>
            <a:r>
              <a:rPr lang="fr-FR" dirty="0"/>
              <a:t>EDP aorto uni iliaque + croisé prothétique en urgence</a:t>
            </a:r>
          </a:p>
          <a:p>
            <a:pPr algn="l"/>
            <a:endParaRPr sz="1800" b="0" u="none" dirty="0"/>
          </a:p>
        </p:txBody>
      </p:sp>
      <p:pic>
        <p:nvPicPr>
          <p:cNvPr id="13" name="Image 12" descr="Une image contenant cercle, monochrome, noir et blanc&#10;&#10;Description générée automatiquement">
            <a:extLst>
              <a:ext uri="{FF2B5EF4-FFF2-40B4-BE49-F238E27FC236}">
                <a16:creationId xmlns:a16="http://schemas.microsoft.com/office/drawing/2014/main" id="{B81FA107-D8EF-5B09-5ACC-A41B2E070AA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23894" y="4279113"/>
            <a:ext cx="2903500" cy="2327763"/>
          </a:xfrm>
          <a:prstGeom prst="rect">
            <a:avLst/>
          </a:prstGeom>
        </p:spPr>
      </p:pic>
      <p:pic>
        <p:nvPicPr>
          <p:cNvPr id="14" name="Violot post op">
            <a:hlinkClick r:id="" action="ppaction://media"/>
            <a:extLst>
              <a:ext uri="{FF2B5EF4-FFF2-40B4-BE49-F238E27FC236}">
                <a16:creationId xmlns:a16="http://schemas.microsoft.com/office/drawing/2014/main" id="{F5D1C392-5D86-3BB8-A0AC-07AA7759F9D1}"/>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8784928" y="2021201"/>
            <a:ext cx="3312238" cy="2815598"/>
          </a:xfrm>
          <a:prstGeom prst="rect">
            <a:avLst/>
          </a:prstGeom>
        </p:spPr>
      </p:pic>
      <p:pic>
        <p:nvPicPr>
          <p:cNvPr id="11" name="Image 10" descr="Une image contenant texte, Police, capture d’écran, ligne&#10;&#10;Description générée automatiquement">
            <a:extLst>
              <a:ext uri="{FF2B5EF4-FFF2-40B4-BE49-F238E27FC236}">
                <a16:creationId xmlns:a16="http://schemas.microsoft.com/office/drawing/2014/main" id="{910E9DDC-2A7E-A371-DFC4-22C50EC3902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066415" y="6056934"/>
            <a:ext cx="3853335" cy="565874"/>
          </a:xfrm>
          <a:prstGeom prst="rect">
            <a:avLst/>
          </a:prstGeom>
        </p:spPr>
      </p:pic>
      <p:sp>
        <p:nvSpPr>
          <p:cNvPr id="22" name="ZoneTexte 21">
            <a:extLst>
              <a:ext uri="{FF2B5EF4-FFF2-40B4-BE49-F238E27FC236}">
                <a16:creationId xmlns:a16="http://schemas.microsoft.com/office/drawing/2014/main" id="{ADE0B24C-723A-3662-41DA-EA719D991152}"/>
              </a:ext>
            </a:extLst>
          </p:cNvPr>
          <p:cNvSpPr txBox="1"/>
          <p:nvPr/>
        </p:nvSpPr>
        <p:spPr>
          <a:xfrm>
            <a:off x="424640" y="4594406"/>
            <a:ext cx="4741720" cy="1200329"/>
          </a:xfrm>
          <a:prstGeom prst="rect">
            <a:avLst/>
          </a:prstGeom>
          <a:noFill/>
        </p:spPr>
        <p:txBody>
          <a:bodyPr wrap="square" rtlCol="0">
            <a:spAutoFit/>
          </a:bodyPr>
          <a:lstStyle/>
          <a:p>
            <a:pPr algn="l"/>
            <a:r>
              <a:rPr lang="fr-FR" sz="1800" b="1" i="0" u="none" dirty="0">
                <a:solidFill>
                  <a:srgbClr val="000000"/>
                </a:solidFill>
              </a:rPr>
              <a:t>Hémocultures périphériques + </a:t>
            </a:r>
            <a:r>
              <a:rPr lang="fr-FR" sz="1800" b="1" i="0" u="none" dirty="0" err="1">
                <a:solidFill>
                  <a:srgbClr val="000000"/>
                </a:solidFill>
              </a:rPr>
              <a:t>pct</a:t>
            </a:r>
            <a:r>
              <a:rPr lang="fr-FR" sz="1800" b="1" i="0" u="none" dirty="0">
                <a:solidFill>
                  <a:srgbClr val="000000"/>
                </a:solidFill>
              </a:rPr>
              <a:t> TDM : SARM</a:t>
            </a:r>
          </a:p>
          <a:p>
            <a:pPr algn="l"/>
            <a:endParaRPr lang="fr-FR" b="1" dirty="0">
              <a:solidFill>
                <a:srgbClr val="000000"/>
              </a:solidFill>
              <a:highlight>
                <a:srgbClr val="FFFF00"/>
              </a:highlight>
            </a:endParaRPr>
          </a:p>
          <a:p>
            <a:pPr algn="l"/>
            <a:r>
              <a:rPr lang="fr-FR" sz="1800" b="1" u="none" dirty="0"/>
              <a:t>RCP</a:t>
            </a:r>
            <a:r>
              <a:rPr lang="fr-FR" sz="1800" b="0" u="none" dirty="0"/>
              <a:t> : traitement conservateur (terrain + germe)</a:t>
            </a:r>
          </a:p>
          <a:p>
            <a:endParaRPr lang="fr-FR" dirty="0"/>
          </a:p>
        </p:txBody>
      </p:sp>
      <p:pic>
        <p:nvPicPr>
          <p:cNvPr id="23" name="Violot pre op">
            <a:hlinkClick r:id="" action="ppaction://media"/>
            <a:extLst>
              <a:ext uri="{FF2B5EF4-FFF2-40B4-BE49-F238E27FC236}">
                <a16:creationId xmlns:a16="http://schemas.microsoft.com/office/drawing/2014/main" id="{5311F6DB-74E0-0BE7-CC74-AC6F03DD7BB6}"/>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5536549" y="801066"/>
            <a:ext cx="3248379" cy="244094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617" fill="hold"/>
                                        <p:tgtEl>
                                          <p:spTgt spid="23"/>
                                        </p:tgtEl>
                                      </p:cBhvr>
                                    </p:cmd>
                                  </p:childTnLst>
                                </p:cTn>
                              </p:par>
                              <p:par>
                                <p:cTn id="7" presetID="1" presetClass="mediacall" presetSubtype="0" fill="hold" nodeType="withEffect">
                                  <p:stCondLst>
                                    <p:cond delay="0"/>
                                  </p:stCondLst>
                                  <p:childTnLst>
                                    <p:cmd type="call" cmd="playFrom(0.0)">
                                      <p:cBhvr>
                                        <p:cTn id="8" dur="16382" fill="hold"/>
                                        <p:tgtEl>
                                          <p:spTgt spid="14"/>
                                        </p:tgtEl>
                                      </p:cBhvr>
                                    </p:cmd>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repeatCount="indefinite" fill="hold" display="0">
                  <p:stCondLst>
                    <p:cond delay="indefinite"/>
                  </p:stCondLst>
                </p:cTn>
                <p:tgtEl>
                  <p:spTgt spid="14"/>
                </p:tgtEl>
              </p:cMediaNode>
            </p:video>
            <p:seq concurrent="1" nextAc="seek">
              <p:cTn id="18" restart="whenNotActive" fill="hold" evtFilter="cancelBubble" nodeType="interactiveSeq">
                <p:stCondLst>
                  <p:cond evt="onClick" delay="0">
                    <p:tgtEl>
                      <p:spTgt spid="1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4"/>
                                        </p:tgtEl>
                                      </p:cBhvr>
                                    </p:cmd>
                                  </p:childTnLst>
                                </p:cTn>
                              </p:par>
                            </p:childTnLst>
                          </p:cTn>
                        </p:par>
                      </p:childTnLst>
                    </p:cTn>
                  </p:par>
                </p:childTnLst>
              </p:cTn>
              <p:nextCondLst>
                <p:cond evt="onClick" delay="0">
                  <p:tgtEl>
                    <p:spTgt spid="14"/>
                  </p:tgtEl>
                </p:cond>
              </p:nextCondLst>
            </p:seq>
            <p:seq concurrent="1" nextAc="seek">
              <p:cTn id="23" restart="whenNotActive" fill="hold" evtFilter="cancelBubble" nodeType="interactiveSeq">
                <p:stCondLst>
                  <p:cond evt="onClick" delay="0">
                    <p:tgtEl>
                      <p:spTgt spid="23"/>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23"/>
                                        </p:tgtEl>
                                      </p:cBhvr>
                                    </p:cmd>
                                  </p:childTnLst>
                                </p:cTn>
                              </p:par>
                            </p:childTnLst>
                          </p:cTn>
                        </p:par>
                      </p:childTnLst>
                    </p:cTn>
                  </p:par>
                </p:childTnLst>
              </p:cTn>
              <p:nextCondLst>
                <p:cond evt="onClick" delay="0">
                  <p:tgtEl>
                    <p:spTgt spid="23"/>
                  </p:tgtEl>
                </p:cond>
              </p:nextCondLst>
            </p:seq>
            <p:video>
              <p:cMediaNode vol="80000">
                <p:cTn id="28" repeatCount="indefinite" fill="hold" display="0">
                  <p:stCondLst>
                    <p:cond delay="indefinite"/>
                  </p:stCondLst>
                </p:cTn>
                <p:tgtEl>
                  <p:spTgt spid="23"/>
                </p:tgtEl>
              </p:cMediaNode>
            </p:video>
          </p:childTnLst>
        </p:cTn>
      </p:par>
    </p:tnLst>
    <p:bldLst>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FB86C6-2D0C-2D3A-04A1-317B2F32A0C3}"/>
              </a:ext>
            </a:extLst>
          </p:cNvPr>
          <p:cNvSpPr/>
          <p:nvPr/>
        </p:nvSpPr>
        <p:spPr>
          <a:xfrm>
            <a:off x="-28676" y="621290"/>
            <a:ext cx="12220675" cy="623671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Cas 4 : drainage radiologique, puis allogreffe à froid</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pic>
        <p:nvPicPr>
          <p:cNvPr id="8" name="Picture 7" descr="GiScalpel_slate.png"/>
          <p:cNvPicPr>
            <a:picLocks noChangeAspect="1"/>
          </p:cNvPicPr>
          <p:nvPr/>
        </p:nvPicPr>
        <p:blipFill>
          <a:blip r:embed="rId5"/>
          <a:stretch>
            <a:fillRect/>
          </a:stretch>
        </p:blipFill>
        <p:spPr>
          <a:xfrm>
            <a:off x="411480" y="1097280"/>
            <a:ext cx="502920" cy="502920"/>
          </a:xfrm>
          <a:prstGeom prst="rect">
            <a:avLst/>
          </a:prstGeom>
        </p:spPr>
      </p:pic>
      <p:sp>
        <p:nvSpPr>
          <p:cNvPr id="9" name="TextBox 8"/>
          <p:cNvSpPr txBox="1"/>
          <p:nvPr/>
        </p:nvSpPr>
        <p:spPr>
          <a:xfrm>
            <a:off x="1051560" y="1115568"/>
            <a:ext cx="4114800" cy="457200"/>
          </a:xfrm>
          <a:prstGeom prst="rect">
            <a:avLst/>
          </a:prstGeom>
          <a:noFill/>
        </p:spPr>
        <p:txBody>
          <a:bodyPr wrap="square" anchor="t">
            <a:spAutoFit/>
          </a:bodyPr>
          <a:lstStyle/>
          <a:p>
            <a:pPr algn="l"/>
            <a:r>
              <a:rPr sz="2000" b="1" i="0" u="sng" dirty="0">
                <a:solidFill>
                  <a:srgbClr val="000000"/>
                </a:solidFill>
              </a:rPr>
              <a:t>Le </a:t>
            </a:r>
            <a:r>
              <a:rPr sz="2000" b="1" i="0" u="sng" dirty="0" err="1">
                <a:solidFill>
                  <a:srgbClr val="000000"/>
                </a:solidFill>
              </a:rPr>
              <a:t>cas</a:t>
            </a:r>
            <a:endParaRPr sz="2000" b="1" i="0" u="sng" dirty="0">
              <a:solidFill>
                <a:srgbClr val="000000"/>
              </a:solidFill>
            </a:endParaRPr>
          </a:p>
        </p:txBody>
      </p:sp>
      <p:sp>
        <p:nvSpPr>
          <p:cNvPr id="10" name="TextBox 9"/>
          <p:cNvSpPr txBox="1"/>
          <p:nvPr/>
        </p:nvSpPr>
        <p:spPr>
          <a:xfrm>
            <a:off x="411479" y="1737360"/>
            <a:ext cx="5056699" cy="2585323"/>
          </a:xfrm>
          <a:prstGeom prst="rect">
            <a:avLst/>
          </a:prstGeom>
          <a:noFill/>
        </p:spPr>
        <p:txBody>
          <a:bodyPr wrap="square" anchor="t">
            <a:spAutoFit/>
          </a:bodyPr>
          <a:lstStyle/>
          <a:p>
            <a:pPr algn="l"/>
            <a:r>
              <a:rPr sz="1800" b="1" i="0" u="none" dirty="0">
                <a:solidFill>
                  <a:srgbClr val="000000"/>
                </a:solidFill>
              </a:rPr>
              <a:t>Patient :</a:t>
            </a:r>
            <a:r>
              <a:rPr lang="fr-FR" b="1" dirty="0">
                <a:solidFill>
                  <a:srgbClr val="000000"/>
                </a:solidFill>
              </a:rPr>
              <a:t> </a:t>
            </a:r>
            <a:r>
              <a:rPr lang="fr-FR" dirty="0">
                <a:solidFill>
                  <a:srgbClr val="000000"/>
                </a:solidFill>
              </a:rPr>
              <a:t>homme 72ans, ancien toxicomane, dénutri</a:t>
            </a:r>
            <a:endParaRPr lang="fr-FR" dirty="0">
              <a:solidFill>
                <a:srgbClr val="595959"/>
              </a:solidFill>
            </a:endParaRPr>
          </a:p>
          <a:p>
            <a:pPr algn="l"/>
            <a:r>
              <a:rPr sz="1800" b="1" i="0" u="none" dirty="0" err="1">
                <a:solidFill>
                  <a:srgbClr val="000000"/>
                </a:solidFill>
              </a:rPr>
              <a:t>Présentation</a:t>
            </a:r>
            <a:r>
              <a:rPr sz="1800" b="1" i="0" u="none" dirty="0">
                <a:solidFill>
                  <a:srgbClr val="000000"/>
                </a:solidFill>
              </a:rPr>
              <a:t> : </a:t>
            </a:r>
            <a:r>
              <a:rPr lang="fr-FR" sz="1800" b="0" u="none" dirty="0"/>
              <a:t>ischémie MID + dl abdominale, </a:t>
            </a:r>
            <a:r>
              <a:rPr lang="fr-FR" dirty="0" err="1"/>
              <a:t>s</a:t>
            </a:r>
            <a:r>
              <a:rPr lang="fr-FR" sz="1800" b="0" u="none" dirty="0" err="1"/>
              <a:t>d</a:t>
            </a:r>
            <a:r>
              <a:rPr lang="fr-FR" sz="1800" b="0" u="none" dirty="0"/>
              <a:t> inflammatoire biologique</a:t>
            </a:r>
            <a:endParaRPr sz="1800" b="0" u="none" dirty="0"/>
          </a:p>
          <a:p>
            <a:pPr algn="l"/>
            <a:r>
              <a:rPr lang="fr-FR" sz="1800" b="1" i="0" u="none" dirty="0">
                <a:solidFill>
                  <a:srgbClr val="000000"/>
                </a:solidFill>
              </a:rPr>
              <a:t>AngioTDM</a:t>
            </a:r>
            <a:r>
              <a:rPr sz="1800" b="1" i="0" u="none" dirty="0">
                <a:solidFill>
                  <a:srgbClr val="000000"/>
                </a:solidFill>
              </a:rPr>
              <a:t> : </a:t>
            </a:r>
            <a:r>
              <a:rPr lang="fr-FR" sz="1800" b="0" u="none" dirty="0"/>
              <a:t>AAA fissuraire </a:t>
            </a:r>
            <a:r>
              <a:rPr lang="fr-FR" dirty="0"/>
              <a:t>88</a:t>
            </a:r>
            <a:r>
              <a:rPr lang="fr-FR" sz="1800" b="0" u="none" dirty="0"/>
              <a:t>mm et occlusion iliaque droite </a:t>
            </a:r>
          </a:p>
          <a:p>
            <a:pPr algn="l"/>
            <a:endParaRPr sz="1800" b="0" u="none" dirty="0"/>
          </a:p>
          <a:p>
            <a:pPr algn="l"/>
            <a:r>
              <a:rPr sz="1800" b="1" i="0" u="none" dirty="0">
                <a:solidFill>
                  <a:srgbClr val="000000"/>
                </a:solidFill>
              </a:rPr>
              <a:t>Chirurgie : </a:t>
            </a:r>
            <a:r>
              <a:rPr lang="fr-FR" dirty="0"/>
              <a:t>EDP aorto uni iliaque + croisé prothétique en urgence</a:t>
            </a:r>
          </a:p>
          <a:p>
            <a:pPr algn="l"/>
            <a:endParaRPr sz="1800" b="0" u="none" dirty="0"/>
          </a:p>
        </p:txBody>
      </p:sp>
      <p:sp>
        <p:nvSpPr>
          <p:cNvPr id="22" name="ZoneTexte 21">
            <a:extLst>
              <a:ext uri="{FF2B5EF4-FFF2-40B4-BE49-F238E27FC236}">
                <a16:creationId xmlns:a16="http://schemas.microsoft.com/office/drawing/2014/main" id="{ADE0B24C-723A-3662-41DA-EA719D991152}"/>
              </a:ext>
            </a:extLst>
          </p:cNvPr>
          <p:cNvSpPr txBox="1"/>
          <p:nvPr/>
        </p:nvSpPr>
        <p:spPr>
          <a:xfrm>
            <a:off x="424640" y="4594406"/>
            <a:ext cx="4741720" cy="1200329"/>
          </a:xfrm>
          <a:prstGeom prst="rect">
            <a:avLst/>
          </a:prstGeom>
          <a:noFill/>
        </p:spPr>
        <p:txBody>
          <a:bodyPr wrap="square" rtlCol="0">
            <a:spAutoFit/>
          </a:bodyPr>
          <a:lstStyle/>
          <a:p>
            <a:pPr algn="l"/>
            <a:r>
              <a:rPr lang="fr-FR" sz="1800" b="1" i="0" u="none" dirty="0">
                <a:solidFill>
                  <a:srgbClr val="000000"/>
                </a:solidFill>
              </a:rPr>
              <a:t>Hémocultures périphériques + </a:t>
            </a:r>
            <a:r>
              <a:rPr lang="fr-FR" sz="1800" b="1" i="0" u="none" dirty="0" err="1">
                <a:solidFill>
                  <a:srgbClr val="000000"/>
                </a:solidFill>
              </a:rPr>
              <a:t>pct</a:t>
            </a:r>
            <a:r>
              <a:rPr lang="fr-FR" sz="1800" b="1" i="0" u="none" dirty="0">
                <a:solidFill>
                  <a:srgbClr val="000000"/>
                </a:solidFill>
              </a:rPr>
              <a:t> TDM : SARM</a:t>
            </a:r>
          </a:p>
          <a:p>
            <a:pPr algn="l"/>
            <a:endParaRPr lang="fr-FR" b="1" dirty="0">
              <a:solidFill>
                <a:srgbClr val="000000"/>
              </a:solidFill>
              <a:highlight>
                <a:srgbClr val="FFFF00"/>
              </a:highlight>
            </a:endParaRPr>
          </a:p>
          <a:p>
            <a:pPr algn="l"/>
            <a:r>
              <a:rPr lang="fr-FR" sz="1800" b="1" u="none" dirty="0"/>
              <a:t>RCP</a:t>
            </a:r>
            <a:r>
              <a:rPr lang="fr-FR" sz="1800" b="0" u="none" dirty="0"/>
              <a:t> : traitement conservateur (terrain + germe)</a:t>
            </a:r>
          </a:p>
          <a:p>
            <a:endParaRPr lang="fr-FR" dirty="0"/>
          </a:p>
        </p:txBody>
      </p:sp>
      <p:sp>
        <p:nvSpPr>
          <p:cNvPr id="5" name="TextBox 9">
            <a:extLst>
              <a:ext uri="{FF2B5EF4-FFF2-40B4-BE49-F238E27FC236}">
                <a16:creationId xmlns:a16="http://schemas.microsoft.com/office/drawing/2014/main" id="{267B38A3-BB50-786F-5A5A-8B56A492DAB5}"/>
              </a:ext>
            </a:extLst>
          </p:cNvPr>
          <p:cNvSpPr txBox="1"/>
          <p:nvPr/>
        </p:nvSpPr>
        <p:spPr>
          <a:xfrm>
            <a:off x="6723824" y="998696"/>
            <a:ext cx="4915129" cy="1477328"/>
          </a:xfrm>
          <a:prstGeom prst="rect">
            <a:avLst/>
          </a:prstGeom>
          <a:noFill/>
        </p:spPr>
        <p:txBody>
          <a:bodyPr wrap="square" anchor="t">
            <a:spAutoFit/>
          </a:bodyPr>
          <a:lstStyle/>
          <a:p>
            <a:pPr algn="l"/>
            <a:r>
              <a:rPr lang="fr-FR" sz="1800" b="1" i="0" u="none" dirty="0">
                <a:solidFill>
                  <a:srgbClr val="000000"/>
                </a:solidFill>
              </a:rPr>
              <a:t>Suivi : </a:t>
            </a:r>
            <a:r>
              <a:rPr lang="fr-FR" sz="1800" i="0" u="none" dirty="0">
                <a:solidFill>
                  <a:srgbClr val="000000"/>
                </a:solidFill>
              </a:rPr>
              <a:t>hémocultures </a:t>
            </a:r>
            <a:r>
              <a:rPr lang="fr-FR" dirty="0">
                <a:solidFill>
                  <a:srgbClr val="000000"/>
                </a:solidFill>
              </a:rPr>
              <a:t>positives </a:t>
            </a:r>
            <a:r>
              <a:rPr lang="fr-FR" sz="1800" i="0" u="none" dirty="0">
                <a:solidFill>
                  <a:srgbClr val="000000"/>
                </a:solidFill>
              </a:rPr>
              <a:t>malgré ATB adaptée</a:t>
            </a:r>
          </a:p>
          <a:p>
            <a:pPr algn="l"/>
            <a:endParaRPr lang="fr-FR" sz="1800" i="0" u="none" dirty="0">
              <a:solidFill>
                <a:srgbClr val="000000"/>
              </a:solidFill>
            </a:endParaRPr>
          </a:p>
          <a:p>
            <a:r>
              <a:rPr lang="fr-FR" sz="1800" b="1" i="0" u="none" dirty="0">
                <a:solidFill>
                  <a:srgbClr val="000000"/>
                </a:solidFill>
              </a:rPr>
              <a:t>Bilan opérabilité : </a:t>
            </a:r>
            <a:r>
              <a:rPr lang="fr-FR" sz="1800" i="0" u="none" dirty="0">
                <a:solidFill>
                  <a:srgbClr val="000000"/>
                </a:solidFill>
              </a:rPr>
              <a:t>feu vert anesthésique</a:t>
            </a:r>
          </a:p>
          <a:p>
            <a:r>
              <a:rPr lang="fr-FR" sz="1800" b="0" i="0" u="none" dirty="0">
                <a:solidFill>
                  <a:srgbClr val="000000"/>
                </a:solidFill>
              </a:rPr>
              <a:t>→ réhabilitation 10 jours (kiné + </a:t>
            </a:r>
            <a:r>
              <a:rPr lang="fr-FR" sz="1800" b="0" i="0" u="none" dirty="0" err="1">
                <a:solidFill>
                  <a:srgbClr val="000000"/>
                </a:solidFill>
              </a:rPr>
              <a:t>diet</a:t>
            </a:r>
            <a:r>
              <a:rPr lang="fr-FR" sz="1800" b="0" i="0" u="none" dirty="0">
                <a:solidFill>
                  <a:srgbClr val="000000"/>
                </a:solidFill>
              </a:rPr>
              <a:t>)</a:t>
            </a:r>
          </a:p>
          <a:p>
            <a:r>
              <a:rPr lang="fr-FR" sz="1800" b="0" i="0" u="none" dirty="0">
                <a:solidFill>
                  <a:srgbClr val="000000"/>
                </a:solidFill>
              </a:rPr>
              <a:t>→ </a:t>
            </a:r>
            <a:r>
              <a:rPr lang="fr-FR" sz="1800" i="0" u="none" dirty="0">
                <a:solidFill>
                  <a:srgbClr val="000000"/>
                </a:solidFill>
              </a:rPr>
              <a:t>dépose + dialyse per op après JJ repérage</a:t>
            </a:r>
            <a:endParaRPr sz="1800" b="0" u="none" dirty="0"/>
          </a:p>
        </p:txBody>
      </p:sp>
      <p:pic>
        <p:nvPicPr>
          <p:cNvPr id="6" name="Image 5" descr="Une image contenant médical, Équipement médical, soins de santé, Procédure médicale&#10;&#10;Description générée automatiquement">
            <a:extLst>
              <a:ext uri="{FF2B5EF4-FFF2-40B4-BE49-F238E27FC236}">
                <a16:creationId xmlns:a16="http://schemas.microsoft.com/office/drawing/2014/main" id="{7E84A437-E4B3-F66F-6703-D80D124B758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9769" t="21167" r="3131" b="228"/>
          <a:stretch/>
        </p:blipFill>
        <p:spPr>
          <a:xfrm rot="5400000">
            <a:off x="7445734" y="3262604"/>
            <a:ext cx="2787774" cy="2449343"/>
          </a:xfrm>
          <a:prstGeom prst="rect">
            <a:avLst/>
          </a:prstGeom>
        </p:spPr>
      </p:pic>
      <p:pic>
        <p:nvPicPr>
          <p:cNvPr id="12" name="Image 11" descr="Une image contenant scène, médical, pièce, Équipement médical&#10;&#10;Description générée automatiquement">
            <a:extLst>
              <a:ext uri="{FF2B5EF4-FFF2-40B4-BE49-F238E27FC236}">
                <a16:creationId xmlns:a16="http://schemas.microsoft.com/office/drawing/2014/main" id="{7953A589-C056-B145-8895-6A4A187AB27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119706" y="3441858"/>
            <a:ext cx="2787776" cy="2090832"/>
          </a:xfrm>
          <a:prstGeom prst="rect">
            <a:avLst/>
          </a:prstGeom>
        </p:spPr>
      </p:pic>
      <p:pic>
        <p:nvPicPr>
          <p:cNvPr id="15" name="Image 14" descr="Une image contenant Chair, médical, Équipement médical, soins de santé&#10;&#10;Description générée automatiquement">
            <a:extLst>
              <a:ext uri="{FF2B5EF4-FFF2-40B4-BE49-F238E27FC236}">
                <a16:creationId xmlns:a16="http://schemas.microsoft.com/office/drawing/2014/main" id="{97394B18-7D0E-0571-35A7-8E2B7B8D678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8562" t="27924" r="22091" b="7519"/>
          <a:stretch/>
        </p:blipFill>
        <p:spPr>
          <a:xfrm rot="5400000">
            <a:off x="9704615" y="3516481"/>
            <a:ext cx="2803709" cy="1957520"/>
          </a:xfrm>
          <a:prstGeom prst="rect">
            <a:avLst/>
          </a:prstGeom>
        </p:spPr>
      </p:pic>
      <p:sp>
        <p:nvSpPr>
          <p:cNvPr id="16" name="Flèche vers le haut 15">
            <a:extLst>
              <a:ext uri="{FF2B5EF4-FFF2-40B4-BE49-F238E27FC236}">
                <a16:creationId xmlns:a16="http://schemas.microsoft.com/office/drawing/2014/main" id="{17C025ED-0128-202E-0620-A6AE20E90026}"/>
              </a:ext>
            </a:extLst>
          </p:cNvPr>
          <p:cNvSpPr/>
          <p:nvPr/>
        </p:nvSpPr>
        <p:spPr>
          <a:xfrm rot="14645219">
            <a:off x="8754001" y="4308064"/>
            <a:ext cx="178718" cy="374352"/>
          </a:xfrm>
          <a:prstGeom prst="upArrow">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pic>
        <p:nvPicPr>
          <p:cNvPr id="18" name="Violot dépose">
            <a:hlinkClick r:id="" action="ppaction://media"/>
            <a:extLst>
              <a:ext uri="{FF2B5EF4-FFF2-40B4-BE49-F238E27FC236}">
                <a16:creationId xmlns:a16="http://schemas.microsoft.com/office/drawing/2014/main" id="{33CE794B-F7E2-F702-F5BF-3E530295DFAE}"/>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222068" y="2796043"/>
            <a:ext cx="4944291" cy="3802625"/>
          </a:xfrm>
          <a:prstGeom prst="rect">
            <a:avLst/>
          </a:prstGeom>
        </p:spPr>
      </p:pic>
      <p:pic>
        <p:nvPicPr>
          <p:cNvPr id="19" name="Image 18" descr="Une image contenant texte, Police, capture d’écran, ligne&#10;&#10;Description générée automatiquement">
            <a:extLst>
              <a:ext uri="{FF2B5EF4-FFF2-40B4-BE49-F238E27FC236}">
                <a16:creationId xmlns:a16="http://schemas.microsoft.com/office/drawing/2014/main" id="{F4103A65-DB2D-B2C3-F9E0-15B33DDD6BD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16611" y="5679457"/>
            <a:ext cx="2449345" cy="359694"/>
          </a:xfrm>
          <a:prstGeom prst="rect">
            <a:avLst/>
          </a:prstGeom>
        </p:spPr>
      </p:pic>
    </p:spTree>
    <p:extLst>
      <p:ext uri="{BB962C8B-B14F-4D97-AF65-F5344CB8AC3E}">
        <p14:creationId xmlns:p14="http://schemas.microsoft.com/office/powerpoint/2010/main" val="2348613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mediacall" presetSubtype="0" fill="hold" nodeType="withEffect">
                                  <p:stCondLst>
                                    <p:cond delay="0"/>
                                  </p:stCondLst>
                                  <p:childTnLst>
                                    <p:cmd type="call" cmd="playFrom(0.0)">
                                      <p:cBhvr>
                                        <p:cTn id="20" dur="15721" fill="hold"/>
                                        <p:tgtEl>
                                          <p:spTgt spid="18"/>
                                        </p:tgtEl>
                                      </p:cBhvr>
                                    </p:cmd>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18"/>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18"/>
                                        </p:tgtEl>
                                      </p:cBhvr>
                                    </p:cmd>
                                  </p:childTnLst>
                                </p:cTn>
                              </p:par>
                            </p:childTnLst>
                          </p:cTn>
                        </p:par>
                      </p:childTnLst>
                    </p:cTn>
                  </p:par>
                </p:childTnLst>
              </p:cTn>
              <p:nextCondLst>
                <p:cond evt="onClick" delay="0">
                  <p:tgtEl>
                    <p:spTgt spid="18"/>
                  </p:tgtEl>
                </p:cond>
              </p:nextCondLst>
            </p:seq>
            <p:video>
              <p:cMediaNode vol="80000">
                <p:cTn id="30" repeatCount="indefinite" fill="hold" display="0">
                  <p:stCondLst>
                    <p:cond delay="indefinite"/>
                  </p:stCondLst>
                </p:cTn>
                <p:tgtEl>
                  <p:spTgt spid="18"/>
                </p:tgtEl>
              </p:cMediaNode>
            </p:video>
          </p:childTnLst>
        </p:cTn>
      </p:par>
    </p:tnLst>
    <p:bldLst>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Notre série : 41 aortites primaires traitées par endovasculaire</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9601200" y="6492240"/>
            <a:ext cx="2496312" cy="365760"/>
          </a:xfrm>
          <a:prstGeom prst="rect">
            <a:avLst/>
          </a:prstGeom>
          <a:noFill/>
        </p:spPr>
        <p:txBody>
          <a:bodyPr wrap="square" anchor="t">
            <a:spAutoFit/>
          </a:bodyPr>
          <a:lstStyle/>
          <a:p>
            <a:pPr algn="r"/>
            <a:r>
              <a:rPr sz="1600" b="0" i="1" u="none" dirty="0" err="1">
                <a:solidFill>
                  <a:srgbClr val="000000"/>
                </a:solidFill>
              </a:rPr>
              <a:t>CRIVasC</a:t>
            </a:r>
            <a:r>
              <a:rPr sz="1600" b="0" i="1" u="none" dirty="0">
                <a:solidFill>
                  <a:srgbClr val="000000"/>
                </a:solidFill>
              </a:rPr>
              <a:t>-HCL 2015-2024</a:t>
            </a:r>
          </a:p>
        </p:txBody>
      </p:sp>
      <p:pic>
        <p:nvPicPr>
          <p:cNvPr id="21" name="Image 20">
            <a:extLst>
              <a:ext uri="{FF2B5EF4-FFF2-40B4-BE49-F238E27FC236}">
                <a16:creationId xmlns:a16="http://schemas.microsoft.com/office/drawing/2014/main" id="{8E1D11DC-127C-9B3C-510F-71CD438E1114}"/>
              </a:ext>
            </a:extLst>
          </p:cNvPr>
          <p:cNvPicPr>
            <a:picLocks noChangeAspect="1"/>
          </p:cNvPicPr>
          <p:nvPr/>
        </p:nvPicPr>
        <p:blipFill>
          <a:blip r:embed="rId3"/>
          <a:srcRect l="3422" t="8993" b="4798"/>
          <a:stretch>
            <a:fillRect/>
          </a:stretch>
        </p:blipFill>
        <p:spPr>
          <a:xfrm>
            <a:off x="1349106" y="959542"/>
            <a:ext cx="7514478" cy="5532698"/>
          </a:xfrm>
          <a:prstGeom prst="rect">
            <a:avLst/>
          </a:prstGeom>
        </p:spPr>
      </p:pic>
      <p:sp>
        <p:nvSpPr>
          <p:cNvPr id="22" name="Rectangle 21">
            <a:extLst>
              <a:ext uri="{FF2B5EF4-FFF2-40B4-BE49-F238E27FC236}">
                <a16:creationId xmlns:a16="http://schemas.microsoft.com/office/drawing/2014/main" id="{6EC5D491-8DD3-3B07-CCFC-A3D2C98F28BA}"/>
              </a:ext>
            </a:extLst>
          </p:cNvPr>
          <p:cNvSpPr/>
          <p:nvPr/>
        </p:nvSpPr>
        <p:spPr>
          <a:xfrm>
            <a:off x="3145536" y="3584448"/>
            <a:ext cx="3121152" cy="62179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Notre série : 41 aortites primaires traitées par endovasculaire</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9589008" y="6492240"/>
            <a:ext cx="2496312" cy="365760"/>
          </a:xfrm>
          <a:prstGeom prst="rect">
            <a:avLst/>
          </a:prstGeom>
          <a:noFill/>
        </p:spPr>
        <p:txBody>
          <a:bodyPr wrap="square" anchor="t">
            <a:spAutoFit/>
          </a:bodyPr>
          <a:lstStyle/>
          <a:p>
            <a:pPr algn="r"/>
            <a:r>
              <a:rPr sz="1600" b="0" i="1" u="none" dirty="0" err="1">
                <a:solidFill>
                  <a:srgbClr val="000000"/>
                </a:solidFill>
              </a:rPr>
              <a:t>CRIVasC</a:t>
            </a:r>
            <a:r>
              <a:rPr sz="1600" b="0" i="1" u="none" dirty="0">
                <a:solidFill>
                  <a:srgbClr val="000000"/>
                </a:solidFill>
              </a:rPr>
              <a:t>-HCL 2015-2024</a:t>
            </a:r>
          </a:p>
        </p:txBody>
      </p:sp>
      <p:pic>
        <p:nvPicPr>
          <p:cNvPr id="2" name="Image 1">
            <a:extLst>
              <a:ext uri="{FF2B5EF4-FFF2-40B4-BE49-F238E27FC236}">
                <a16:creationId xmlns:a16="http://schemas.microsoft.com/office/drawing/2014/main" id="{7546DC19-28A0-F22F-55AC-6C2B9A71D0BC}"/>
              </a:ext>
            </a:extLst>
          </p:cNvPr>
          <p:cNvPicPr>
            <a:picLocks noChangeAspect="1"/>
          </p:cNvPicPr>
          <p:nvPr/>
        </p:nvPicPr>
        <p:blipFill>
          <a:blip r:embed="rId3"/>
          <a:srcRect b="3507"/>
          <a:stretch>
            <a:fillRect/>
          </a:stretch>
        </p:blipFill>
        <p:spPr>
          <a:xfrm>
            <a:off x="923546" y="771813"/>
            <a:ext cx="7476742" cy="5887719"/>
          </a:xfrm>
          <a:prstGeom prst="rect">
            <a:avLst/>
          </a:prstGeom>
        </p:spPr>
      </p:pic>
      <p:sp>
        <p:nvSpPr>
          <p:cNvPr id="4" name="Rectangle 3">
            <a:extLst>
              <a:ext uri="{FF2B5EF4-FFF2-40B4-BE49-F238E27FC236}">
                <a16:creationId xmlns:a16="http://schemas.microsoft.com/office/drawing/2014/main" id="{47D7F617-F190-DBA4-2D0D-476709C9C657}"/>
              </a:ext>
            </a:extLst>
          </p:cNvPr>
          <p:cNvSpPr/>
          <p:nvPr/>
        </p:nvSpPr>
        <p:spPr>
          <a:xfrm>
            <a:off x="923546" y="1316736"/>
            <a:ext cx="3038854" cy="21945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A9BA77C4-2561-F50B-BA7B-398B268E6DAA}"/>
              </a:ext>
            </a:extLst>
          </p:cNvPr>
          <p:cNvSpPr/>
          <p:nvPr/>
        </p:nvSpPr>
        <p:spPr>
          <a:xfrm>
            <a:off x="923546" y="6179491"/>
            <a:ext cx="3038854" cy="21945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5AB04373-79E4-86BF-AF13-93CF142853A7}"/>
              </a:ext>
            </a:extLst>
          </p:cNvPr>
          <p:cNvSpPr/>
          <p:nvPr/>
        </p:nvSpPr>
        <p:spPr>
          <a:xfrm>
            <a:off x="935738" y="4212336"/>
            <a:ext cx="3026662" cy="88392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72988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A4F27504-218C-6720-F847-36A85F6EDC03}"/>
              </a:ext>
            </a:extLst>
          </p:cNvPr>
          <p:cNvPicPr>
            <a:picLocks noChangeAspect="1"/>
          </p:cNvPicPr>
          <p:nvPr/>
        </p:nvPicPr>
        <p:blipFill>
          <a:blip r:embed="rId3"/>
          <a:stretch>
            <a:fillRect/>
          </a:stretch>
        </p:blipFill>
        <p:spPr>
          <a:xfrm>
            <a:off x="689425" y="1336774"/>
            <a:ext cx="7772400" cy="4380579"/>
          </a:xfrm>
          <a:prstGeom prst="rect">
            <a:avLst/>
          </a:prstGeom>
        </p:spPr>
      </p:pic>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Notre série : 41 aortites primaires traitées par endovasculaire</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9589008" y="6492240"/>
            <a:ext cx="2496312" cy="365760"/>
          </a:xfrm>
          <a:prstGeom prst="rect">
            <a:avLst/>
          </a:prstGeom>
          <a:noFill/>
        </p:spPr>
        <p:txBody>
          <a:bodyPr wrap="square" anchor="t">
            <a:spAutoFit/>
          </a:bodyPr>
          <a:lstStyle/>
          <a:p>
            <a:pPr algn="r"/>
            <a:r>
              <a:rPr sz="1600" b="0" i="1" u="none" dirty="0" err="1">
                <a:solidFill>
                  <a:srgbClr val="000000"/>
                </a:solidFill>
              </a:rPr>
              <a:t>CRIVasC</a:t>
            </a:r>
            <a:r>
              <a:rPr sz="1600" b="0" i="1" u="none" dirty="0">
                <a:solidFill>
                  <a:srgbClr val="000000"/>
                </a:solidFill>
              </a:rPr>
              <a:t>-HCL 2015-2024</a:t>
            </a:r>
          </a:p>
        </p:txBody>
      </p:sp>
      <p:sp>
        <p:nvSpPr>
          <p:cNvPr id="4" name="Rectangle 3">
            <a:extLst>
              <a:ext uri="{FF2B5EF4-FFF2-40B4-BE49-F238E27FC236}">
                <a16:creationId xmlns:a16="http://schemas.microsoft.com/office/drawing/2014/main" id="{47D7F617-F190-DBA4-2D0D-476709C9C657}"/>
              </a:ext>
            </a:extLst>
          </p:cNvPr>
          <p:cNvSpPr/>
          <p:nvPr/>
        </p:nvSpPr>
        <p:spPr>
          <a:xfrm>
            <a:off x="789434" y="2966792"/>
            <a:ext cx="3121895" cy="46220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A9BA77C4-2561-F50B-BA7B-398B268E6DAA}"/>
              </a:ext>
            </a:extLst>
          </p:cNvPr>
          <p:cNvSpPr/>
          <p:nvPr/>
        </p:nvSpPr>
        <p:spPr>
          <a:xfrm>
            <a:off x="789434" y="4801794"/>
            <a:ext cx="7562086" cy="3127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descr="Une image contenant Imagerie médicale, radiologie, Radiographie médicale, radiographie&#10;&#10;Description générée automatiquement">
            <a:extLst>
              <a:ext uri="{FF2B5EF4-FFF2-40B4-BE49-F238E27FC236}">
                <a16:creationId xmlns:a16="http://schemas.microsoft.com/office/drawing/2014/main" id="{765A1115-4590-7C0A-2734-FD6D02CBD0DB}"/>
              </a:ext>
            </a:extLst>
          </p:cNvPr>
          <p:cNvPicPr>
            <a:picLocks noChangeAspect="1"/>
          </p:cNvPicPr>
          <p:nvPr/>
        </p:nvPicPr>
        <p:blipFill rotWithShape="1">
          <a:blip r:embed="rId4"/>
          <a:srcRect l="10436" t="6699" r="6555" b="10086"/>
          <a:stretch/>
        </p:blipFill>
        <p:spPr>
          <a:xfrm>
            <a:off x="8666618" y="2516124"/>
            <a:ext cx="3260066" cy="3607308"/>
          </a:xfrm>
          <a:prstGeom prst="rect">
            <a:avLst/>
          </a:prstGeom>
        </p:spPr>
      </p:pic>
    </p:spTree>
    <p:extLst>
      <p:ext uri="{BB962C8B-B14F-4D97-AF65-F5344CB8AC3E}">
        <p14:creationId xmlns:p14="http://schemas.microsoft.com/office/powerpoint/2010/main" val="2849559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A65F088C-1D57-13F5-A396-9EDA188C81F9}"/>
              </a:ext>
            </a:extLst>
          </p:cNvPr>
          <p:cNvPicPr>
            <a:picLocks noChangeAspect="1"/>
          </p:cNvPicPr>
          <p:nvPr/>
        </p:nvPicPr>
        <p:blipFill>
          <a:blip r:embed="rId3"/>
          <a:srcRect b="3534"/>
          <a:stretch>
            <a:fillRect/>
          </a:stretch>
        </p:blipFill>
        <p:spPr>
          <a:xfrm>
            <a:off x="789434" y="1607490"/>
            <a:ext cx="7479426" cy="4298366"/>
          </a:xfrm>
          <a:prstGeom prst="rect">
            <a:avLst/>
          </a:prstGeom>
        </p:spPr>
      </p:pic>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Notre série : 41 aortites primaires traitées par endovasculaire</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9589008" y="6492240"/>
            <a:ext cx="2496312" cy="365760"/>
          </a:xfrm>
          <a:prstGeom prst="rect">
            <a:avLst/>
          </a:prstGeom>
          <a:noFill/>
        </p:spPr>
        <p:txBody>
          <a:bodyPr wrap="square" anchor="t">
            <a:spAutoFit/>
          </a:bodyPr>
          <a:lstStyle/>
          <a:p>
            <a:pPr algn="r"/>
            <a:r>
              <a:rPr sz="1600" b="0" i="1" u="none" dirty="0" err="1">
                <a:solidFill>
                  <a:srgbClr val="000000"/>
                </a:solidFill>
              </a:rPr>
              <a:t>CRIVasC</a:t>
            </a:r>
            <a:r>
              <a:rPr sz="1600" b="0" i="1" u="none" dirty="0">
                <a:solidFill>
                  <a:srgbClr val="000000"/>
                </a:solidFill>
              </a:rPr>
              <a:t>-HCL 2015-2024</a:t>
            </a:r>
          </a:p>
        </p:txBody>
      </p:sp>
      <p:sp>
        <p:nvSpPr>
          <p:cNvPr id="5" name="Rectangle 4">
            <a:extLst>
              <a:ext uri="{FF2B5EF4-FFF2-40B4-BE49-F238E27FC236}">
                <a16:creationId xmlns:a16="http://schemas.microsoft.com/office/drawing/2014/main" id="{A9BA77C4-2561-F50B-BA7B-398B268E6DAA}"/>
              </a:ext>
            </a:extLst>
          </p:cNvPr>
          <p:cNvSpPr/>
          <p:nvPr/>
        </p:nvSpPr>
        <p:spPr>
          <a:xfrm>
            <a:off x="706774" y="2058127"/>
            <a:ext cx="3280010" cy="258354"/>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descr="Une image contenant neige, gelé, hiver, skier&#10;&#10;Description générée automatiquement">
            <a:extLst>
              <a:ext uri="{FF2B5EF4-FFF2-40B4-BE49-F238E27FC236}">
                <a16:creationId xmlns:a16="http://schemas.microsoft.com/office/drawing/2014/main" id="{B825D231-25B6-35E3-BD78-87F8A410F870}"/>
              </a:ext>
            </a:extLst>
          </p:cNvPr>
          <p:cNvPicPr>
            <a:picLocks noChangeAspect="1"/>
          </p:cNvPicPr>
          <p:nvPr/>
        </p:nvPicPr>
        <p:blipFill rotWithShape="1">
          <a:blip r:embed="rId4"/>
          <a:srcRect l="10560" r="13354" b="28413"/>
          <a:stretch/>
        </p:blipFill>
        <p:spPr>
          <a:xfrm>
            <a:off x="9064489" y="1314970"/>
            <a:ext cx="2693274" cy="1994134"/>
          </a:xfrm>
          <a:prstGeom prst="rect">
            <a:avLst/>
          </a:prstGeom>
        </p:spPr>
      </p:pic>
      <p:pic>
        <p:nvPicPr>
          <p:cNvPr id="2" name="Image 1">
            <a:extLst>
              <a:ext uri="{FF2B5EF4-FFF2-40B4-BE49-F238E27FC236}">
                <a16:creationId xmlns:a16="http://schemas.microsoft.com/office/drawing/2014/main" id="{A8D83F91-A12C-CFF3-7A20-B4EAA44E75C1}"/>
              </a:ext>
            </a:extLst>
          </p:cNvPr>
          <p:cNvPicPr>
            <a:picLocks noChangeAspect="1"/>
          </p:cNvPicPr>
          <p:nvPr/>
        </p:nvPicPr>
        <p:blipFill rotWithShape="1">
          <a:blip r:embed="rId5"/>
          <a:srcRect l="17538" t="3322" r="16962" b="4582"/>
          <a:stretch/>
        </p:blipFill>
        <p:spPr>
          <a:xfrm>
            <a:off x="9064489" y="3833717"/>
            <a:ext cx="2652126" cy="2133909"/>
          </a:xfrm>
          <a:prstGeom prst="rect">
            <a:avLst/>
          </a:prstGeom>
        </p:spPr>
      </p:pic>
      <p:sp>
        <p:nvSpPr>
          <p:cNvPr id="9" name="Rectangle 8">
            <a:extLst>
              <a:ext uri="{FF2B5EF4-FFF2-40B4-BE49-F238E27FC236}">
                <a16:creationId xmlns:a16="http://schemas.microsoft.com/office/drawing/2014/main" id="{B7BED966-BFE0-7EFC-A7D3-821C0406EDC1}"/>
              </a:ext>
            </a:extLst>
          </p:cNvPr>
          <p:cNvSpPr/>
          <p:nvPr/>
        </p:nvSpPr>
        <p:spPr>
          <a:xfrm>
            <a:off x="725062" y="4213216"/>
            <a:ext cx="3280010" cy="258354"/>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90170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graphicFrame>
        <p:nvGraphicFramePr>
          <p:cNvPr id="9" name="Chart 8"/>
          <p:cNvGraphicFramePr>
            <a:graphicFrameLocks noGrp="1"/>
          </p:cNvGraphicFramePr>
          <p:nvPr/>
        </p:nvGraphicFramePr>
        <p:xfrm>
          <a:off x="365760" y="1508760"/>
          <a:ext cx="6766560" cy="402336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365760" y="1051560"/>
            <a:ext cx="6766560" cy="457200"/>
          </a:xfrm>
          <a:prstGeom prst="rect">
            <a:avLst/>
          </a:prstGeom>
          <a:noFill/>
        </p:spPr>
        <p:txBody>
          <a:bodyPr wrap="square" anchor="t">
            <a:spAutoFit/>
          </a:bodyPr>
          <a:lstStyle/>
          <a:p>
            <a:pPr algn="ctr"/>
            <a:r>
              <a:rPr sz="1800" b="1" i="0" u="none">
                <a:solidFill>
                  <a:srgbClr val="000000"/>
                </a:solidFill>
              </a:rPr>
              <a:t>Mortalité globale cumulée (%)</a:t>
            </a:r>
          </a:p>
        </p:txBody>
      </p:sp>
      <p:pic>
        <p:nvPicPr>
          <p:cNvPr id="11" name="Picture 10" descr="FaCheckCircle_green.png"/>
          <p:cNvPicPr>
            <a:picLocks noChangeAspect="1"/>
          </p:cNvPicPr>
          <p:nvPr/>
        </p:nvPicPr>
        <p:blipFill>
          <a:blip r:embed="rId4"/>
          <a:stretch>
            <a:fillRect/>
          </a:stretch>
        </p:blipFill>
        <p:spPr>
          <a:xfrm>
            <a:off x="7498079" y="1389888"/>
            <a:ext cx="411480" cy="411480"/>
          </a:xfrm>
          <a:prstGeom prst="rect">
            <a:avLst/>
          </a:prstGeom>
        </p:spPr>
      </p:pic>
      <p:sp>
        <p:nvSpPr>
          <p:cNvPr id="12" name="TextBox 11"/>
          <p:cNvSpPr txBox="1"/>
          <p:nvPr/>
        </p:nvSpPr>
        <p:spPr>
          <a:xfrm>
            <a:off x="8092439" y="1371600"/>
            <a:ext cx="3886200" cy="1234440"/>
          </a:xfrm>
          <a:prstGeom prst="rect">
            <a:avLst/>
          </a:prstGeom>
          <a:noFill/>
        </p:spPr>
        <p:txBody>
          <a:bodyPr wrap="square" anchor="t">
            <a:spAutoFit/>
          </a:bodyPr>
          <a:lstStyle/>
          <a:p>
            <a:pPr algn="l"/>
            <a:r>
              <a:rPr sz="1800" b="1" i="0" u="none">
                <a:solidFill>
                  <a:srgbClr val="000000"/>
                </a:solidFill>
              </a:rPr>
              <a:t>FEVAR : </a:t>
            </a:r>
            <a:r>
              <a:rPr sz="1800" b="0" i="0" u="none">
                <a:solidFill>
                  <a:srgbClr val="000000"/>
                </a:solidFill>
              </a:rPr>
              <a:t>0 décès</a:t>
            </a:r>
            <a:r>
              <a:rPr sz="1800" b="0" i="0" u="none">
                <a:solidFill>
                  <a:srgbClr val="595959"/>
                </a:solidFill>
              </a:rPr>
              <a:t> (suivi médian 23 mois)</a:t>
            </a:r>
          </a:p>
        </p:txBody>
      </p:sp>
      <p:pic>
        <p:nvPicPr>
          <p:cNvPr id="13" name="Picture 12" descr="FaHeartbeat_slate.png"/>
          <p:cNvPicPr>
            <a:picLocks noChangeAspect="1"/>
          </p:cNvPicPr>
          <p:nvPr/>
        </p:nvPicPr>
        <p:blipFill>
          <a:blip r:embed="rId5"/>
          <a:stretch>
            <a:fillRect/>
          </a:stretch>
        </p:blipFill>
        <p:spPr>
          <a:xfrm>
            <a:off x="7543800" y="2098548"/>
            <a:ext cx="411480" cy="411480"/>
          </a:xfrm>
          <a:prstGeom prst="rect">
            <a:avLst/>
          </a:prstGeom>
        </p:spPr>
      </p:pic>
      <p:sp>
        <p:nvSpPr>
          <p:cNvPr id="14" name="TextBox 13"/>
          <p:cNvSpPr txBox="1"/>
          <p:nvPr/>
        </p:nvSpPr>
        <p:spPr>
          <a:xfrm>
            <a:off x="8138160" y="2080260"/>
            <a:ext cx="3886200" cy="1234440"/>
          </a:xfrm>
          <a:prstGeom prst="rect">
            <a:avLst/>
          </a:prstGeom>
          <a:noFill/>
        </p:spPr>
        <p:txBody>
          <a:bodyPr wrap="square" anchor="t">
            <a:spAutoFit/>
          </a:bodyPr>
          <a:lstStyle/>
          <a:p>
            <a:pPr algn="l"/>
            <a:r>
              <a:rPr sz="1800" b="1" i="0" u="none" dirty="0" err="1">
                <a:solidFill>
                  <a:srgbClr val="000000"/>
                </a:solidFill>
              </a:rPr>
              <a:t>Médiane</a:t>
            </a:r>
            <a:r>
              <a:rPr sz="1800" b="1" i="0" u="none" dirty="0">
                <a:solidFill>
                  <a:srgbClr val="000000"/>
                </a:solidFill>
              </a:rPr>
              <a:t> de </a:t>
            </a:r>
            <a:r>
              <a:rPr sz="1800" b="1" i="0" u="none" dirty="0" err="1">
                <a:solidFill>
                  <a:srgbClr val="000000"/>
                </a:solidFill>
              </a:rPr>
              <a:t>survie</a:t>
            </a:r>
            <a:r>
              <a:rPr sz="1800" b="1" i="0" u="none" dirty="0">
                <a:solidFill>
                  <a:srgbClr val="000000"/>
                </a:solidFill>
              </a:rPr>
              <a:t> : </a:t>
            </a:r>
            <a:r>
              <a:rPr sz="1800" b="0" i="0" u="none" dirty="0">
                <a:solidFill>
                  <a:srgbClr val="000000"/>
                </a:solidFill>
              </a:rPr>
              <a:t>TEVAR 15 </a:t>
            </a:r>
            <a:r>
              <a:rPr sz="1800" b="0" i="0" u="none" dirty="0" err="1">
                <a:solidFill>
                  <a:srgbClr val="000000"/>
                </a:solidFill>
              </a:rPr>
              <a:t>mois</a:t>
            </a:r>
            <a:r>
              <a:rPr sz="1800" b="0" i="0" u="none" dirty="0">
                <a:solidFill>
                  <a:srgbClr val="000000"/>
                </a:solidFill>
              </a:rPr>
              <a:t>, EVAR 30 </a:t>
            </a:r>
            <a:r>
              <a:rPr sz="1800" b="0" i="0" u="none" dirty="0" err="1">
                <a:solidFill>
                  <a:srgbClr val="000000"/>
                </a:solidFill>
              </a:rPr>
              <a:t>mois</a:t>
            </a:r>
            <a:r>
              <a:rPr sz="1800" b="0" i="0" u="none" dirty="0">
                <a:solidFill>
                  <a:srgbClr val="000000"/>
                </a:solidFill>
              </a:rPr>
              <a:t> (NS)</a:t>
            </a:r>
          </a:p>
        </p:txBody>
      </p:sp>
      <p:pic>
        <p:nvPicPr>
          <p:cNvPr id="15" name="Picture 14" descr="FaUserInjured_slate.png"/>
          <p:cNvPicPr>
            <a:picLocks noChangeAspect="1"/>
          </p:cNvPicPr>
          <p:nvPr/>
        </p:nvPicPr>
        <p:blipFill>
          <a:blip r:embed="rId6"/>
          <a:stretch>
            <a:fillRect/>
          </a:stretch>
        </p:blipFill>
        <p:spPr>
          <a:xfrm>
            <a:off x="7498079" y="2916936"/>
            <a:ext cx="411480" cy="411480"/>
          </a:xfrm>
          <a:prstGeom prst="rect">
            <a:avLst/>
          </a:prstGeom>
        </p:spPr>
      </p:pic>
      <p:sp>
        <p:nvSpPr>
          <p:cNvPr id="16" name="TextBox 15"/>
          <p:cNvSpPr txBox="1"/>
          <p:nvPr/>
        </p:nvSpPr>
        <p:spPr>
          <a:xfrm>
            <a:off x="8092439" y="2898648"/>
            <a:ext cx="3886200" cy="1234440"/>
          </a:xfrm>
          <a:prstGeom prst="rect">
            <a:avLst/>
          </a:prstGeom>
          <a:noFill/>
        </p:spPr>
        <p:txBody>
          <a:bodyPr wrap="square" anchor="t">
            <a:spAutoFit/>
          </a:bodyPr>
          <a:lstStyle/>
          <a:p>
            <a:pPr algn="l"/>
            <a:r>
              <a:rPr sz="1800" b="1" i="0" u="none" dirty="0">
                <a:solidFill>
                  <a:srgbClr val="000000"/>
                </a:solidFill>
              </a:rPr>
              <a:t>Terrain : </a:t>
            </a:r>
            <a:r>
              <a:rPr sz="1800" b="0" i="0" u="none" dirty="0" err="1">
                <a:solidFill>
                  <a:srgbClr val="000000"/>
                </a:solidFill>
              </a:rPr>
              <a:t>Charlson</a:t>
            </a:r>
            <a:r>
              <a:rPr sz="1800" b="0" i="0" u="none" dirty="0">
                <a:solidFill>
                  <a:srgbClr val="000000"/>
                </a:solidFill>
              </a:rPr>
              <a:t> </a:t>
            </a:r>
            <a:r>
              <a:rPr sz="1800" b="0" i="0" u="none" dirty="0" err="1">
                <a:solidFill>
                  <a:srgbClr val="000000"/>
                </a:solidFill>
              </a:rPr>
              <a:t>médian</a:t>
            </a:r>
            <a:r>
              <a:rPr sz="1800" b="0" i="0" u="none" dirty="0">
                <a:solidFill>
                  <a:srgbClr val="000000"/>
                </a:solidFill>
              </a:rPr>
              <a:t> 6, 44 % de cancers</a:t>
            </a:r>
          </a:p>
        </p:txBody>
      </p:sp>
      <p:sp>
        <p:nvSpPr>
          <p:cNvPr id="17" name="Rounded Rectangle 16"/>
          <p:cNvSpPr/>
          <p:nvPr/>
        </p:nvSpPr>
        <p:spPr>
          <a:xfrm>
            <a:off x="559307" y="1954962"/>
            <a:ext cx="3890773" cy="552882"/>
          </a:xfrm>
          <a:prstGeom prst="round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0"/>
              <a:t>J30 : 2 décès / 41, tous en thoracique</a:t>
            </a:r>
          </a:p>
        </p:txBody>
      </p:sp>
      <p:pic>
        <p:nvPicPr>
          <p:cNvPr id="2" name="Image 1">
            <a:extLst>
              <a:ext uri="{FF2B5EF4-FFF2-40B4-BE49-F238E27FC236}">
                <a16:creationId xmlns:a16="http://schemas.microsoft.com/office/drawing/2014/main" id="{C71CF0BC-6F29-99CD-3A18-1B8734D53BBB}"/>
              </a:ext>
            </a:extLst>
          </p:cNvPr>
          <p:cNvPicPr>
            <a:picLocks noChangeAspect="1"/>
          </p:cNvPicPr>
          <p:nvPr/>
        </p:nvPicPr>
        <p:blipFill>
          <a:blip r:embed="rId7"/>
          <a:srcRect l="3698" r="3221"/>
          <a:stretch>
            <a:fillRect/>
          </a:stretch>
        </p:blipFill>
        <p:spPr>
          <a:xfrm>
            <a:off x="7498079" y="3735324"/>
            <a:ext cx="4582985" cy="2561335"/>
          </a:xfrm>
          <a:prstGeom prst="rect">
            <a:avLst/>
          </a:prstGeom>
        </p:spPr>
      </p:pic>
      <p:sp>
        <p:nvSpPr>
          <p:cNvPr id="4" name="TextBox 7">
            <a:extLst>
              <a:ext uri="{FF2B5EF4-FFF2-40B4-BE49-F238E27FC236}">
                <a16:creationId xmlns:a16="http://schemas.microsoft.com/office/drawing/2014/main" id="{F745D932-3720-5F0A-00EE-7F5E9BB640BE}"/>
              </a:ext>
            </a:extLst>
          </p:cNvPr>
          <p:cNvSpPr txBox="1"/>
          <p:nvPr/>
        </p:nvSpPr>
        <p:spPr>
          <a:xfrm>
            <a:off x="9589008" y="6492240"/>
            <a:ext cx="2496312" cy="365760"/>
          </a:xfrm>
          <a:prstGeom prst="rect">
            <a:avLst/>
          </a:prstGeom>
          <a:noFill/>
        </p:spPr>
        <p:txBody>
          <a:bodyPr wrap="square" anchor="t">
            <a:spAutoFit/>
          </a:bodyPr>
          <a:lstStyle/>
          <a:p>
            <a:pPr algn="r"/>
            <a:r>
              <a:rPr sz="1600" b="0" i="1" u="none" dirty="0" err="1">
                <a:solidFill>
                  <a:srgbClr val="000000"/>
                </a:solidFill>
              </a:rPr>
              <a:t>CRIVasC</a:t>
            </a:r>
            <a:r>
              <a:rPr sz="1600" b="0" i="1" u="none" dirty="0">
                <a:solidFill>
                  <a:srgbClr val="000000"/>
                </a:solidFill>
              </a:rPr>
              <a:t>-HCL 2015-2024</a:t>
            </a:r>
          </a:p>
        </p:txBody>
      </p:sp>
      <p:sp>
        <p:nvSpPr>
          <p:cNvPr id="5" name="ZoneTexte 4">
            <a:extLst>
              <a:ext uri="{FF2B5EF4-FFF2-40B4-BE49-F238E27FC236}">
                <a16:creationId xmlns:a16="http://schemas.microsoft.com/office/drawing/2014/main" id="{AC69317E-8F64-6451-FDC4-E0BB9C9A009C}"/>
              </a:ext>
            </a:extLst>
          </p:cNvPr>
          <p:cNvSpPr txBox="1"/>
          <p:nvPr/>
        </p:nvSpPr>
        <p:spPr>
          <a:xfrm>
            <a:off x="222069" y="85942"/>
            <a:ext cx="11155680" cy="461665"/>
          </a:xfrm>
          <a:prstGeom prst="rect">
            <a:avLst/>
          </a:prstGeom>
          <a:noFill/>
        </p:spPr>
        <p:txBody>
          <a:bodyPr wrap="square" rtlCol="0">
            <a:spAutoFit/>
          </a:bodyPr>
          <a:lstStyle/>
          <a:p>
            <a:pPr algn="l"/>
            <a:r>
              <a:rPr lang="fr-FR" sz="2400" dirty="0"/>
              <a:t>Notre série : 41 aortites primaires traitées par endovasculaire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pic>
        <p:nvPicPr>
          <p:cNvPr id="2" name="Image 1">
            <a:extLst>
              <a:ext uri="{FF2B5EF4-FFF2-40B4-BE49-F238E27FC236}">
                <a16:creationId xmlns:a16="http://schemas.microsoft.com/office/drawing/2014/main" id="{A9BB4EC5-1469-18DF-E658-B046B968AB6F}"/>
              </a:ext>
            </a:extLst>
          </p:cNvPr>
          <p:cNvPicPr>
            <a:picLocks noChangeAspect="1"/>
          </p:cNvPicPr>
          <p:nvPr/>
        </p:nvPicPr>
        <p:blipFill>
          <a:blip r:embed="rId3"/>
          <a:srcRect t="3733" b="4674"/>
          <a:stretch>
            <a:fillRect/>
          </a:stretch>
        </p:blipFill>
        <p:spPr>
          <a:xfrm>
            <a:off x="3703320" y="605357"/>
            <a:ext cx="7674429" cy="6281420"/>
          </a:xfrm>
          <a:prstGeom prst="rect">
            <a:avLst/>
          </a:prstGeom>
        </p:spPr>
      </p:pic>
      <p:sp>
        <p:nvSpPr>
          <p:cNvPr id="4" name="Rounded Rectangle 28">
            <a:extLst>
              <a:ext uri="{FF2B5EF4-FFF2-40B4-BE49-F238E27FC236}">
                <a16:creationId xmlns:a16="http://schemas.microsoft.com/office/drawing/2014/main" id="{E2266A4E-90E4-DD3F-75D5-99B7ED38AA86}"/>
              </a:ext>
            </a:extLst>
          </p:cNvPr>
          <p:cNvSpPr/>
          <p:nvPr/>
        </p:nvSpPr>
        <p:spPr>
          <a:xfrm>
            <a:off x="574876" y="2020019"/>
            <a:ext cx="2451752" cy="1401597"/>
          </a:xfrm>
          <a:prstGeom prst="roundRect">
            <a:avLst/>
          </a:prstGeom>
          <a:solidFill>
            <a:srgbClr val="FFFFFF"/>
          </a:solidFill>
          <a:ln w="10160">
            <a:solidFill>
              <a:srgbClr val="E1E6EB"/>
            </a:solidFill>
          </a:ln>
        </p:spPr>
        <p:style>
          <a:lnRef idx="1">
            <a:schemeClr val="accent1"/>
          </a:lnRef>
          <a:fillRef idx="3">
            <a:schemeClr val="accent1"/>
          </a:fillRef>
          <a:effectRef idx="2">
            <a:schemeClr val="accent1"/>
          </a:effectRef>
          <a:fontRef idx="minor">
            <a:schemeClr val="lt1"/>
          </a:fontRef>
        </p:style>
        <p:txBody>
          <a:bodyPr rtlCol="0" anchor="ctr"/>
          <a:lstStyle/>
          <a:p>
            <a:endParaRPr lang="fr-FR" sz="1600" b="1" dirty="0">
              <a:solidFill>
                <a:schemeClr val="tx1"/>
              </a:solidFill>
            </a:endParaRPr>
          </a:p>
          <a:p>
            <a:endParaRPr lang="fr-FR" sz="1600" b="1" dirty="0">
              <a:solidFill>
                <a:schemeClr val="tx1"/>
              </a:solidFill>
            </a:endParaRPr>
          </a:p>
          <a:p>
            <a:r>
              <a:rPr lang="fr-FR" sz="1600" b="1" dirty="0">
                <a:solidFill>
                  <a:schemeClr val="tx1"/>
                </a:solidFill>
              </a:rPr>
              <a:t>Sous groupe : </a:t>
            </a:r>
          </a:p>
          <a:p>
            <a:r>
              <a:rPr lang="fr-FR" sz="1600" dirty="0">
                <a:solidFill>
                  <a:schemeClr val="tx1"/>
                </a:solidFill>
              </a:rPr>
              <a:t>Mortalité précoce : 20%</a:t>
            </a:r>
          </a:p>
          <a:p>
            <a:r>
              <a:rPr lang="fr-FR" sz="1600" dirty="0">
                <a:solidFill>
                  <a:schemeClr val="tx1"/>
                </a:solidFill>
              </a:rPr>
              <a:t>Mortalité globale: 60%   (médiane survie 14 mois) </a:t>
            </a:r>
          </a:p>
          <a:p>
            <a:r>
              <a:rPr lang="fr-FR" sz="1600" dirty="0">
                <a:solidFill>
                  <a:schemeClr val="tx1"/>
                </a:solidFill>
              </a:rPr>
              <a:t> </a:t>
            </a:r>
          </a:p>
          <a:p>
            <a:pPr algn="ctr"/>
            <a:endParaRPr dirty="0">
              <a:solidFill>
                <a:schemeClr val="tx1"/>
              </a:solidFill>
            </a:endParaRPr>
          </a:p>
        </p:txBody>
      </p:sp>
      <p:sp>
        <p:nvSpPr>
          <p:cNvPr id="5" name="Rounded Rectangle 28">
            <a:extLst>
              <a:ext uri="{FF2B5EF4-FFF2-40B4-BE49-F238E27FC236}">
                <a16:creationId xmlns:a16="http://schemas.microsoft.com/office/drawing/2014/main" id="{1805B792-D194-57E9-A859-0DF571F402BE}"/>
              </a:ext>
            </a:extLst>
          </p:cNvPr>
          <p:cNvSpPr/>
          <p:nvPr/>
        </p:nvSpPr>
        <p:spPr>
          <a:xfrm>
            <a:off x="561508" y="4882184"/>
            <a:ext cx="2451752" cy="1401598"/>
          </a:xfrm>
          <a:prstGeom prst="roundRect">
            <a:avLst/>
          </a:prstGeom>
          <a:solidFill>
            <a:srgbClr val="FFFFFF"/>
          </a:solidFill>
          <a:ln w="10160">
            <a:solidFill>
              <a:srgbClr val="E1E6EB"/>
            </a:solidFill>
          </a:ln>
        </p:spPr>
        <p:style>
          <a:lnRef idx="1">
            <a:schemeClr val="accent1"/>
          </a:lnRef>
          <a:fillRef idx="3">
            <a:schemeClr val="accent1"/>
          </a:fillRef>
          <a:effectRef idx="2">
            <a:schemeClr val="accent1"/>
          </a:effectRef>
          <a:fontRef idx="minor">
            <a:schemeClr val="lt1"/>
          </a:fontRef>
        </p:style>
        <p:txBody>
          <a:bodyPr rtlCol="0" anchor="ctr"/>
          <a:lstStyle/>
          <a:p>
            <a:endParaRPr lang="fr-FR" sz="1600" b="1" dirty="0">
              <a:solidFill>
                <a:schemeClr val="tx1"/>
              </a:solidFill>
            </a:endParaRPr>
          </a:p>
          <a:p>
            <a:r>
              <a:rPr lang="fr-FR" sz="1600" b="1" dirty="0">
                <a:solidFill>
                  <a:schemeClr val="tx1"/>
                </a:solidFill>
              </a:rPr>
              <a:t>Sous groupe : </a:t>
            </a:r>
          </a:p>
          <a:p>
            <a:r>
              <a:rPr lang="fr-FR" sz="1600" dirty="0">
                <a:solidFill>
                  <a:schemeClr val="tx1"/>
                </a:solidFill>
              </a:rPr>
              <a:t>21 patients arrêt des ATB</a:t>
            </a:r>
          </a:p>
          <a:p>
            <a:r>
              <a:rPr lang="fr-FR" sz="1600" dirty="0">
                <a:solidFill>
                  <a:schemeClr val="tx1"/>
                </a:solidFill>
              </a:rPr>
              <a:t>17 vivants sans ATB</a:t>
            </a:r>
          </a:p>
          <a:p>
            <a:r>
              <a:rPr lang="fr-FR" sz="1600" dirty="0">
                <a:solidFill>
                  <a:schemeClr val="tx1"/>
                </a:solidFill>
              </a:rPr>
              <a:t>Médiane de survie 24 mois sans ATB </a:t>
            </a:r>
          </a:p>
          <a:p>
            <a:r>
              <a:rPr lang="fr-FR" dirty="0">
                <a:solidFill>
                  <a:schemeClr val="tx1"/>
                </a:solidFill>
              </a:rPr>
              <a:t>   </a:t>
            </a:r>
            <a:endParaRPr dirty="0">
              <a:solidFill>
                <a:schemeClr val="tx1"/>
              </a:solidFill>
            </a:endParaRPr>
          </a:p>
        </p:txBody>
      </p:sp>
      <p:cxnSp>
        <p:nvCxnSpPr>
          <p:cNvPr id="6" name="Connecteur droit avec flèche 5">
            <a:extLst>
              <a:ext uri="{FF2B5EF4-FFF2-40B4-BE49-F238E27FC236}">
                <a16:creationId xmlns:a16="http://schemas.microsoft.com/office/drawing/2014/main" id="{67F801EA-11F3-52FE-729A-C2B87C9D9F05}"/>
              </a:ext>
            </a:extLst>
          </p:cNvPr>
          <p:cNvCxnSpPr>
            <a:cxnSpLocks/>
            <a:endCxn id="4" idx="3"/>
          </p:cNvCxnSpPr>
          <p:nvPr/>
        </p:nvCxnSpPr>
        <p:spPr>
          <a:xfrm flipH="1">
            <a:off x="3026628" y="1890487"/>
            <a:ext cx="844653" cy="830331"/>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20" name="Connecteur droit avec flèche 19">
            <a:extLst>
              <a:ext uri="{FF2B5EF4-FFF2-40B4-BE49-F238E27FC236}">
                <a16:creationId xmlns:a16="http://schemas.microsoft.com/office/drawing/2014/main" id="{D7173286-A7D6-ADF3-98E5-1A45CCC3BF02}"/>
              </a:ext>
            </a:extLst>
          </p:cNvPr>
          <p:cNvCxnSpPr>
            <a:cxnSpLocks/>
          </p:cNvCxnSpPr>
          <p:nvPr/>
        </p:nvCxnSpPr>
        <p:spPr>
          <a:xfrm flipH="1" flipV="1">
            <a:off x="3003524" y="5582983"/>
            <a:ext cx="867757" cy="1075702"/>
          </a:xfrm>
          <a:prstGeom prst="straightConnector1">
            <a:avLst/>
          </a:prstGeom>
          <a:ln>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21" name="ZoneTexte 20">
            <a:extLst>
              <a:ext uri="{FF2B5EF4-FFF2-40B4-BE49-F238E27FC236}">
                <a16:creationId xmlns:a16="http://schemas.microsoft.com/office/drawing/2014/main" id="{04EDC188-DD57-D21A-3D3C-F1A3B10C76C6}"/>
              </a:ext>
            </a:extLst>
          </p:cNvPr>
          <p:cNvSpPr txBox="1"/>
          <p:nvPr/>
        </p:nvSpPr>
        <p:spPr>
          <a:xfrm>
            <a:off x="222069" y="85942"/>
            <a:ext cx="11155680" cy="461665"/>
          </a:xfrm>
          <a:prstGeom prst="rect">
            <a:avLst/>
          </a:prstGeom>
          <a:noFill/>
        </p:spPr>
        <p:txBody>
          <a:bodyPr wrap="square" rtlCol="0">
            <a:spAutoFit/>
          </a:bodyPr>
          <a:lstStyle/>
          <a:p>
            <a:pPr algn="l"/>
            <a:r>
              <a:rPr lang="fr-FR" sz="2400" dirty="0"/>
              <a:t>Notre série : 41 aortites primaires traitées par endovasculaire</a:t>
            </a:r>
          </a:p>
        </p:txBody>
      </p:sp>
      <p:sp>
        <p:nvSpPr>
          <p:cNvPr id="22" name="Rectangle 21">
            <a:extLst>
              <a:ext uri="{FF2B5EF4-FFF2-40B4-BE49-F238E27FC236}">
                <a16:creationId xmlns:a16="http://schemas.microsoft.com/office/drawing/2014/main" id="{C50982AA-E4F6-87E4-E44C-B820E53D852A}"/>
              </a:ext>
            </a:extLst>
          </p:cNvPr>
          <p:cNvSpPr/>
          <p:nvPr/>
        </p:nvSpPr>
        <p:spPr>
          <a:xfrm>
            <a:off x="3846897" y="1447487"/>
            <a:ext cx="3280010" cy="258354"/>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DB07DF57-0839-8145-55E6-88ECF23F62E8}"/>
              </a:ext>
            </a:extLst>
          </p:cNvPr>
          <p:cNvSpPr/>
          <p:nvPr/>
        </p:nvSpPr>
        <p:spPr>
          <a:xfrm>
            <a:off x="3871281" y="5582982"/>
            <a:ext cx="3280010" cy="258354"/>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F9EBD456-4926-B903-B70D-A959DE297705}"/>
              </a:ext>
            </a:extLst>
          </p:cNvPr>
          <p:cNvSpPr/>
          <p:nvPr/>
        </p:nvSpPr>
        <p:spPr>
          <a:xfrm>
            <a:off x="3871281" y="6437302"/>
            <a:ext cx="3280010" cy="43288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1_2.png"/>
          <p:cNvPicPr>
            <a:picLocks noChangeAspect="1"/>
          </p:cNvPicPr>
          <p:nvPr/>
        </p:nvPicPr>
        <p:blipFill>
          <a:blip r:embed="rId2"/>
          <a:stretch>
            <a:fillRect/>
          </a:stretch>
        </p:blipFill>
        <p:spPr>
          <a:xfrm>
            <a:off x="438912" y="338328"/>
            <a:ext cx="1565940" cy="1545336"/>
          </a:xfrm>
          <a:prstGeom prst="rect">
            <a:avLst/>
          </a:prstGeom>
        </p:spPr>
      </p:pic>
      <p:sp>
        <p:nvSpPr>
          <p:cNvPr id="3" name="Rounded Rectangle 2"/>
          <p:cNvSpPr/>
          <p:nvPr/>
        </p:nvSpPr>
        <p:spPr>
          <a:xfrm>
            <a:off x="-612648" y="2487168"/>
            <a:ext cx="8778240" cy="1216152"/>
          </a:xfrm>
          <a:prstGeom prst="roundRect">
            <a:avLst>
              <a:gd name="adj" fmla="val 50000"/>
            </a:avLst>
          </a:prstGeom>
          <a:solidFill>
            <a:srgbClr val="44546A"/>
          </a:solidFill>
          <a:ln>
            <a:noFill/>
          </a:ln>
        </p:spPr>
        <p:style>
          <a:lnRef idx="1">
            <a:schemeClr val="accent1"/>
          </a:lnRef>
          <a:fillRef idx="3">
            <a:schemeClr val="accent1"/>
          </a:fillRef>
          <a:effectRef idx="2">
            <a:schemeClr val="accent1"/>
          </a:effectRef>
          <a:fontRef idx="minor">
            <a:schemeClr val="lt1"/>
          </a:fontRef>
        </p:style>
        <p:txBody>
          <a:bodyPr wrap="square" lIns="1463040" rtlCol="0" anchor="ctr"/>
          <a:lstStyle/>
          <a:p>
            <a:pPr algn="l"/>
            <a:r>
              <a:rPr sz="2800" b="1">
                <a:solidFill>
                  <a:srgbClr val="FFFFFF"/>
                </a:solidFill>
              </a:rPr>
              <a:t>Infection précoce de pontage</a:t>
            </a:r>
          </a:p>
        </p:txBody>
      </p:sp>
      <p:sp>
        <p:nvSpPr>
          <p:cNvPr id="4" name="TextBox 3"/>
          <p:cNvSpPr txBox="1"/>
          <p:nvPr/>
        </p:nvSpPr>
        <p:spPr>
          <a:xfrm>
            <a:off x="896112" y="4023360"/>
            <a:ext cx="7132320" cy="731520"/>
          </a:xfrm>
          <a:prstGeom prst="rect">
            <a:avLst/>
          </a:prstGeom>
          <a:noFill/>
        </p:spPr>
        <p:txBody>
          <a:bodyPr wrap="square" anchor="t">
            <a:spAutoFit/>
          </a:bodyPr>
          <a:lstStyle/>
          <a:p>
            <a:pPr algn="l"/>
            <a:r>
              <a:rPr sz="2200" b="1" i="0" u="none">
                <a:solidFill>
                  <a:srgbClr val="000000"/>
                </a:solidFill>
              </a:rPr>
              <a:t>Déposer ou conserver ?</a:t>
            </a:r>
          </a:p>
        </p:txBody>
      </p:sp>
      <p:pic>
        <p:nvPicPr>
          <p:cNvPr id="5" name="Picture 4" descr="o46_6.jpg"/>
          <p:cNvPicPr>
            <a:picLocks noChangeAspect="1"/>
          </p:cNvPicPr>
          <p:nvPr/>
        </p:nvPicPr>
        <p:blipFill>
          <a:blip r:embed="rId3"/>
          <a:stretch>
            <a:fillRect/>
          </a:stretch>
        </p:blipFill>
        <p:spPr>
          <a:xfrm>
            <a:off x="8503920" y="1130791"/>
            <a:ext cx="3383280" cy="450497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 Précoce » : l'ESVS 2026 abandonne le seuil des 4 mois</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pic>
        <p:nvPicPr>
          <p:cNvPr id="8" name="Picture 7" descr="sec22.png"/>
          <p:cNvPicPr>
            <a:picLocks noChangeAspect="1"/>
          </p:cNvPicPr>
          <p:nvPr/>
        </p:nvPicPr>
        <p:blipFill>
          <a:blip r:embed="rId3"/>
          <a:stretch>
            <a:fillRect/>
          </a:stretch>
        </p:blipFill>
        <p:spPr>
          <a:xfrm>
            <a:off x="274320" y="1005840"/>
            <a:ext cx="5120640" cy="3538168"/>
          </a:xfrm>
          <a:prstGeom prst="rect">
            <a:avLst/>
          </a:prstGeom>
        </p:spPr>
      </p:pic>
      <p:sp>
        <p:nvSpPr>
          <p:cNvPr id="9" name="TextBox 8"/>
          <p:cNvSpPr txBox="1"/>
          <p:nvPr/>
        </p:nvSpPr>
        <p:spPr>
          <a:xfrm>
            <a:off x="10332720" y="713232"/>
            <a:ext cx="1691640" cy="365760"/>
          </a:xfrm>
          <a:prstGeom prst="rect">
            <a:avLst/>
          </a:prstGeom>
          <a:noFill/>
        </p:spPr>
        <p:txBody>
          <a:bodyPr wrap="square" anchor="t">
            <a:spAutoFit/>
          </a:bodyPr>
          <a:lstStyle/>
          <a:p>
            <a:pPr algn="r"/>
            <a:r>
              <a:rPr sz="1600" b="0" i="1" u="none">
                <a:solidFill>
                  <a:srgbClr val="000000"/>
                </a:solidFill>
              </a:rPr>
              <a:t>ESVS 2026</a:t>
            </a:r>
          </a:p>
        </p:txBody>
      </p:sp>
      <p:sp>
        <p:nvSpPr>
          <p:cNvPr id="10" name="TextBox 9"/>
          <p:cNvSpPr txBox="1"/>
          <p:nvPr/>
        </p:nvSpPr>
        <p:spPr>
          <a:xfrm>
            <a:off x="274320" y="4663440"/>
            <a:ext cx="5212080" cy="1280160"/>
          </a:xfrm>
          <a:prstGeom prst="rect">
            <a:avLst/>
          </a:prstGeom>
          <a:noFill/>
        </p:spPr>
        <p:txBody>
          <a:bodyPr wrap="square" anchor="t">
            <a:spAutoFit/>
          </a:bodyPr>
          <a:lstStyle/>
          <a:p>
            <a:pPr algn="l"/>
            <a:r>
              <a:rPr sz="1700" b="1" i="0" u="none">
                <a:solidFill>
                  <a:srgbClr val="000000"/>
                </a:solidFill>
              </a:rPr>
              <a:t>2 mois</a:t>
            </a:r>
            <a:r>
              <a:rPr sz="1700" b="0" i="0" u="none">
                <a:solidFill>
                  <a:srgbClr val="000000"/>
                </a:solidFill>
              </a:rPr>
              <a:t> : Calligaro, J Vasc Surg 1995</a:t>
            </a:r>
          </a:p>
          <a:p>
            <a:pPr algn="l"/>
            <a:r>
              <a:rPr sz="1700" b="1" i="0" u="none">
                <a:solidFill>
                  <a:srgbClr val="000000"/>
                </a:solidFill>
              </a:rPr>
              <a:t>4 mois</a:t>
            </a:r>
            <a:r>
              <a:rPr sz="1700" b="0" i="0" u="none">
                <a:solidFill>
                  <a:srgbClr val="000000"/>
                </a:solidFill>
              </a:rPr>
              <a:t> : Legout, Clin Microbiol Infect 2012</a:t>
            </a:r>
          </a:p>
          <a:p>
            <a:pPr algn="l"/>
            <a:r>
              <a:rPr sz="1700" b="1" i="0" u="none">
                <a:solidFill>
                  <a:srgbClr val="C00000"/>
                </a:solidFill>
              </a:rPr>
              <a:t>→ seuil abandonné par l'ESVS 2026</a:t>
            </a:r>
          </a:p>
        </p:txBody>
      </p:sp>
      <p:sp>
        <p:nvSpPr>
          <p:cNvPr id="11" name="TextBox 10"/>
          <p:cNvSpPr txBox="1"/>
          <p:nvPr/>
        </p:nvSpPr>
        <p:spPr>
          <a:xfrm>
            <a:off x="5852160" y="1097280"/>
            <a:ext cx="6035040" cy="457200"/>
          </a:xfrm>
          <a:prstGeom prst="rect">
            <a:avLst/>
          </a:prstGeom>
          <a:noFill/>
        </p:spPr>
        <p:txBody>
          <a:bodyPr wrap="square" anchor="t">
            <a:spAutoFit/>
          </a:bodyPr>
          <a:lstStyle/>
          <a:p>
            <a:pPr algn="l"/>
            <a:r>
              <a:rPr sz="2000" b="1" i="0" u="sng">
                <a:solidFill>
                  <a:srgbClr val="000000"/>
                </a:solidFill>
              </a:rPr>
              <a:t>Classification de Samson</a:t>
            </a:r>
          </a:p>
        </p:txBody>
      </p:sp>
      <p:sp>
        <p:nvSpPr>
          <p:cNvPr id="12" name="Rectangle 11"/>
          <p:cNvSpPr/>
          <p:nvPr/>
        </p:nvSpPr>
        <p:spPr>
          <a:xfrm>
            <a:off x="5852160" y="1691640"/>
            <a:ext cx="731520" cy="59436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b="1" i="0"/>
              <a:t>I</a:t>
            </a:r>
          </a:p>
        </p:txBody>
      </p:sp>
      <p:sp>
        <p:nvSpPr>
          <p:cNvPr id="13" name="TextBox 12"/>
          <p:cNvSpPr txBox="1"/>
          <p:nvPr/>
        </p:nvSpPr>
        <p:spPr>
          <a:xfrm>
            <a:off x="6720840" y="1691640"/>
            <a:ext cx="5212080" cy="594360"/>
          </a:xfrm>
          <a:prstGeom prst="rect">
            <a:avLst/>
          </a:prstGeom>
          <a:noFill/>
        </p:spPr>
        <p:txBody>
          <a:bodyPr wrap="square" anchor="ctr">
            <a:spAutoFit/>
          </a:bodyPr>
          <a:lstStyle/>
          <a:p>
            <a:pPr algn="l"/>
            <a:r>
              <a:rPr sz="1700" b="0" i="0" u="none">
                <a:solidFill>
                  <a:srgbClr val="000000"/>
                </a:solidFill>
              </a:rPr>
              <a:t>Derme seul</a:t>
            </a:r>
          </a:p>
        </p:txBody>
      </p:sp>
      <p:sp>
        <p:nvSpPr>
          <p:cNvPr id="14" name="Rectangle 13"/>
          <p:cNvSpPr/>
          <p:nvPr/>
        </p:nvSpPr>
        <p:spPr>
          <a:xfrm>
            <a:off x="5852160" y="2468880"/>
            <a:ext cx="731520" cy="59436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b="1" i="0"/>
              <a:t>II</a:t>
            </a:r>
          </a:p>
        </p:txBody>
      </p:sp>
      <p:sp>
        <p:nvSpPr>
          <p:cNvPr id="15" name="TextBox 14"/>
          <p:cNvSpPr txBox="1"/>
          <p:nvPr/>
        </p:nvSpPr>
        <p:spPr>
          <a:xfrm>
            <a:off x="6720840" y="2468880"/>
            <a:ext cx="5212080" cy="594360"/>
          </a:xfrm>
          <a:prstGeom prst="rect">
            <a:avLst/>
          </a:prstGeom>
          <a:noFill/>
        </p:spPr>
        <p:txBody>
          <a:bodyPr wrap="square" anchor="ctr">
            <a:spAutoFit/>
          </a:bodyPr>
          <a:lstStyle/>
          <a:p>
            <a:pPr algn="l"/>
            <a:r>
              <a:rPr sz="1700" b="0" i="0" u="none">
                <a:solidFill>
                  <a:srgbClr val="000000"/>
                </a:solidFill>
              </a:rPr>
              <a:t>Sous-cutané, prothèse non exposée</a:t>
            </a:r>
          </a:p>
        </p:txBody>
      </p:sp>
      <p:sp>
        <p:nvSpPr>
          <p:cNvPr id="16" name="Rectangle 15"/>
          <p:cNvSpPr/>
          <p:nvPr/>
        </p:nvSpPr>
        <p:spPr>
          <a:xfrm>
            <a:off x="5852160" y="3246120"/>
            <a:ext cx="731520" cy="59436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b="1" i="0"/>
              <a:t>III</a:t>
            </a:r>
          </a:p>
        </p:txBody>
      </p:sp>
      <p:sp>
        <p:nvSpPr>
          <p:cNvPr id="17" name="TextBox 16"/>
          <p:cNvSpPr txBox="1"/>
          <p:nvPr/>
        </p:nvSpPr>
        <p:spPr>
          <a:xfrm>
            <a:off x="6720840" y="3246120"/>
            <a:ext cx="5212080" cy="594360"/>
          </a:xfrm>
          <a:prstGeom prst="rect">
            <a:avLst/>
          </a:prstGeom>
          <a:noFill/>
        </p:spPr>
        <p:txBody>
          <a:bodyPr wrap="square" anchor="ctr">
            <a:spAutoFit/>
          </a:bodyPr>
          <a:lstStyle/>
          <a:p>
            <a:pPr algn="l"/>
            <a:r>
              <a:rPr sz="1700" b="0" i="0" u="none">
                <a:solidFill>
                  <a:srgbClr val="000000"/>
                </a:solidFill>
              </a:rPr>
              <a:t>Corps de prothèse exposé, anastomoses saines</a:t>
            </a:r>
          </a:p>
        </p:txBody>
      </p:sp>
      <p:sp>
        <p:nvSpPr>
          <p:cNvPr id="18" name="Rectangle 17"/>
          <p:cNvSpPr/>
          <p:nvPr/>
        </p:nvSpPr>
        <p:spPr>
          <a:xfrm>
            <a:off x="5852160" y="4023360"/>
            <a:ext cx="731520" cy="594360"/>
          </a:xfrm>
          <a:prstGeom prst="rect">
            <a:avLst/>
          </a:prstGeom>
          <a:solidFill>
            <a:srgbClr val="ED7D31"/>
          </a:solidFill>
          <a:ln>
            <a:solidFill>
              <a:srgbClr val="ED7D31"/>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b="1" i="0"/>
              <a:t>IV</a:t>
            </a:r>
          </a:p>
        </p:txBody>
      </p:sp>
      <p:sp>
        <p:nvSpPr>
          <p:cNvPr id="19" name="TextBox 18"/>
          <p:cNvSpPr txBox="1"/>
          <p:nvPr/>
        </p:nvSpPr>
        <p:spPr>
          <a:xfrm>
            <a:off x="6720840" y="4023360"/>
            <a:ext cx="5212080" cy="594360"/>
          </a:xfrm>
          <a:prstGeom prst="rect">
            <a:avLst/>
          </a:prstGeom>
          <a:noFill/>
        </p:spPr>
        <p:txBody>
          <a:bodyPr wrap="square" anchor="ctr">
            <a:spAutoFit/>
          </a:bodyPr>
          <a:lstStyle/>
          <a:p>
            <a:pPr algn="l"/>
            <a:r>
              <a:rPr sz="1700" b="0" i="0" u="none">
                <a:solidFill>
                  <a:srgbClr val="000000"/>
                </a:solidFill>
              </a:rPr>
              <a:t>Anastomose exposée, sans hémorragie ni bactériémie</a:t>
            </a:r>
          </a:p>
        </p:txBody>
      </p:sp>
      <p:sp>
        <p:nvSpPr>
          <p:cNvPr id="20" name="Rectangle 19"/>
          <p:cNvSpPr/>
          <p:nvPr/>
        </p:nvSpPr>
        <p:spPr>
          <a:xfrm>
            <a:off x="5852160" y="4800600"/>
            <a:ext cx="731520" cy="594360"/>
          </a:xfrm>
          <a:prstGeom prst="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b="1" i="0"/>
              <a:t>V</a:t>
            </a:r>
          </a:p>
        </p:txBody>
      </p:sp>
      <p:sp>
        <p:nvSpPr>
          <p:cNvPr id="21" name="TextBox 20"/>
          <p:cNvSpPr txBox="1"/>
          <p:nvPr/>
        </p:nvSpPr>
        <p:spPr>
          <a:xfrm>
            <a:off x="6720840" y="4800600"/>
            <a:ext cx="5212080" cy="594360"/>
          </a:xfrm>
          <a:prstGeom prst="rect">
            <a:avLst/>
          </a:prstGeom>
          <a:noFill/>
        </p:spPr>
        <p:txBody>
          <a:bodyPr wrap="square" anchor="ctr">
            <a:spAutoFit/>
          </a:bodyPr>
          <a:lstStyle/>
          <a:p>
            <a:pPr algn="l"/>
            <a:r>
              <a:rPr sz="1700" b="0" i="0" u="none">
                <a:solidFill>
                  <a:srgbClr val="000000"/>
                </a:solidFill>
              </a:rPr>
              <a:t>Anastomose atteinte + bactériémie ou hémorragie</a:t>
            </a:r>
          </a:p>
        </p:txBody>
      </p:sp>
      <p:sp>
        <p:nvSpPr>
          <p:cNvPr id="22" name="TextBox 21"/>
          <p:cNvSpPr txBox="1"/>
          <p:nvPr/>
        </p:nvSpPr>
        <p:spPr>
          <a:xfrm>
            <a:off x="5852160" y="5669280"/>
            <a:ext cx="6035040" cy="457200"/>
          </a:xfrm>
          <a:prstGeom prst="rect">
            <a:avLst/>
          </a:prstGeom>
          <a:noFill/>
        </p:spPr>
        <p:txBody>
          <a:bodyPr wrap="square" anchor="t">
            <a:spAutoFit/>
          </a:bodyPr>
          <a:lstStyle/>
          <a:p>
            <a:pPr algn="l"/>
            <a:r>
              <a:rPr sz="1700" b="1" i="0" u="none">
                <a:solidFill>
                  <a:srgbClr val="2E75B6"/>
                </a:solidFill>
              </a:rPr>
              <a:t>I–III : conserver   </a:t>
            </a:r>
            <a:r>
              <a:rPr sz="1700" b="1" i="0" u="none">
                <a:solidFill>
                  <a:srgbClr val="ED7D31"/>
                </a:solidFill>
              </a:rPr>
              <a:t>IV : discuter   </a:t>
            </a:r>
            <a:r>
              <a:rPr sz="1700" b="1" i="0" u="none">
                <a:solidFill>
                  <a:srgbClr val="C00000"/>
                </a:solidFill>
              </a:rPr>
              <a:t>V : déposer</a:t>
            </a:r>
          </a:p>
        </p:txBody>
      </p:sp>
      <p:sp>
        <p:nvSpPr>
          <p:cNvPr id="23" name="TextBox 22"/>
          <p:cNvSpPr txBox="1"/>
          <p:nvPr/>
        </p:nvSpPr>
        <p:spPr>
          <a:xfrm>
            <a:off x="5852160" y="6217920"/>
            <a:ext cx="6035040" cy="365760"/>
          </a:xfrm>
          <a:prstGeom prst="rect">
            <a:avLst/>
          </a:prstGeom>
          <a:noFill/>
        </p:spPr>
        <p:txBody>
          <a:bodyPr wrap="square" anchor="t">
            <a:spAutoFit/>
          </a:bodyPr>
          <a:lstStyle/>
          <a:p>
            <a:pPr algn="l"/>
            <a:r>
              <a:rPr sz="1200" b="0" i="1" u="none">
                <a:solidFill>
                  <a:srgbClr val="595959"/>
                </a:solidFill>
              </a:rPr>
              <a:t>Samson RH et al., J Vasc Surg 1988;8:147-53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Scarpa infecté sur prothèse : reprise au bloc</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Rounded Rectangle 7"/>
          <p:cNvSpPr/>
          <p:nvPr/>
        </p:nvSpPr>
        <p:spPr>
          <a:xfrm>
            <a:off x="548640" y="1682496"/>
            <a:ext cx="3291840" cy="822960"/>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i="0"/>
              <a:t>PRÉLEVER</a:t>
            </a:r>
          </a:p>
        </p:txBody>
      </p:sp>
      <p:sp>
        <p:nvSpPr>
          <p:cNvPr id="9" name="TextBox 8"/>
          <p:cNvSpPr txBox="1"/>
          <p:nvPr/>
        </p:nvSpPr>
        <p:spPr>
          <a:xfrm>
            <a:off x="548640" y="2734056"/>
            <a:ext cx="3291840" cy="1463040"/>
          </a:xfrm>
          <a:prstGeom prst="rect">
            <a:avLst/>
          </a:prstGeom>
          <a:noFill/>
        </p:spPr>
        <p:txBody>
          <a:bodyPr wrap="square" anchor="t">
            <a:spAutoFit/>
          </a:bodyPr>
          <a:lstStyle/>
          <a:p>
            <a:pPr algn="ctr"/>
            <a:r>
              <a:rPr sz="2000" b="0" i="0" u="none">
                <a:solidFill>
                  <a:srgbClr val="000000"/>
                </a:solidFill>
              </a:rPr>
              <a:t>Prélèvements profonds multiples, idéalement avant antibiotiques</a:t>
            </a:r>
          </a:p>
        </p:txBody>
      </p:sp>
      <p:cxnSp>
        <p:nvCxnSpPr>
          <p:cNvPr id="10" name="Connector 9"/>
          <p:cNvCxnSpPr/>
          <p:nvPr/>
        </p:nvCxnSpPr>
        <p:spPr>
          <a:xfrm>
            <a:off x="3886200" y="2093975"/>
            <a:ext cx="502920" cy="0"/>
          </a:xfrm>
          <a:prstGeom prst="line">
            <a:avLst/>
          </a:prstGeom>
          <a:ln w="25400">
            <a:tailEnd type="triangle"/>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4434840" y="1682496"/>
            <a:ext cx="3291840" cy="822960"/>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i="0"/>
              <a:t>LAVER</a:t>
            </a:r>
          </a:p>
        </p:txBody>
      </p:sp>
      <p:sp>
        <p:nvSpPr>
          <p:cNvPr id="12" name="TextBox 11"/>
          <p:cNvSpPr txBox="1"/>
          <p:nvPr/>
        </p:nvSpPr>
        <p:spPr>
          <a:xfrm>
            <a:off x="4434840" y="2734056"/>
            <a:ext cx="3291840" cy="1015663"/>
          </a:xfrm>
          <a:prstGeom prst="rect">
            <a:avLst/>
          </a:prstGeom>
          <a:noFill/>
        </p:spPr>
        <p:txBody>
          <a:bodyPr wrap="square" anchor="t">
            <a:spAutoFit/>
          </a:bodyPr>
          <a:lstStyle/>
          <a:p>
            <a:pPr algn="ctr"/>
            <a:r>
              <a:rPr sz="2000" b="0" i="0" u="none" dirty="0" err="1">
                <a:solidFill>
                  <a:srgbClr val="000000"/>
                </a:solidFill>
              </a:rPr>
              <a:t>Débridement</a:t>
            </a:r>
            <a:r>
              <a:rPr sz="2000" b="0" i="0" u="none" dirty="0">
                <a:solidFill>
                  <a:srgbClr val="000000"/>
                </a:solidFill>
              </a:rPr>
              <a:t>, lavage </a:t>
            </a:r>
            <a:r>
              <a:rPr sz="2000" b="0" i="0" u="none" dirty="0" err="1">
                <a:solidFill>
                  <a:srgbClr val="000000"/>
                </a:solidFill>
              </a:rPr>
              <a:t>abondant</a:t>
            </a:r>
            <a:r>
              <a:rPr sz="2000" b="0" i="0" u="none" dirty="0">
                <a:solidFill>
                  <a:srgbClr val="000000"/>
                </a:solidFill>
              </a:rPr>
              <a:t>, excision des </a:t>
            </a:r>
            <a:r>
              <a:rPr sz="2000" b="0" i="0" u="none" dirty="0" err="1">
                <a:solidFill>
                  <a:srgbClr val="000000"/>
                </a:solidFill>
              </a:rPr>
              <a:t>tissus</a:t>
            </a:r>
            <a:r>
              <a:rPr sz="2000" b="0" i="0" u="none" dirty="0">
                <a:solidFill>
                  <a:srgbClr val="000000"/>
                </a:solidFill>
              </a:rPr>
              <a:t> </a:t>
            </a:r>
            <a:r>
              <a:rPr lang="fr-FR" sz="2000" b="0" i="0" u="none" dirty="0">
                <a:solidFill>
                  <a:srgbClr val="000000"/>
                </a:solidFill>
              </a:rPr>
              <a:t>infectés</a:t>
            </a:r>
            <a:endParaRPr sz="2000" b="0" i="0" u="none" dirty="0">
              <a:solidFill>
                <a:srgbClr val="000000"/>
              </a:solidFill>
            </a:endParaRPr>
          </a:p>
        </p:txBody>
      </p:sp>
      <p:cxnSp>
        <p:nvCxnSpPr>
          <p:cNvPr id="13" name="Connector 12"/>
          <p:cNvCxnSpPr/>
          <p:nvPr/>
        </p:nvCxnSpPr>
        <p:spPr>
          <a:xfrm>
            <a:off x="7772400" y="2093975"/>
            <a:ext cx="502920" cy="0"/>
          </a:xfrm>
          <a:prstGeom prst="line">
            <a:avLst/>
          </a:prstGeom>
          <a:ln w="25400">
            <a:tailEnd type="triangle"/>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8321040" y="1682496"/>
            <a:ext cx="3291840" cy="822960"/>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i="0"/>
              <a:t>ÉVALUER</a:t>
            </a:r>
          </a:p>
        </p:txBody>
      </p:sp>
      <p:sp>
        <p:nvSpPr>
          <p:cNvPr id="15" name="TextBox 14"/>
          <p:cNvSpPr txBox="1"/>
          <p:nvPr/>
        </p:nvSpPr>
        <p:spPr>
          <a:xfrm>
            <a:off x="8321040" y="2734056"/>
            <a:ext cx="3291840" cy="1015663"/>
          </a:xfrm>
          <a:prstGeom prst="rect">
            <a:avLst/>
          </a:prstGeom>
          <a:noFill/>
        </p:spPr>
        <p:txBody>
          <a:bodyPr wrap="square" anchor="t">
            <a:spAutoFit/>
          </a:bodyPr>
          <a:lstStyle/>
          <a:p>
            <a:pPr algn="ctr"/>
            <a:r>
              <a:rPr sz="2000" b="0" i="0" u="none" dirty="0">
                <a:solidFill>
                  <a:srgbClr val="000000"/>
                </a:solidFill>
              </a:rPr>
              <a:t>Anastomose </a:t>
            </a:r>
            <a:r>
              <a:rPr sz="2000" b="0" i="0" u="none" dirty="0" err="1">
                <a:solidFill>
                  <a:srgbClr val="000000"/>
                </a:solidFill>
              </a:rPr>
              <a:t>exposée</a:t>
            </a:r>
            <a:r>
              <a:rPr sz="2000" b="0" i="0" u="none" dirty="0">
                <a:solidFill>
                  <a:srgbClr val="000000"/>
                </a:solidFill>
              </a:rPr>
              <a:t> ? </a:t>
            </a:r>
            <a:r>
              <a:rPr sz="2000" b="0" i="0" u="none" dirty="0" err="1">
                <a:solidFill>
                  <a:srgbClr val="000000"/>
                </a:solidFill>
              </a:rPr>
              <a:t>Prothèse</a:t>
            </a:r>
            <a:r>
              <a:rPr sz="2000" b="0" i="0" u="none" dirty="0">
                <a:solidFill>
                  <a:srgbClr val="000000"/>
                </a:solidFill>
              </a:rPr>
              <a:t> </a:t>
            </a:r>
            <a:r>
              <a:rPr lang="fr-FR" sz="2000" b="0" i="0" u="none" dirty="0">
                <a:solidFill>
                  <a:srgbClr val="000000"/>
                </a:solidFill>
              </a:rPr>
              <a:t>intégrée</a:t>
            </a:r>
            <a:r>
              <a:rPr sz="2000" b="0" i="0" u="none" dirty="0">
                <a:solidFill>
                  <a:srgbClr val="000000"/>
                </a:solidFill>
              </a:rPr>
              <a:t> ? </a:t>
            </a:r>
            <a:r>
              <a:rPr lang="fr-FR" sz="2000" b="0" i="0" u="none" dirty="0">
                <a:solidFill>
                  <a:srgbClr val="000000"/>
                </a:solidFill>
              </a:rPr>
              <a:t>Couverture possible</a:t>
            </a:r>
            <a:r>
              <a:rPr sz="2000" b="0" i="0" u="none" dirty="0">
                <a:solidFill>
                  <a:srgbClr val="000000"/>
                </a:solidFill>
              </a:rPr>
              <a:t> ?</a:t>
            </a:r>
          </a:p>
        </p:txBody>
      </p:sp>
      <p:sp>
        <p:nvSpPr>
          <p:cNvPr id="16" name="Rounded Rectangle 15"/>
          <p:cNvSpPr/>
          <p:nvPr/>
        </p:nvSpPr>
        <p:spPr>
          <a:xfrm>
            <a:off x="2194560" y="4572000"/>
            <a:ext cx="7772400" cy="914400"/>
          </a:xfrm>
          <a:prstGeom prst="round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lang="fr-FR" sz="1800" b="1" i="0" dirty="0"/>
              <a:t>SELON </a:t>
            </a:r>
            <a:r>
              <a:rPr sz="1800" b="1" i="0" dirty="0"/>
              <a:t>BILAN PER-OPÉRATOIRE : DÉPOSE OU CONSERVATION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Déposer ou conserver : l'anastomose, le germe, le patient</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Rounded Rectangle 7"/>
          <p:cNvSpPr/>
          <p:nvPr/>
        </p:nvSpPr>
        <p:spPr>
          <a:xfrm>
            <a:off x="3425952" y="1280161"/>
            <a:ext cx="5242560" cy="774191"/>
          </a:xfrm>
          <a:prstGeom prst="roundRect">
            <a:avLst/>
          </a:prstGeom>
          <a:solidFill>
            <a:srgbClr val="44546A"/>
          </a:solidFill>
          <a:ln>
            <a:solidFill>
              <a:srgbClr val="44546A"/>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b="1" i="0"/>
              <a:t>Reprise précoce : prélever, laver, évaluer</a:t>
            </a:r>
          </a:p>
        </p:txBody>
      </p:sp>
      <p:cxnSp>
        <p:nvCxnSpPr>
          <p:cNvPr id="9" name="Connector 8"/>
          <p:cNvCxnSpPr/>
          <p:nvPr/>
        </p:nvCxnSpPr>
        <p:spPr>
          <a:xfrm flipH="1">
            <a:off x="3108960" y="2054352"/>
            <a:ext cx="2971800" cy="457200"/>
          </a:xfrm>
          <a:prstGeom prst="line">
            <a:avLst/>
          </a:prstGeom>
          <a:ln w="15875">
            <a:tailEnd type="triangle"/>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6080760" y="2054352"/>
            <a:ext cx="2971800" cy="457200"/>
          </a:xfrm>
          <a:prstGeom prst="line">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457200" y="2557272"/>
            <a:ext cx="5303520" cy="640080"/>
          </a:xfrm>
          <a:prstGeom prst="round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i="0"/>
              <a:t>DÉPOSER ET DÉROUTER</a:t>
            </a:r>
          </a:p>
        </p:txBody>
      </p:sp>
      <p:sp>
        <p:nvSpPr>
          <p:cNvPr id="12" name="Rounded Rectangle 11"/>
          <p:cNvSpPr/>
          <p:nvPr/>
        </p:nvSpPr>
        <p:spPr>
          <a:xfrm>
            <a:off x="6400800" y="2557272"/>
            <a:ext cx="5303520" cy="640080"/>
          </a:xfrm>
          <a:prstGeom prst="roundRect">
            <a:avLst/>
          </a:prstGeom>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700" b="1" i="0"/>
              <a:t>CONSERVER ET COUVRIR</a:t>
            </a:r>
          </a:p>
        </p:txBody>
      </p:sp>
      <p:sp>
        <p:nvSpPr>
          <p:cNvPr id="13" name="TextBox 12"/>
          <p:cNvSpPr txBox="1"/>
          <p:nvPr/>
        </p:nvSpPr>
        <p:spPr>
          <a:xfrm>
            <a:off x="548640" y="3380232"/>
            <a:ext cx="5212080" cy="1974900"/>
          </a:xfrm>
          <a:prstGeom prst="rect">
            <a:avLst/>
          </a:prstGeom>
          <a:noFill/>
        </p:spPr>
        <p:txBody>
          <a:bodyPr wrap="square" anchor="t">
            <a:spAutoFit/>
          </a:bodyPr>
          <a:lstStyle/>
          <a:p>
            <a:pPr algn="l"/>
            <a:r>
              <a:rPr sz="1900" b="1" i="0" u="none" dirty="0">
                <a:solidFill>
                  <a:srgbClr val="000000"/>
                </a:solidFill>
              </a:rPr>
              <a:t>Si :</a:t>
            </a:r>
          </a:p>
          <a:p>
            <a:pPr marL="285750" indent="-285750" algn="l">
              <a:buFont typeface="Calibri"/>
              <a:buChar char="-"/>
            </a:pPr>
            <a:r>
              <a:rPr sz="1900" b="0" i="0" u="none" dirty="0">
                <a:solidFill>
                  <a:srgbClr val="000000"/>
                </a:solidFill>
              </a:rPr>
              <a:t>Anastomose </a:t>
            </a:r>
            <a:r>
              <a:rPr sz="1900" b="0" i="0" u="none" dirty="0" err="1">
                <a:solidFill>
                  <a:srgbClr val="000000"/>
                </a:solidFill>
              </a:rPr>
              <a:t>exposée</a:t>
            </a:r>
            <a:r>
              <a:rPr sz="1900" b="0" i="0" u="none" dirty="0">
                <a:solidFill>
                  <a:srgbClr val="000000"/>
                </a:solidFill>
              </a:rPr>
              <a:t> </a:t>
            </a:r>
            <a:r>
              <a:rPr sz="1900" b="0" i="0" u="none" dirty="0" err="1">
                <a:solidFill>
                  <a:srgbClr val="000000"/>
                </a:solidFill>
              </a:rPr>
              <a:t>ou</a:t>
            </a:r>
            <a:r>
              <a:rPr sz="1900" b="0" i="0" u="none" dirty="0">
                <a:solidFill>
                  <a:srgbClr val="000000"/>
                </a:solidFill>
              </a:rPr>
              <a:t> </a:t>
            </a:r>
            <a:r>
              <a:rPr sz="1900" b="0" i="0" u="none" dirty="0" err="1">
                <a:solidFill>
                  <a:srgbClr val="000000"/>
                </a:solidFill>
              </a:rPr>
              <a:t>atteinte</a:t>
            </a:r>
            <a:endParaRPr sz="1900" b="0" i="0" u="none" dirty="0">
              <a:solidFill>
                <a:srgbClr val="000000"/>
              </a:solidFill>
            </a:endParaRPr>
          </a:p>
          <a:p>
            <a:pPr marL="285750" indent="-285750" algn="l">
              <a:buFont typeface="Calibri"/>
              <a:buChar char="-"/>
            </a:pPr>
            <a:r>
              <a:rPr sz="1900" b="0" i="0" u="none" dirty="0">
                <a:solidFill>
                  <a:srgbClr val="000000"/>
                </a:solidFill>
              </a:rPr>
              <a:t>Germe virulent : S. aureus, P. aeruginosa, Candida</a:t>
            </a:r>
          </a:p>
          <a:p>
            <a:pPr marL="285750" indent="-285750" algn="l">
              <a:spcAft>
                <a:spcPts val="1000"/>
              </a:spcAft>
              <a:buFont typeface="Calibri"/>
              <a:buChar char="-"/>
            </a:pPr>
            <a:r>
              <a:rPr sz="1900" b="0" i="0" u="none" dirty="0">
                <a:solidFill>
                  <a:srgbClr val="000000"/>
                </a:solidFill>
              </a:rPr>
              <a:t>Patient </a:t>
            </a:r>
            <a:r>
              <a:rPr sz="1900" b="0" i="0" u="none" dirty="0" err="1">
                <a:solidFill>
                  <a:srgbClr val="000000"/>
                </a:solidFill>
              </a:rPr>
              <a:t>en</a:t>
            </a:r>
            <a:r>
              <a:rPr sz="1900" b="0" i="0" u="none" dirty="0">
                <a:solidFill>
                  <a:srgbClr val="000000"/>
                </a:solidFill>
              </a:rPr>
              <a:t> bon état </a:t>
            </a:r>
            <a:r>
              <a:rPr sz="1900" b="0" i="0" u="none" dirty="0" err="1">
                <a:solidFill>
                  <a:srgbClr val="000000"/>
                </a:solidFill>
              </a:rPr>
              <a:t>général</a:t>
            </a:r>
            <a:endParaRPr sz="1900" b="0" i="0" u="none" dirty="0">
              <a:solidFill>
                <a:srgbClr val="000000"/>
              </a:solidFill>
            </a:endParaRPr>
          </a:p>
          <a:p>
            <a:pPr algn="l"/>
            <a:r>
              <a:rPr sz="1900" b="1" i="0" u="none" dirty="0">
                <a:solidFill>
                  <a:srgbClr val="C00000"/>
                </a:solidFill>
              </a:rPr>
              <a:t>→ </a:t>
            </a:r>
            <a:r>
              <a:rPr sz="1900" b="1" i="0" u="none" dirty="0" err="1">
                <a:solidFill>
                  <a:srgbClr val="C00000"/>
                </a:solidFill>
              </a:rPr>
              <a:t>dépose</a:t>
            </a:r>
            <a:r>
              <a:rPr sz="1900" b="1" i="0" u="none" dirty="0">
                <a:solidFill>
                  <a:srgbClr val="C00000"/>
                </a:solidFill>
              </a:rPr>
              <a:t> + </a:t>
            </a:r>
            <a:r>
              <a:rPr sz="1900" b="1" i="0" u="none" dirty="0" err="1">
                <a:solidFill>
                  <a:srgbClr val="C00000"/>
                </a:solidFill>
              </a:rPr>
              <a:t>revascularisation</a:t>
            </a:r>
            <a:r>
              <a:rPr sz="1900" b="1" i="0" u="none" dirty="0">
                <a:solidFill>
                  <a:srgbClr val="C00000"/>
                </a:solidFill>
              </a:rPr>
              <a:t> </a:t>
            </a:r>
            <a:r>
              <a:rPr lang="fr-FR" sz="1900" b="1" i="0" u="none" dirty="0">
                <a:solidFill>
                  <a:srgbClr val="C00000"/>
                </a:solidFill>
              </a:rPr>
              <a:t>extra anatomique</a:t>
            </a:r>
            <a:endParaRPr sz="1900" b="1" i="0" u="none" dirty="0">
              <a:solidFill>
                <a:srgbClr val="C00000"/>
              </a:solidFill>
            </a:endParaRPr>
          </a:p>
        </p:txBody>
      </p:sp>
      <p:sp>
        <p:nvSpPr>
          <p:cNvPr id="14" name="TextBox 13"/>
          <p:cNvSpPr txBox="1"/>
          <p:nvPr/>
        </p:nvSpPr>
        <p:spPr>
          <a:xfrm>
            <a:off x="6492240" y="3380232"/>
            <a:ext cx="5212080" cy="3291840"/>
          </a:xfrm>
          <a:prstGeom prst="rect">
            <a:avLst/>
          </a:prstGeom>
          <a:noFill/>
        </p:spPr>
        <p:txBody>
          <a:bodyPr wrap="square" anchor="t">
            <a:spAutoFit/>
          </a:bodyPr>
          <a:lstStyle/>
          <a:p>
            <a:pPr algn="l"/>
            <a:r>
              <a:rPr sz="1900" b="1" i="0" u="none">
                <a:solidFill>
                  <a:srgbClr val="000000"/>
                </a:solidFill>
              </a:rPr>
              <a:t>Si :</a:t>
            </a:r>
          </a:p>
          <a:p>
            <a:pPr marL="285750" indent="-285750" algn="l">
              <a:buFont typeface="Calibri"/>
              <a:buChar char="-"/>
            </a:pPr>
            <a:r>
              <a:rPr sz="1900" b="0" i="0" u="none">
                <a:solidFill>
                  <a:srgbClr val="000000"/>
                </a:solidFill>
              </a:rPr>
              <a:t>Prothèse non déposable</a:t>
            </a:r>
          </a:p>
          <a:p>
            <a:pPr marL="285750" indent="-285750" algn="l">
              <a:spcAft>
                <a:spcPts val="1000"/>
              </a:spcAft>
              <a:buFont typeface="Calibri"/>
              <a:buChar char="-"/>
            </a:pPr>
            <a:r>
              <a:rPr sz="1900" b="0" i="0" u="none">
                <a:solidFill>
                  <a:srgbClr val="000000"/>
                </a:solidFill>
              </a:rPr>
              <a:t>Patient fragile, pas d'alternative de revascularisation</a:t>
            </a:r>
          </a:p>
          <a:p>
            <a:pPr algn="l"/>
            <a:r>
              <a:rPr sz="1900" b="1" i="0" u="none">
                <a:solidFill>
                  <a:srgbClr val="000000"/>
                </a:solidFill>
              </a:rPr>
              <a:t>→ lambeau (sartorius, gracilis)</a:t>
            </a:r>
          </a:p>
          <a:p>
            <a:pPr algn="l"/>
            <a:r>
              <a:rPr sz="1900" b="1" i="0" u="none">
                <a:solidFill>
                  <a:srgbClr val="000000"/>
                </a:solidFill>
              </a:rPr>
              <a:t>→ ± stent couvert de l'anastomose</a:t>
            </a:r>
          </a:p>
          <a:p>
            <a:pPr algn="l"/>
            <a:r>
              <a:rPr sz="1900" b="1" i="0" u="none">
                <a:solidFill>
                  <a:srgbClr val="000000"/>
                </a:solidFill>
              </a:rPr>
              <a:t>→ antibiothérapie prolongée / suspensive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Conserver est légitime chez le patient sélectionné</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2639568" y="6048969"/>
            <a:ext cx="1691640" cy="365760"/>
          </a:xfrm>
          <a:prstGeom prst="rect">
            <a:avLst/>
          </a:prstGeom>
          <a:noFill/>
        </p:spPr>
        <p:txBody>
          <a:bodyPr wrap="square" anchor="t">
            <a:spAutoFit/>
          </a:bodyPr>
          <a:lstStyle/>
          <a:p>
            <a:pPr algn="r"/>
            <a:r>
              <a:rPr sz="1600" b="0" i="1" u="none" dirty="0">
                <a:solidFill>
                  <a:srgbClr val="000000"/>
                </a:solidFill>
              </a:rPr>
              <a:t>ESVS 2026</a:t>
            </a:r>
          </a:p>
        </p:txBody>
      </p:sp>
      <p:pic>
        <p:nvPicPr>
          <p:cNvPr id="9" name="Picture 8" descr="rec67.png"/>
          <p:cNvPicPr>
            <a:picLocks noChangeAspect="1"/>
          </p:cNvPicPr>
          <p:nvPr/>
        </p:nvPicPr>
        <p:blipFill>
          <a:blip r:embed="rId3"/>
          <a:stretch>
            <a:fillRect/>
          </a:stretch>
        </p:blipFill>
        <p:spPr>
          <a:xfrm>
            <a:off x="274320" y="1097280"/>
            <a:ext cx="4206240" cy="1621986"/>
          </a:xfrm>
          <a:prstGeom prst="rect">
            <a:avLst/>
          </a:prstGeom>
        </p:spPr>
      </p:pic>
      <p:pic>
        <p:nvPicPr>
          <p:cNvPr id="10" name="Picture 9" descr="rec69.png"/>
          <p:cNvPicPr>
            <a:picLocks noChangeAspect="1"/>
          </p:cNvPicPr>
          <p:nvPr/>
        </p:nvPicPr>
        <p:blipFill>
          <a:blip r:embed="rId4"/>
          <a:stretch>
            <a:fillRect/>
          </a:stretch>
        </p:blipFill>
        <p:spPr>
          <a:xfrm>
            <a:off x="274320" y="2856426"/>
            <a:ext cx="4206240" cy="1466511"/>
          </a:xfrm>
          <a:prstGeom prst="rect">
            <a:avLst/>
          </a:prstGeom>
        </p:spPr>
      </p:pic>
      <p:pic>
        <p:nvPicPr>
          <p:cNvPr id="11" name="Picture 10" descr="rec70.png"/>
          <p:cNvPicPr>
            <a:picLocks noChangeAspect="1"/>
          </p:cNvPicPr>
          <p:nvPr/>
        </p:nvPicPr>
        <p:blipFill>
          <a:blip r:embed="rId5"/>
          <a:stretch>
            <a:fillRect/>
          </a:stretch>
        </p:blipFill>
        <p:spPr>
          <a:xfrm>
            <a:off x="274320" y="4460097"/>
            <a:ext cx="4206240" cy="1634592"/>
          </a:xfrm>
          <a:prstGeom prst="rect">
            <a:avLst/>
          </a:prstGeom>
        </p:spPr>
      </p:pic>
      <p:sp>
        <p:nvSpPr>
          <p:cNvPr id="12" name="TextBox 11"/>
          <p:cNvSpPr txBox="1"/>
          <p:nvPr/>
        </p:nvSpPr>
        <p:spPr>
          <a:xfrm>
            <a:off x="4938382" y="1105562"/>
            <a:ext cx="4023360" cy="2944396"/>
          </a:xfrm>
          <a:prstGeom prst="rect">
            <a:avLst/>
          </a:prstGeom>
          <a:noFill/>
        </p:spPr>
        <p:txBody>
          <a:bodyPr wrap="square" anchor="t">
            <a:spAutoFit/>
          </a:bodyPr>
          <a:lstStyle/>
          <a:p>
            <a:pPr algn="l"/>
            <a:r>
              <a:rPr sz="1800" b="1" i="0" u="sng" dirty="0">
                <a:solidFill>
                  <a:srgbClr val="000000"/>
                </a:solidFill>
              </a:rPr>
              <a:t>Notre pratique</a:t>
            </a:r>
            <a:endParaRPr lang="fr-FR" sz="1800" b="1" i="0" u="sng" dirty="0">
              <a:solidFill>
                <a:srgbClr val="000000"/>
              </a:solidFill>
            </a:endParaRPr>
          </a:p>
          <a:p>
            <a:pPr algn="l"/>
            <a:endParaRPr sz="1800" b="1" i="0" u="sng" dirty="0">
              <a:solidFill>
                <a:srgbClr val="000000"/>
              </a:solidFill>
            </a:endParaRPr>
          </a:p>
          <a:p>
            <a:pPr marL="285750" indent="-285750" algn="l">
              <a:buFont typeface="Calibri"/>
              <a:buChar char="-"/>
            </a:pPr>
            <a:r>
              <a:rPr sz="1800" b="0" i="0" u="none" dirty="0">
                <a:solidFill>
                  <a:srgbClr val="000000"/>
                </a:solidFill>
              </a:rPr>
              <a:t>Patient non </a:t>
            </a:r>
            <a:r>
              <a:rPr sz="1800" b="0" i="0" u="none" dirty="0" err="1">
                <a:solidFill>
                  <a:srgbClr val="000000"/>
                </a:solidFill>
              </a:rPr>
              <a:t>éligible</a:t>
            </a:r>
            <a:r>
              <a:rPr sz="1800" b="0" i="0" u="none" dirty="0">
                <a:solidFill>
                  <a:srgbClr val="000000"/>
                </a:solidFill>
              </a:rPr>
              <a:t> à la </a:t>
            </a:r>
            <a:r>
              <a:rPr sz="1800" b="0" i="0" u="none" dirty="0" err="1">
                <a:solidFill>
                  <a:srgbClr val="000000"/>
                </a:solidFill>
              </a:rPr>
              <a:t>dépose</a:t>
            </a:r>
            <a:r>
              <a:rPr sz="1800" b="0" i="0" u="none" dirty="0">
                <a:solidFill>
                  <a:srgbClr val="000000"/>
                </a:solidFill>
              </a:rPr>
              <a:t> : conservation</a:t>
            </a:r>
            <a:endParaRPr lang="fr-FR" sz="1800" b="0" i="0" u="none" dirty="0">
              <a:solidFill>
                <a:srgbClr val="000000"/>
              </a:solidFill>
            </a:endParaRPr>
          </a:p>
          <a:p>
            <a:pPr marL="285750" indent="-285750" algn="l">
              <a:buFont typeface="Calibri"/>
              <a:buChar char="-"/>
            </a:pPr>
            <a:endParaRPr sz="1800" b="0" i="0" u="none" dirty="0">
              <a:solidFill>
                <a:srgbClr val="000000"/>
              </a:solidFill>
            </a:endParaRPr>
          </a:p>
          <a:p>
            <a:pPr marL="285750" indent="-285750" algn="l">
              <a:spcAft>
                <a:spcPts val="1400"/>
              </a:spcAft>
              <a:buFont typeface="Calibri"/>
              <a:buChar char="-"/>
            </a:pPr>
            <a:r>
              <a:rPr sz="1800" b="0" i="0" u="none" dirty="0">
                <a:solidFill>
                  <a:srgbClr val="000000"/>
                </a:solidFill>
              </a:rPr>
              <a:t>Anastomoses saines : </a:t>
            </a:r>
            <a:r>
              <a:rPr sz="1800" b="0" i="0" u="none" dirty="0" err="1">
                <a:solidFill>
                  <a:srgbClr val="000000"/>
                </a:solidFill>
              </a:rPr>
              <a:t>préservation</a:t>
            </a:r>
            <a:endParaRPr lang="fr-FR" sz="1800" b="0" i="0" u="none" dirty="0">
              <a:solidFill>
                <a:srgbClr val="000000"/>
              </a:solidFill>
            </a:endParaRPr>
          </a:p>
          <a:p>
            <a:pPr marL="285750" indent="-285750">
              <a:spcAft>
                <a:spcPts val="1400"/>
              </a:spcAft>
              <a:buFont typeface="Calibri"/>
              <a:buChar char="-"/>
            </a:pPr>
            <a:r>
              <a:rPr lang="fr-FR" sz="1800" b="0" i="0" u="none" dirty="0">
                <a:solidFill>
                  <a:srgbClr val="000000"/>
                </a:solidFill>
              </a:rPr>
              <a:t>Infection limitée : dépose segmentaire</a:t>
            </a:r>
          </a:p>
          <a:p>
            <a:pPr marL="285750" indent="-285750" algn="l">
              <a:spcAft>
                <a:spcPts val="1400"/>
              </a:spcAft>
              <a:buFont typeface="Calibri"/>
              <a:buChar char="-"/>
            </a:pPr>
            <a:endParaRPr sz="1800" b="0" i="0" u="none" dirty="0">
              <a:solidFill>
                <a:srgbClr val="000000"/>
              </a:solidFill>
            </a:endParaRPr>
          </a:p>
        </p:txBody>
      </p:sp>
      <p:pic>
        <p:nvPicPr>
          <p:cNvPr id="13" name="Picture 12" descr="o48_5.png"/>
          <p:cNvPicPr>
            <a:picLocks noChangeAspect="1"/>
          </p:cNvPicPr>
          <p:nvPr/>
        </p:nvPicPr>
        <p:blipFill>
          <a:blip r:embed="rId6"/>
          <a:stretch>
            <a:fillRect/>
          </a:stretch>
        </p:blipFill>
        <p:spPr>
          <a:xfrm>
            <a:off x="7544612" y="3970563"/>
            <a:ext cx="1480314" cy="2852477"/>
          </a:xfrm>
          <a:prstGeom prst="rect">
            <a:avLst/>
          </a:prstGeom>
        </p:spPr>
      </p:pic>
      <p:pic>
        <p:nvPicPr>
          <p:cNvPr id="14" name="Picture 13" descr="o48_9.png"/>
          <p:cNvPicPr>
            <a:picLocks noChangeAspect="1"/>
          </p:cNvPicPr>
          <p:nvPr/>
        </p:nvPicPr>
        <p:blipFill rotWithShape="1">
          <a:blip r:embed="rId7"/>
          <a:srcRect t="14696" b="19250"/>
          <a:stretch/>
        </p:blipFill>
        <p:spPr>
          <a:xfrm>
            <a:off x="10674561" y="2344925"/>
            <a:ext cx="1316051" cy="3828280"/>
          </a:xfrm>
          <a:prstGeom prst="rect">
            <a:avLst/>
          </a:prstGeom>
        </p:spPr>
      </p:pic>
      <p:pic>
        <p:nvPicPr>
          <p:cNvPr id="15" name="Picture 14" descr="o48_7.png"/>
          <p:cNvPicPr>
            <a:picLocks noChangeAspect="1"/>
          </p:cNvPicPr>
          <p:nvPr/>
        </p:nvPicPr>
        <p:blipFill rotWithShape="1">
          <a:blip r:embed="rId8"/>
          <a:srcRect r="26368" b="15889"/>
          <a:stretch/>
        </p:blipFill>
        <p:spPr>
          <a:xfrm>
            <a:off x="5822123" y="5327480"/>
            <a:ext cx="1707505" cy="1495560"/>
          </a:xfrm>
          <a:prstGeom prst="rect">
            <a:avLst/>
          </a:prstGeom>
        </p:spPr>
      </p:pic>
      <p:pic>
        <p:nvPicPr>
          <p:cNvPr id="4" name="Image 3">
            <a:extLst>
              <a:ext uri="{FF2B5EF4-FFF2-40B4-BE49-F238E27FC236}">
                <a16:creationId xmlns:a16="http://schemas.microsoft.com/office/drawing/2014/main" id="{5EFB3BB3-24CA-9475-58E5-FF4EA9D3F9C6}"/>
              </a:ext>
            </a:extLst>
          </p:cNvPr>
          <p:cNvPicPr>
            <a:picLocks noChangeAspect="1"/>
          </p:cNvPicPr>
          <p:nvPr/>
        </p:nvPicPr>
        <p:blipFill>
          <a:blip r:embed="rId9"/>
          <a:stretch>
            <a:fillRect/>
          </a:stretch>
        </p:blipFill>
        <p:spPr>
          <a:xfrm>
            <a:off x="9054894" y="2344924"/>
            <a:ext cx="1493300" cy="3828280"/>
          </a:xfrm>
          <a:prstGeom prst="rect">
            <a:avLst/>
          </a:prstGeom>
        </p:spPr>
      </p:pic>
      <p:sp>
        <p:nvSpPr>
          <p:cNvPr id="6" name="ZoneTexte 5">
            <a:extLst>
              <a:ext uri="{FF2B5EF4-FFF2-40B4-BE49-F238E27FC236}">
                <a16:creationId xmlns:a16="http://schemas.microsoft.com/office/drawing/2014/main" id="{CC84F4D8-2F29-D288-8E89-0D139CB8E0E6}"/>
              </a:ext>
            </a:extLst>
          </p:cNvPr>
          <p:cNvSpPr txBox="1"/>
          <p:nvPr/>
        </p:nvSpPr>
        <p:spPr>
          <a:xfrm>
            <a:off x="9090058" y="6361375"/>
            <a:ext cx="2938450" cy="461665"/>
          </a:xfrm>
          <a:prstGeom prst="rect">
            <a:avLst/>
          </a:prstGeom>
          <a:noFill/>
        </p:spPr>
        <p:txBody>
          <a:bodyPr wrap="square">
            <a:spAutoFit/>
          </a:bodyPr>
          <a:lstStyle/>
          <a:p>
            <a:pPr algn="l"/>
            <a:r>
              <a:rPr lang="fr-FR" sz="1200" b="1" i="1" u="none" dirty="0">
                <a:solidFill>
                  <a:schemeClr val="bg2">
                    <a:lumMod val="50000"/>
                  </a:schemeClr>
                </a:solidFill>
              </a:rPr>
              <a:t>Cas : </a:t>
            </a:r>
            <a:r>
              <a:rPr lang="fr-FR" sz="1200" i="1" dirty="0">
                <a:solidFill>
                  <a:schemeClr val="bg2">
                    <a:lumMod val="50000"/>
                  </a:schemeClr>
                </a:solidFill>
              </a:rPr>
              <a:t>D</a:t>
            </a:r>
            <a:r>
              <a:rPr lang="fr-FR" sz="1200" b="0" i="1" u="none" dirty="0">
                <a:solidFill>
                  <a:schemeClr val="bg2">
                    <a:lumMod val="50000"/>
                  </a:schemeClr>
                </a:solidFill>
              </a:rPr>
              <a:t>épose segmentaire, SAMS et P. </a:t>
            </a:r>
            <a:r>
              <a:rPr lang="fr-FR" sz="1200" b="0" i="1" u="none" dirty="0" err="1">
                <a:solidFill>
                  <a:schemeClr val="bg2">
                    <a:lumMod val="50000"/>
                  </a:schemeClr>
                </a:solidFill>
              </a:rPr>
              <a:t>acnes</a:t>
            </a:r>
            <a:r>
              <a:rPr lang="fr-FR" sz="1200" b="0" i="1" u="none" dirty="0">
                <a:solidFill>
                  <a:schemeClr val="bg2">
                    <a:lumMod val="50000"/>
                  </a:schemeClr>
                </a:solidFill>
              </a:rPr>
              <a:t>, clindamycine 1an puis arrêt des ATB</a:t>
            </a:r>
          </a:p>
        </p:txBody>
      </p:sp>
      <p:sp>
        <p:nvSpPr>
          <p:cNvPr id="16" name="Flèche vers la gauche 15">
            <a:extLst>
              <a:ext uri="{FF2B5EF4-FFF2-40B4-BE49-F238E27FC236}">
                <a16:creationId xmlns:a16="http://schemas.microsoft.com/office/drawing/2014/main" id="{D30C9BCB-B974-B429-DAEE-0EC3B1D54BAC}"/>
              </a:ext>
            </a:extLst>
          </p:cNvPr>
          <p:cNvSpPr/>
          <p:nvPr/>
        </p:nvSpPr>
        <p:spPr>
          <a:xfrm rot="10800000">
            <a:off x="10398432" y="4460095"/>
            <a:ext cx="524256" cy="145577"/>
          </a:xfrm>
          <a:prstGeom prst="lef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Si on garde, on couvre : sartorius, gracilis, TPN</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pic>
        <p:nvPicPr>
          <p:cNvPr id="8" name="Picture 7" descr="o17_9.png"/>
          <p:cNvPicPr>
            <a:picLocks noChangeAspect="1"/>
          </p:cNvPicPr>
          <p:nvPr/>
        </p:nvPicPr>
        <p:blipFill>
          <a:blip r:embed="rId3"/>
          <a:stretch>
            <a:fillRect/>
          </a:stretch>
        </p:blipFill>
        <p:spPr>
          <a:xfrm>
            <a:off x="381669" y="1051560"/>
            <a:ext cx="2345621" cy="3108960"/>
          </a:xfrm>
          <a:prstGeom prst="rect">
            <a:avLst/>
          </a:prstGeom>
        </p:spPr>
      </p:pic>
      <p:sp>
        <p:nvSpPr>
          <p:cNvPr id="10" name="TextBox 9"/>
          <p:cNvSpPr txBox="1"/>
          <p:nvPr/>
        </p:nvSpPr>
        <p:spPr>
          <a:xfrm>
            <a:off x="274320" y="4343400"/>
            <a:ext cx="5919216" cy="1711366"/>
          </a:xfrm>
          <a:prstGeom prst="rect">
            <a:avLst/>
          </a:prstGeom>
          <a:noFill/>
        </p:spPr>
        <p:txBody>
          <a:bodyPr wrap="square" anchor="t">
            <a:spAutoFit/>
          </a:bodyPr>
          <a:lstStyle/>
          <a:p>
            <a:pPr algn="l">
              <a:lnSpc>
                <a:spcPct val="150000"/>
              </a:lnSpc>
            </a:pPr>
            <a:r>
              <a:rPr b="1" i="0" u="none" dirty="0">
                <a:solidFill>
                  <a:srgbClr val="000000"/>
                </a:solidFill>
              </a:rPr>
              <a:t>Sartorius</a:t>
            </a:r>
            <a:r>
              <a:rPr b="0" i="0" u="none" dirty="0">
                <a:solidFill>
                  <a:srgbClr val="000000"/>
                </a:solidFill>
              </a:rPr>
              <a:t> : premier choix au Scarpa, par rotation</a:t>
            </a:r>
          </a:p>
          <a:p>
            <a:pPr algn="l">
              <a:lnSpc>
                <a:spcPct val="150000"/>
              </a:lnSpc>
            </a:pPr>
            <a:r>
              <a:rPr b="1" i="0" u="none" dirty="0" err="1">
                <a:solidFill>
                  <a:srgbClr val="000000"/>
                </a:solidFill>
              </a:rPr>
              <a:t>Gracilis</a:t>
            </a:r>
            <a:r>
              <a:rPr b="0" i="0" u="none" dirty="0">
                <a:solidFill>
                  <a:srgbClr val="000000"/>
                </a:solidFill>
              </a:rPr>
              <a:t> : alternative, rotation </a:t>
            </a:r>
            <a:r>
              <a:rPr lang="fr-FR" b="0" i="0" u="none" dirty="0">
                <a:solidFill>
                  <a:srgbClr val="000000"/>
                </a:solidFill>
              </a:rPr>
              <a:t>plus </a:t>
            </a:r>
            <a:r>
              <a:rPr b="0" i="0" u="none" dirty="0" err="1">
                <a:solidFill>
                  <a:srgbClr val="000000"/>
                </a:solidFill>
              </a:rPr>
              <a:t>limité</a:t>
            </a:r>
            <a:r>
              <a:rPr lang="fr-FR" b="0" i="0" u="none" dirty="0">
                <a:solidFill>
                  <a:srgbClr val="000000"/>
                </a:solidFill>
              </a:rPr>
              <a:t>e</a:t>
            </a:r>
            <a:endParaRPr b="0" i="0" u="none" dirty="0">
              <a:solidFill>
                <a:srgbClr val="000000"/>
              </a:solidFill>
            </a:endParaRPr>
          </a:p>
          <a:p>
            <a:pPr algn="l">
              <a:lnSpc>
                <a:spcPct val="150000"/>
              </a:lnSpc>
            </a:pPr>
            <a:r>
              <a:rPr lang="fr-FR" b="1" i="0" u="none" dirty="0">
                <a:solidFill>
                  <a:srgbClr val="000000"/>
                </a:solidFill>
              </a:rPr>
              <a:t>DIEP (grand droit) </a:t>
            </a:r>
            <a:r>
              <a:rPr b="0" i="0" u="none" dirty="0">
                <a:solidFill>
                  <a:srgbClr val="000000"/>
                </a:solidFill>
              </a:rPr>
              <a:t>: </a:t>
            </a:r>
            <a:r>
              <a:rPr b="0" i="0" u="none" dirty="0" err="1">
                <a:solidFill>
                  <a:srgbClr val="000000"/>
                </a:solidFill>
              </a:rPr>
              <a:t>recours</a:t>
            </a:r>
            <a:endParaRPr b="0" i="0" u="none" dirty="0">
              <a:solidFill>
                <a:srgbClr val="000000"/>
              </a:solidFill>
            </a:endParaRPr>
          </a:p>
          <a:p>
            <a:pPr algn="l">
              <a:lnSpc>
                <a:spcPct val="150000"/>
              </a:lnSpc>
            </a:pPr>
            <a:r>
              <a:rPr b="1" i="0" u="none" dirty="0">
                <a:solidFill>
                  <a:srgbClr val="000000"/>
                </a:solidFill>
              </a:rPr>
              <a:t>Pression </a:t>
            </a:r>
            <a:r>
              <a:rPr b="1" i="0" u="none" dirty="0" err="1">
                <a:solidFill>
                  <a:srgbClr val="000000"/>
                </a:solidFill>
              </a:rPr>
              <a:t>négative</a:t>
            </a:r>
            <a:r>
              <a:rPr b="0" i="0" u="none" dirty="0">
                <a:solidFill>
                  <a:srgbClr val="000000"/>
                </a:solidFill>
              </a:rPr>
              <a:t> : </a:t>
            </a:r>
            <a:r>
              <a:rPr b="0" i="0" u="none" dirty="0" err="1">
                <a:solidFill>
                  <a:srgbClr val="000000"/>
                </a:solidFill>
              </a:rPr>
              <a:t>en</a:t>
            </a:r>
            <a:r>
              <a:rPr b="0" i="0" u="none" dirty="0">
                <a:solidFill>
                  <a:srgbClr val="000000"/>
                </a:solidFill>
              </a:rPr>
              <a:t> </a:t>
            </a:r>
            <a:r>
              <a:rPr b="0" i="0" u="none" dirty="0" err="1">
                <a:solidFill>
                  <a:srgbClr val="000000"/>
                </a:solidFill>
              </a:rPr>
              <a:t>complément</a:t>
            </a:r>
            <a:r>
              <a:rPr lang="fr-FR" dirty="0">
                <a:solidFill>
                  <a:srgbClr val="000000"/>
                </a:solidFill>
              </a:rPr>
              <a:t> puis greffe de peau </a:t>
            </a:r>
            <a:endParaRPr b="0" i="0" u="none" dirty="0">
              <a:solidFill>
                <a:srgbClr val="000000"/>
              </a:solidFill>
            </a:endParaRPr>
          </a:p>
        </p:txBody>
      </p:sp>
      <p:sp>
        <p:nvSpPr>
          <p:cNvPr id="11" name="TextBox 10"/>
          <p:cNvSpPr txBox="1"/>
          <p:nvPr/>
        </p:nvSpPr>
        <p:spPr>
          <a:xfrm>
            <a:off x="9942576" y="701315"/>
            <a:ext cx="1691640" cy="365760"/>
          </a:xfrm>
          <a:prstGeom prst="rect">
            <a:avLst/>
          </a:prstGeom>
          <a:noFill/>
        </p:spPr>
        <p:txBody>
          <a:bodyPr wrap="square" anchor="t">
            <a:spAutoFit/>
          </a:bodyPr>
          <a:lstStyle/>
          <a:p>
            <a:pPr algn="r"/>
            <a:r>
              <a:rPr sz="1600" b="0" i="1" u="none" dirty="0">
                <a:solidFill>
                  <a:srgbClr val="000000"/>
                </a:solidFill>
              </a:rPr>
              <a:t>ESVS 2026</a:t>
            </a:r>
          </a:p>
        </p:txBody>
      </p:sp>
      <p:pic>
        <p:nvPicPr>
          <p:cNvPr id="12" name="Picture 11" descr="rec77.png"/>
          <p:cNvPicPr>
            <a:picLocks noChangeAspect="1"/>
          </p:cNvPicPr>
          <p:nvPr/>
        </p:nvPicPr>
        <p:blipFill>
          <a:blip r:embed="rId4"/>
          <a:stretch>
            <a:fillRect/>
          </a:stretch>
        </p:blipFill>
        <p:spPr>
          <a:xfrm>
            <a:off x="7223760" y="1051560"/>
            <a:ext cx="4526280" cy="1745398"/>
          </a:xfrm>
          <a:prstGeom prst="rect">
            <a:avLst/>
          </a:prstGeom>
        </p:spPr>
      </p:pic>
      <p:pic>
        <p:nvPicPr>
          <p:cNvPr id="13" name="Picture 12" descr="rec79.png"/>
          <p:cNvPicPr>
            <a:picLocks noChangeAspect="1"/>
          </p:cNvPicPr>
          <p:nvPr/>
        </p:nvPicPr>
        <p:blipFill>
          <a:blip r:embed="rId5"/>
          <a:stretch>
            <a:fillRect/>
          </a:stretch>
        </p:blipFill>
        <p:spPr>
          <a:xfrm>
            <a:off x="7223760" y="2906686"/>
            <a:ext cx="4526280" cy="1926269"/>
          </a:xfrm>
          <a:prstGeom prst="rect">
            <a:avLst/>
          </a:prstGeom>
        </p:spPr>
      </p:pic>
      <p:pic>
        <p:nvPicPr>
          <p:cNvPr id="14" name="Picture 13" descr="rec78.png"/>
          <p:cNvPicPr>
            <a:picLocks noChangeAspect="1"/>
          </p:cNvPicPr>
          <p:nvPr/>
        </p:nvPicPr>
        <p:blipFill>
          <a:blip r:embed="rId6"/>
          <a:stretch>
            <a:fillRect/>
          </a:stretch>
        </p:blipFill>
        <p:spPr>
          <a:xfrm>
            <a:off x="7223760" y="4942683"/>
            <a:ext cx="4526280" cy="1578093"/>
          </a:xfrm>
          <a:prstGeom prst="rect">
            <a:avLst/>
          </a:prstGeom>
        </p:spPr>
      </p:pic>
      <p:pic>
        <p:nvPicPr>
          <p:cNvPr id="2" name="Image 1">
            <a:extLst>
              <a:ext uri="{FF2B5EF4-FFF2-40B4-BE49-F238E27FC236}">
                <a16:creationId xmlns:a16="http://schemas.microsoft.com/office/drawing/2014/main" id="{BE0788B4-B9C5-15B7-B1FE-0538E3BB37E8}"/>
              </a:ext>
            </a:extLst>
          </p:cNvPr>
          <p:cNvPicPr>
            <a:picLocks noChangeAspect="1"/>
          </p:cNvPicPr>
          <p:nvPr/>
        </p:nvPicPr>
        <p:blipFill>
          <a:blip r:embed="rId7"/>
          <a:stretch>
            <a:fillRect/>
          </a:stretch>
        </p:blipFill>
        <p:spPr>
          <a:xfrm>
            <a:off x="2845008" y="1051560"/>
            <a:ext cx="3153456" cy="313855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Déposer et dérouter : trans iliaque, trans obturateur ou voie externe</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2493261" y="6049878"/>
            <a:ext cx="1691640" cy="365760"/>
          </a:xfrm>
          <a:prstGeom prst="rect">
            <a:avLst/>
          </a:prstGeom>
          <a:noFill/>
        </p:spPr>
        <p:txBody>
          <a:bodyPr wrap="square" anchor="t">
            <a:spAutoFit/>
          </a:bodyPr>
          <a:lstStyle/>
          <a:p>
            <a:pPr algn="r"/>
            <a:r>
              <a:rPr sz="1600" b="0" i="1" u="none" dirty="0">
                <a:solidFill>
                  <a:srgbClr val="000000"/>
                </a:solidFill>
              </a:rPr>
              <a:t>ESVS 2026</a:t>
            </a:r>
          </a:p>
        </p:txBody>
      </p:sp>
      <p:pic>
        <p:nvPicPr>
          <p:cNvPr id="9" name="Picture 8" descr="rec68.png"/>
          <p:cNvPicPr>
            <a:picLocks noChangeAspect="1"/>
          </p:cNvPicPr>
          <p:nvPr/>
        </p:nvPicPr>
        <p:blipFill>
          <a:blip r:embed="rId3"/>
          <a:stretch>
            <a:fillRect/>
          </a:stretch>
        </p:blipFill>
        <p:spPr>
          <a:xfrm>
            <a:off x="274320" y="1051560"/>
            <a:ext cx="4023360" cy="1551465"/>
          </a:xfrm>
          <a:prstGeom prst="rect">
            <a:avLst/>
          </a:prstGeom>
        </p:spPr>
      </p:pic>
      <p:pic>
        <p:nvPicPr>
          <p:cNvPr id="10" name="Picture 9" descr="rec71.png"/>
          <p:cNvPicPr>
            <a:picLocks noChangeAspect="1"/>
          </p:cNvPicPr>
          <p:nvPr/>
        </p:nvPicPr>
        <p:blipFill>
          <a:blip r:embed="rId4"/>
          <a:stretch>
            <a:fillRect/>
          </a:stretch>
        </p:blipFill>
        <p:spPr>
          <a:xfrm>
            <a:off x="274320" y="2697480"/>
            <a:ext cx="4023360" cy="1390691"/>
          </a:xfrm>
          <a:prstGeom prst="rect">
            <a:avLst/>
          </a:prstGeom>
        </p:spPr>
      </p:pic>
      <p:pic>
        <p:nvPicPr>
          <p:cNvPr id="11" name="Picture 10" descr="rec72.png"/>
          <p:cNvPicPr>
            <a:picLocks noChangeAspect="1"/>
          </p:cNvPicPr>
          <p:nvPr/>
        </p:nvPicPr>
        <p:blipFill>
          <a:blip r:embed="rId5"/>
          <a:stretch>
            <a:fillRect/>
          </a:stretch>
        </p:blipFill>
        <p:spPr>
          <a:xfrm>
            <a:off x="274320" y="4206240"/>
            <a:ext cx="4023360" cy="1864974"/>
          </a:xfrm>
          <a:prstGeom prst="rect">
            <a:avLst/>
          </a:prstGeom>
        </p:spPr>
      </p:pic>
      <p:sp>
        <p:nvSpPr>
          <p:cNvPr id="2" name="TextBox 11">
            <a:extLst>
              <a:ext uri="{FF2B5EF4-FFF2-40B4-BE49-F238E27FC236}">
                <a16:creationId xmlns:a16="http://schemas.microsoft.com/office/drawing/2014/main" id="{20B7FC1F-E2C3-0E6D-FDAD-0B3FD4C3687D}"/>
              </a:ext>
            </a:extLst>
          </p:cNvPr>
          <p:cNvSpPr txBox="1"/>
          <p:nvPr/>
        </p:nvSpPr>
        <p:spPr>
          <a:xfrm>
            <a:off x="4779264" y="1030224"/>
            <a:ext cx="4023360" cy="3016210"/>
          </a:xfrm>
          <a:prstGeom prst="rect">
            <a:avLst/>
          </a:prstGeom>
          <a:noFill/>
        </p:spPr>
        <p:txBody>
          <a:bodyPr wrap="square" anchor="t">
            <a:spAutoFit/>
          </a:bodyPr>
          <a:lstStyle/>
          <a:p>
            <a:pPr algn="l"/>
            <a:r>
              <a:rPr sz="1800" b="1" i="0" u="sng" dirty="0">
                <a:solidFill>
                  <a:srgbClr val="000000"/>
                </a:solidFill>
              </a:rPr>
              <a:t>Notre pratique</a:t>
            </a:r>
            <a:endParaRPr lang="fr-FR" sz="1800" b="1" i="0" u="sng" dirty="0">
              <a:solidFill>
                <a:srgbClr val="000000"/>
              </a:solidFill>
            </a:endParaRPr>
          </a:p>
          <a:p>
            <a:pPr algn="l"/>
            <a:endParaRPr sz="1800" b="1" i="0" u="sng" dirty="0">
              <a:solidFill>
                <a:srgbClr val="000000"/>
              </a:solidFill>
            </a:endParaRPr>
          </a:p>
          <a:p>
            <a:pPr marL="285750" indent="-285750" algn="l">
              <a:buFont typeface="Calibri"/>
              <a:buChar char="-"/>
            </a:pPr>
            <a:r>
              <a:rPr lang="fr-FR" sz="1800" b="0" i="0" u="none" dirty="0">
                <a:solidFill>
                  <a:srgbClr val="000000"/>
                </a:solidFill>
              </a:rPr>
              <a:t>Dépose complète du matériel</a:t>
            </a:r>
          </a:p>
          <a:p>
            <a:pPr marL="285750" indent="-285750" algn="l">
              <a:buFont typeface="Calibri"/>
              <a:buChar char="-"/>
            </a:pPr>
            <a:endParaRPr lang="fr-FR" sz="1800" b="0" i="0" u="none" dirty="0">
              <a:solidFill>
                <a:srgbClr val="000000"/>
              </a:solidFill>
            </a:endParaRPr>
          </a:p>
          <a:p>
            <a:pPr marL="285750" indent="-285750" algn="l">
              <a:buFont typeface="Calibri"/>
              <a:buChar char="-"/>
            </a:pPr>
            <a:r>
              <a:rPr lang="fr-FR" dirty="0">
                <a:solidFill>
                  <a:srgbClr val="000000"/>
                </a:solidFill>
              </a:rPr>
              <a:t>Ligature en zone saine</a:t>
            </a:r>
          </a:p>
          <a:p>
            <a:pPr marL="285750" indent="-285750" algn="l">
              <a:buFont typeface="Calibri"/>
              <a:buChar char="-"/>
            </a:pPr>
            <a:endParaRPr lang="fr-FR" sz="1800" b="1" i="0" u="none" dirty="0">
              <a:solidFill>
                <a:srgbClr val="000000"/>
              </a:solidFill>
            </a:endParaRPr>
          </a:p>
          <a:p>
            <a:pPr marL="285750" indent="-285750" algn="l">
              <a:buFont typeface="Calibri"/>
              <a:buChar char="-"/>
            </a:pPr>
            <a:r>
              <a:rPr lang="fr-FR" sz="1800" b="1" i="0" u="none" dirty="0">
                <a:solidFill>
                  <a:srgbClr val="C00000"/>
                </a:solidFill>
              </a:rPr>
              <a:t>Revascularisation hors site infecté </a:t>
            </a:r>
          </a:p>
          <a:p>
            <a:pPr algn="l"/>
            <a:endParaRPr lang="fr-FR" sz="1800" b="0" i="0" u="none" dirty="0">
              <a:solidFill>
                <a:srgbClr val="000000"/>
              </a:solidFill>
            </a:endParaRPr>
          </a:p>
          <a:p>
            <a:pPr marL="285750" indent="-285750" algn="l">
              <a:spcAft>
                <a:spcPts val="1200"/>
              </a:spcAft>
              <a:buFont typeface="Calibri"/>
              <a:buChar char="-"/>
            </a:pPr>
            <a:r>
              <a:rPr lang="fr-FR" sz="1800" b="0" i="0" u="none" dirty="0">
                <a:solidFill>
                  <a:srgbClr val="000000"/>
                </a:solidFill>
              </a:rPr>
              <a:t>Matériel autologue si possible</a:t>
            </a:r>
          </a:p>
          <a:p>
            <a:pPr marL="285750" indent="-285750" algn="l">
              <a:spcAft>
                <a:spcPts val="1400"/>
              </a:spcAft>
              <a:buFont typeface="Calibri"/>
              <a:buChar char="-"/>
            </a:pPr>
            <a:endParaRPr sz="1800" b="0" i="0" u="none" dirty="0">
              <a:solidFill>
                <a:srgbClr val="000000"/>
              </a:solidFill>
            </a:endParaRPr>
          </a:p>
        </p:txBody>
      </p:sp>
      <p:pic>
        <p:nvPicPr>
          <p:cNvPr id="13" name="Image 12" descr="Une image contenant personne, peau, Chair, veine&#10;&#10;Description générée automatiquement">
            <a:extLst>
              <a:ext uri="{FF2B5EF4-FFF2-40B4-BE49-F238E27FC236}">
                <a16:creationId xmlns:a16="http://schemas.microsoft.com/office/drawing/2014/main" id="{79B28856-D7E5-BBFC-C3D2-A15BE93DC8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4881138" y="4406305"/>
            <a:ext cx="2509108" cy="1885297"/>
          </a:xfrm>
          <a:prstGeom prst="rect">
            <a:avLst/>
          </a:prstGeom>
        </p:spPr>
      </p:pic>
      <p:pic>
        <p:nvPicPr>
          <p:cNvPr id="17" name="Image 16" descr="Une image contenant noir et blanc, film radiographique&#10;&#10;Description générée automatiquement">
            <a:extLst>
              <a:ext uri="{FF2B5EF4-FFF2-40B4-BE49-F238E27FC236}">
                <a16:creationId xmlns:a16="http://schemas.microsoft.com/office/drawing/2014/main" id="{E8B89EB0-9360-AE8D-9C10-6B2248F77571}"/>
              </a:ext>
            </a:extLst>
          </p:cNvPr>
          <p:cNvPicPr>
            <a:picLocks noChangeAspect="1"/>
          </p:cNvPicPr>
          <p:nvPr/>
        </p:nvPicPr>
        <p:blipFill rotWithShape="1">
          <a:blip r:embed="rId7">
            <a:extLst>
              <a:ext uri="{28A0092B-C50C-407E-A947-70E740481C1C}">
                <a14:useLocalDpi xmlns:a14="http://schemas.microsoft.com/office/drawing/2010/main" val="0"/>
              </a:ext>
            </a:extLst>
          </a:blip>
          <a:srcRect r="31067"/>
          <a:stretch/>
        </p:blipFill>
        <p:spPr>
          <a:xfrm>
            <a:off x="9897572" y="235269"/>
            <a:ext cx="2185121" cy="3217308"/>
          </a:xfrm>
          <a:prstGeom prst="rect">
            <a:avLst/>
          </a:prstGeom>
        </p:spPr>
      </p:pic>
      <p:pic>
        <p:nvPicPr>
          <p:cNvPr id="19" name="Image 18" descr="Une image contenant Imagerie médicale, médical, radiologie, radiographie&#10;&#10;Description générée automatiquement">
            <a:extLst>
              <a:ext uri="{FF2B5EF4-FFF2-40B4-BE49-F238E27FC236}">
                <a16:creationId xmlns:a16="http://schemas.microsoft.com/office/drawing/2014/main" id="{4B16B6B0-00A3-E83B-993F-7BB290E3B0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37650" y="2728106"/>
            <a:ext cx="3273116" cy="2293311"/>
          </a:xfrm>
          <a:prstGeom prst="rect">
            <a:avLst/>
          </a:prstGeom>
        </p:spPr>
      </p:pic>
      <p:pic>
        <p:nvPicPr>
          <p:cNvPr id="15" name="Image 14" descr="Une image contenant film radiographique, noir et blanc&#10;&#10;Description générée automatiquement">
            <a:extLst>
              <a:ext uri="{FF2B5EF4-FFF2-40B4-BE49-F238E27FC236}">
                <a16:creationId xmlns:a16="http://schemas.microsoft.com/office/drawing/2014/main" id="{3E8C4E50-06F6-7FF0-B0FF-CB72FC0E53B4}"/>
              </a:ext>
            </a:extLst>
          </p:cNvPr>
          <p:cNvPicPr>
            <a:picLocks noChangeAspect="1"/>
          </p:cNvPicPr>
          <p:nvPr/>
        </p:nvPicPr>
        <p:blipFill rotWithShape="1">
          <a:blip r:embed="rId9">
            <a:extLst>
              <a:ext uri="{28A0092B-C50C-407E-A947-70E740481C1C}">
                <a14:useLocalDpi xmlns:a14="http://schemas.microsoft.com/office/drawing/2010/main" val="0"/>
              </a:ext>
            </a:extLst>
          </a:blip>
          <a:srcRect l="39222" b="2234"/>
          <a:stretch/>
        </p:blipFill>
        <p:spPr>
          <a:xfrm>
            <a:off x="9897572" y="2697480"/>
            <a:ext cx="2185121" cy="3352395"/>
          </a:xfrm>
          <a:prstGeom prst="rect">
            <a:avLst/>
          </a:prstGeom>
        </p:spPr>
      </p:pic>
      <p:pic>
        <p:nvPicPr>
          <p:cNvPr id="6" name="Image 5" descr="Une image contenant pièce, intérieur, Équipement médical, scène&#10;&#10;Description générée automatiquement">
            <a:extLst>
              <a:ext uri="{FF2B5EF4-FFF2-40B4-BE49-F238E27FC236}">
                <a16:creationId xmlns:a16="http://schemas.microsoft.com/office/drawing/2014/main" id="{3001C844-C4B6-F95B-AD08-ECA8A2CAF99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44372" t="4020" r="33006" b="22119"/>
          <a:stretch/>
        </p:blipFill>
        <p:spPr>
          <a:xfrm rot="5400000">
            <a:off x="8314893" y="3928269"/>
            <a:ext cx="1551465" cy="3799013"/>
          </a:xfrm>
          <a:prstGeom prst="rect">
            <a:avLst/>
          </a:prstGeom>
        </p:spPr>
      </p:pic>
      <p:sp>
        <p:nvSpPr>
          <p:cNvPr id="22" name="ZoneTexte 21">
            <a:extLst>
              <a:ext uri="{FF2B5EF4-FFF2-40B4-BE49-F238E27FC236}">
                <a16:creationId xmlns:a16="http://schemas.microsoft.com/office/drawing/2014/main" id="{7167DA54-3A35-DC81-FEEC-F0CE4CBC1932}"/>
              </a:ext>
            </a:extLst>
          </p:cNvPr>
          <p:cNvSpPr txBox="1"/>
          <p:nvPr/>
        </p:nvSpPr>
        <p:spPr>
          <a:xfrm>
            <a:off x="8857042" y="2728106"/>
            <a:ext cx="974947" cy="307777"/>
          </a:xfrm>
          <a:prstGeom prst="rect">
            <a:avLst/>
          </a:prstGeom>
          <a:noFill/>
        </p:spPr>
        <p:txBody>
          <a:bodyPr wrap="none" rtlCol="0">
            <a:spAutoFit/>
          </a:bodyPr>
          <a:lstStyle/>
          <a:p>
            <a:r>
              <a:rPr lang="fr-FR" sz="1400" dirty="0">
                <a:solidFill>
                  <a:schemeClr val="bg1"/>
                </a:solidFill>
              </a:rPr>
              <a:t>PET 3 mois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Substitut au membre : la veine, sinon allogreffe ou péricarde</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10332720" y="713232"/>
            <a:ext cx="1691640" cy="365760"/>
          </a:xfrm>
          <a:prstGeom prst="rect">
            <a:avLst/>
          </a:prstGeom>
          <a:noFill/>
        </p:spPr>
        <p:txBody>
          <a:bodyPr wrap="square" anchor="t">
            <a:spAutoFit/>
          </a:bodyPr>
          <a:lstStyle/>
          <a:p>
            <a:pPr algn="r"/>
            <a:r>
              <a:rPr sz="1600" b="0" i="1" u="none">
                <a:solidFill>
                  <a:srgbClr val="000000"/>
                </a:solidFill>
              </a:rPr>
              <a:t>ESVS 2026</a:t>
            </a:r>
          </a:p>
        </p:txBody>
      </p:sp>
      <p:pic>
        <p:nvPicPr>
          <p:cNvPr id="9" name="Picture 8" descr="rec73.png"/>
          <p:cNvPicPr>
            <a:picLocks noChangeAspect="1"/>
          </p:cNvPicPr>
          <p:nvPr/>
        </p:nvPicPr>
        <p:blipFill>
          <a:blip r:embed="rId3"/>
          <a:stretch>
            <a:fillRect/>
          </a:stretch>
        </p:blipFill>
        <p:spPr>
          <a:xfrm>
            <a:off x="274320" y="1051560"/>
            <a:ext cx="3840480" cy="1937504"/>
          </a:xfrm>
          <a:prstGeom prst="rect">
            <a:avLst/>
          </a:prstGeom>
        </p:spPr>
      </p:pic>
      <p:pic>
        <p:nvPicPr>
          <p:cNvPr id="10" name="Picture 9" descr="rec74.png"/>
          <p:cNvPicPr>
            <a:picLocks noChangeAspect="1"/>
          </p:cNvPicPr>
          <p:nvPr/>
        </p:nvPicPr>
        <p:blipFill>
          <a:blip r:embed="rId4"/>
          <a:stretch>
            <a:fillRect/>
          </a:stretch>
        </p:blipFill>
        <p:spPr>
          <a:xfrm>
            <a:off x="4206240" y="1051560"/>
            <a:ext cx="3840480" cy="1492454"/>
          </a:xfrm>
          <a:prstGeom prst="rect">
            <a:avLst/>
          </a:prstGeom>
        </p:spPr>
      </p:pic>
      <p:pic>
        <p:nvPicPr>
          <p:cNvPr id="11" name="Picture 10" descr="rec75.png"/>
          <p:cNvPicPr>
            <a:picLocks noChangeAspect="1"/>
          </p:cNvPicPr>
          <p:nvPr/>
        </p:nvPicPr>
        <p:blipFill>
          <a:blip r:embed="rId5"/>
          <a:stretch>
            <a:fillRect/>
          </a:stretch>
        </p:blipFill>
        <p:spPr>
          <a:xfrm>
            <a:off x="8138160" y="1051560"/>
            <a:ext cx="3840480" cy="1338988"/>
          </a:xfrm>
          <a:prstGeom prst="rect">
            <a:avLst/>
          </a:prstGeom>
        </p:spPr>
      </p:pic>
      <p:sp>
        <p:nvSpPr>
          <p:cNvPr id="12" name="TextBox 11"/>
          <p:cNvSpPr txBox="1"/>
          <p:nvPr/>
        </p:nvSpPr>
        <p:spPr>
          <a:xfrm>
            <a:off x="1371600" y="3383280"/>
            <a:ext cx="4846320" cy="548640"/>
          </a:xfrm>
          <a:prstGeom prst="rect">
            <a:avLst/>
          </a:prstGeom>
          <a:noFill/>
        </p:spPr>
        <p:txBody>
          <a:bodyPr wrap="square" anchor="ctr">
            <a:spAutoFit/>
          </a:bodyPr>
          <a:lstStyle/>
          <a:p>
            <a:pPr algn="l"/>
            <a:r>
              <a:rPr sz="2000" b="1" i="0" u="none">
                <a:solidFill>
                  <a:srgbClr val="000000"/>
                </a:solidFill>
              </a:rPr>
              <a:t>Veine autologue</a:t>
            </a:r>
          </a:p>
        </p:txBody>
      </p:sp>
      <p:sp>
        <p:nvSpPr>
          <p:cNvPr id="13" name="TextBox 12"/>
          <p:cNvSpPr txBox="1"/>
          <p:nvPr/>
        </p:nvSpPr>
        <p:spPr>
          <a:xfrm>
            <a:off x="6400800" y="3383280"/>
            <a:ext cx="4846320" cy="548640"/>
          </a:xfrm>
          <a:prstGeom prst="rect">
            <a:avLst/>
          </a:prstGeom>
          <a:noFill/>
        </p:spPr>
        <p:txBody>
          <a:bodyPr wrap="square" anchor="ctr">
            <a:spAutoFit/>
          </a:bodyPr>
          <a:lstStyle/>
          <a:p>
            <a:pPr algn="l"/>
            <a:r>
              <a:rPr sz="2000" b="0" i="0" u="none">
                <a:solidFill>
                  <a:srgbClr val="000000"/>
                </a:solidFill>
              </a:rPr>
              <a:t>1er choix (I)</a:t>
            </a:r>
          </a:p>
        </p:txBody>
      </p:sp>
      <p:sp>
        <p:nvSpPr>
          <p:cNvPr id="14" name="TextBox 13"/>
          <p:cNvSpPr txBox="1"/>
          <p:nvPr/>
        </p:nvSpPr>
        <p:spPr>
          <a:xfrm>
            <a:off x="1371600" y="4069080"/>
            <a:ext cx="4846320" cy="548640"/>
          </a:xfrm>
          <a:prstGeom prst="rect">
            <a:avLst/>
          </a:prstGeom>
          <a:noFill/>
        </p:spPr>
        <p:txBody>
          <a:bodyPr wrap="square" anchor="ctr">
            <a:spAutoFit/>
          </a:bodyPr>
          <a:lstStyle/>
          <a:p>
            <a:pPr algn="l"/>
            <a:r>
              <a:rPr sz="2000" b="1" i="0" u="none">
                <a:solidFill>
                  <a:srgbClr val="000000"/>
                </a:solidFill>
              </a:rPr>
              <a:t>Allogreffe cryopréservée, biosynthétique</a:t>
            </a:r>
          </a:p>
        </p:txBody>
      </p:sp>
      <p:sp>
        <p:nvSpPr>
          <p:cNvPr id="15" name="TextBox 14"/>
          <p:cNvSpPr txBox="1"/>
          <p:nvPr/>
        </p:nvSpPr>
        <p:spPr>
          <a:xfrm>
            <a:off x="6400800" y="4069080"/>
            <a:ext cx="4846320" cy="548640"/>
          </a:xfrm>
          <a:prstGeom prst="rect">
            <a:avLst/>
          </a:prstGeom>
          <a:noFill/>
        </p:spPr>
        <p:txBody>
          <a:bodyPr wrap="square" anchor="ctr">
            <a:spAutoFit/>
          </a:bodyPr>
          <a:lstStyle/>
          <a:p>
            <a:pPr algn="l"/>
            <a:r>
              <a:rPr sz="2000" b="0" i="0" u="none">
                <a:solidFill>
                  <a:srgbClr val="000000"/>
                </a:solidFill>
              </a:rPr>
              <a:t>alternative (IIb)</a:t>
            </a:r>
          </a:p>
        </p:txBody>
      </p:sp>
      <p:sp>
        <p:nvSpPr>
          <p:cNvPr id="16" name="TextBox 15"/>
          <p:cNvSpPr txBox="1"/>
          <p:nvPr/>
        </p:nvSpPr>
        <p:spPr>
          <a:xfrm>
            <a:off x="1371600" y="4754880"/>
            <a:ext cx="4846320" cy="548640"/>
          </a:xfrm>
          <a:prstGeom prst="rect">
            <a:avLst/>
          </a:prstGeom>
          <a:noFill/>
        </p:spPr>
        <p:txBody>
          <a:bodyPr wrap="square" anchor="ctr">
            <a:spAutoFit/>
          </a:bodyPr>
          <a:lstStyle/>
          <a:p>
            <a:pPr algn="l"/>
            <a:r>
              <a:rPr sz="2000" b="1" i="0" u="none">
                <a:solidFill>
                  <a:srgbClr val="000000"/>
                </a:solidFill>
              </a:rPr>
              <a:t>Péricarde bovin</a:t>
            </a:r>
          </a:p>
        </p:txBody>
      </p:sp>
      <p:sp>
        <p:nvSpPr>
          <p:cNvPr id="17" name="TextBox 16"/>
          <p:cNvSpPr txBox="1"/>
          <p:nvPr/>
        </p:nvSpPr>
        <p:spPr>
          <a:xfrm>
            <a:off x="6400800" y="4754880"/>
            <a:ext cx="4846320" cy="548640"/>
          </a:xfrm>
          <a:prstGeom prst="rect">
            <a:avLst/>
          </a:prstGeom>
          <a:noFill/>
        </p:spPr>
        <p:txBody>
          <a:bodyPr wrap="square" anchor="ctr">
            <a:spAutoFit/>
          </a:bodyPr>
          <a:lstStyle/>
          <a:p>
            <a:pPr algn="l"/>
            <a:r>
              <a:rPr sz="2000" b="0" i="0" u="none">
                <a:solidFill>
                  <a:srgbClr val="000000"/>
                </a:solidFill>
              </a:rPr>
              <a:t>infection limitée au Scarpa (IIb)</a:t>
            </a:r>
          </a:p>
        </p:txBody>
      </p:sp>
      <p:sp>
        <p:nvSpPr>
          <p:cNvPr id="18" name="TextBox 17"/>
          <p:cNvSpPr txBox="1"/>
          <p:nvPr/>
        </p:nvSpPr>
        <p:spPr>
          <a:xfrm>
            <a:off x="1371600" y="5440680"/>
            <a:ext cx="4846320" cy="548640"/>
          </a:xfrm>
          <a:prstGeom prst="rect">
            <a:avLst/>
          </a:prstGeom>
          <a:noFill/>
        </p:spPr>
        <p:txBody>
          <a:bodyPr wrap="square" anchor="ctr">
            <a:spAutoFit/>
          </a:bodyPr>
          <a:lstStyle/>
          <a:p>
            <a:pPr algn="l"/>
            <a:r>
              <a:rPr sz="2000" b="1" i="0" u="none">
                <a:solidFill>
                  <a:srgbClr val="C00000"/>
                </a:solidFill>
              </a:rPr>
              <a:t>Prothèse antimicrobienne</a:t>
            </a:r>
          </a:p>
        </p:txBody>
      </p:sp>
      <p:sp>
        <p:nvSpPr>
          <p:cNvPr id="19" name="TextBox 18"/>
          <p:cNvSpPr txBox="1"/>
          <p:nvPr/>
        </p:nvSpPr>
        <p:spPr>
          <a:xfrm>
            <a:off x="6400800" y="5440680"/>
            <a:ext cx="4846320" cy="548640"/>
          </a:xfrm>
          <a:prstGeom prst="rect">
            <a:avLst/>
          </a:prstGeom>
          <a:noFill/>
        </p:spPr>
        <p:txBody>
          <a:bodyPr wrap="square" anchor="ctr">
            <a:spAutoFit/>
          </a:bodyPr>
          <a:lstStyle/>
          <a:p>
            <a:pPr algn="l"/>
            <a:r>
              <a:rPr sz="2000" b="0" i="0" u="none">
                <a:solidFill>
                  <a:srgbClr val="C00000"/>
                </a:solidFill>
              </a:rPr>
              <a:t>non recommandée (IIIb)</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Saignement anastomotique : stent couvert d'abord (ESVS, classe I)</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TextBox 7"/>
          <p:cNvSpPr txBox="1"/>
          <p:nvPr/>
        </p:nvSpPr>
        <p:spPr>
          <a:xfrm>
            <a:off x="3273552" y="2671536"/>
            <a:ext cx="1691640" cy="365760"/>
          </a:xfrm>
          <a:prstGeom prst="rect">
            <a:avLst/>
          </a:prstGeom>
          <a:noFill/>
        </p:spPr>
        <p:txBody>
          <a:bodyPr wrap="square" anchor="t">
            <a:spAutoFit/>
          </a:bodyPr>
          <a:lstStyle/>
          <a:p>
            <a:pPr algn="r"/>
            <a:r>
              <a:rPr sz="1600" b="0" i="1" u="none" dirty="0">
                <a:solidFill>
                  <a:srgbClr val="000000"/>
                </a:solidFill>
              </a:rPr>
              <a:t>ESVS 2026</a:t>
            </a:r>
          </a:p>
        </p:txBody>
      </p:sp>
      <p:pic>
        <p:nvPicPr>
          <p:cNvPr id="9" name="Picture 8" descr="rec76.png"/>
          <p:cNvPicPr>
            <a:picLocks noChangeAspect="1"/>
          </p:cNvPicPr>
          <p:nvPr/>
        </p:nvPicPr>
        <p:blipFill>
          <a:blip r:embed="rId5"/>
          <a:stretch>
            <a:fillRect/>
          </a:stretch>
        </p:blipFill>
        <p:spPr>
          <a:xfrm>
            <a:off x="579120" y="1078992"/>
            <a:ext cx="4572000" cy="1594033"/>
          </a:xfrm>
          <a:prstGeom prst="rect">
            <a:avLst/>
          </a:prstGeom>
        </p:spPr>
      </p:pic>
      <p:sp>
        <p:nvSpPr>
          <p:cNvPr id="10" name="TextBox 9"/>
          <p:cNvSpPr txBox="1"/>
          <p:nvPr/>
        </p:nvSpPr>
        <p:spPr>
          <a:xfrm>
            <a:off x="487680" y="3285621"/>
            <a:ext cx="4754880" cy="1295868"/>
          </a:xfrm>
          <a:prstGeom prst="rect">
            <a:avLst/>
          </a:prstGeom>
          <a:noFill/>
        </p:spPr>
        <p:txBody>
          <a:bodyPr wrap="square" anchor="t">
            <a:spAutoFit/>
          </a:bodyPr>
          <a:lstStyle/>
          <a:p>
            <a:pPr marL="285750" indent="-285750" algn="l">
              <a:lnSpc>
                <a:spcPct val="150000"/>
              </a:lnSpc>
              <a:buFont typeface="Calibri"/>
              <a:buChar char="-"/>
            </a:pPr>
            <a:r>
              <a:rPr sz="1800" b="0" i="0" u="none" dirty="0" err="1">
                <a:solidFill>
                  <a:srgbClr val="000000"/>
                </a:solidFill>
              </a:rPr>
              <a:t>Hémorragie</a:t>
            </a:r>
            <a:r>
              <a:rPr sz="1800" b="0" i="0" u="none" dirty="0">
                <a:solidFill>
                  <a:srgbClr val="000000"/>
                </a:solidFill>
              </a:rPr>
              <a:t>, faux </a:t>
            </a:r>
            <a:r>
              <a:rPr sz="1800" b="0" i="0" u="none" dirty="0" err="1">
                <a:solidFill>
                  <a:srgbClr val="000000"/>
                </a:solidFill>
              </a:rPr>
              <a:t>anévrisme</a:t>
            </a:r>
            <a:r>
              <a:rPr sz="1800" b="0" i="0" u="none" dirty="0">
                <a:solidFill>
                  <a:srgbClr val="000000"/>
                </a:solidFill>
              </a:rPr>
              <a:t> </a:t>
            </a:r>
            <a:r>
              <a:rPr sz="1800" b="0" i="0" u="none" dirty="0" err="1">
                <a:solidFill>
                  <a:srgbClr val="000000"/>
                </a:solidFill>
              </a:rPr>
              <a:t>anastomotique</a:t>
            </a:r>
            <a:endParaRPr sz="1800" b="0" i="0" u="none" dirty="0">
              <a:solidFill>
                <a:srgbClr val="000000"/>
              </a:solidFill>
            </a:endParaRPr>
          </a:p>
          <a:p>
            <a:pPr marL="285750" indent="-285750" algn="l">
              <a:lnSpc>
                <a:spcPct val="150000"/>
              </a:lnSpc>
              <a:buFont typeface="Calibri"/>
              <a:buChar char="-"/>
            </a:pPr>
            <a:r>
              <a:rPr sz="1800" b="0" i="0" u="none" dirty="0">
                <a:solidFill>
                  <a:srgbClr val="000000"/>
                </a:solidFill>
              </a:rPr>
              <a:t>Anastomose </a:t>
            </a:r>
            <a:r>
              <a:rPr sz="1800" b="0" i="0" u="none" dirty="0" err="1">
                <a:solidFill>
                  <a:srgbClr val="000000"/>
                </a:solidFill>
              </a:rPr>
              <a:t>exposée</a:t>
            </a:r>
            <a:r>
              <a:rPr sz="1800" b="0" i="0" u="none" dirty="0">
                <a:solidFill>
                  <a:srgbClr val="000000"/>
                </a:solidFill>
              </a:rPr>
              <a:t> non </a:t>
            </a:r>
            <a:r>
              <a:rPr sz="1800" b="0" i="0" u="none" dirty="0" err="1">
                <a:solidFill>
                  <a:srgbClr val="000000"/>
                </a:solidFill>
              </a:rPr>
              <a:t>déposable</a:t>
            </a:r>
            <a:endParaRPr sz="1800" b="0" i="0" u="none" dirty="0">
              <a:solidFill>
                <a:srgbClr val="000000"/>
              </a:solidFill>
            </a:endParaRPr>
          </a:p>
          <a:p>
            <a:pPr marL="285750" indent="-285750" algn="l">
              <a:lnSpc>
                <a:spcPct val="150000"/>
              </a:lnSpc>
              <a:spcAft>
                <a:spcPts val="1200"/>
              </a:spcAft>
              <a:buFont typeface="Calibri"/>
              <a:buChar char="-"/>
            </a:pPr>
            <a:r>
              <a:rPr sz="1800" b="0" i="0" u="none" dirty="0" err="1">
                <a:solidFill>
                  <a:srgbClr val="000000"/>
                </a:solidFill>
              </a:rPr>
              <a:t>Prévention</a:t>
            </a:r>
            <a:r>
              <a:rPr sz="1800" b="0" i="0" u="none" dirty="0">
                <a:solidFill>
                  <a:srgbClr val="000000"/>
                </a:solidFill>
              </a:rPr>
              <a:t> de la rupture (Candida)</a:t>
            </a:r>
          </a:p>
        </p:txBody>
      </p:sp>
      <p:pic>
        <p:nvPicPr>
          <p:cNvPr id="11" name="Image 10" descr="Une image contenant croquis, art, noir et blanc, dessin&#10;&#10;Description générée automatiquement">
            <a:extLst>
              <a:ext uri="{FF2B5EF4-FFF2-40B4-BE49-F238E27FC236}">
                <a16:creationId xmlns:a16="http://schemas.microsoft.com/office/drawing/2014/main" id="{F0064DE8-1C19-C83A-98F7-0A49E87E56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59201" y="4039792"/>
            <a:ext cx="2489239" cy="2789762"/>
          </a:xfrm>
          <a:prstGeom prst="rect">
            <a:avLst/>
          </a:prstGeom>
        </p:spPr>
      </p:pic>
      <p:pic>
        <p:nvPicPr>
          <p:cNvPr id="13" name="Image 12" descr="Une image contenant croquis, dessin, art, Dessin d’enfant&#10;&#10;Description générée automatiquement">
            <a:extLst>
              <a:ext uri="{FF2B5EF4-FFF2-40B4-BE49-F238E27FC236}">
                <a16:creationId xmlns:a16="http://schemas.microsoft.com/office/drawing/2014/main" id="{7970CD76-F6AF-1B85-873E-CC9283F92A1C}"/>
              </a:ext>
            </a:extLst>
          </p:cNvPr>
          <p:cNvPicPr>
            <a:picLocks noChangeAspect="1"/>
          </p:cNvPicPr>
          <p:nvPr/>
        </p:nvPicPr>
        <p:blipFill rotWithShape="1">
          <a:blip r:embed="rId7">
            <a:extLst>
              <a:ext uri="{28A0092B-C50C-407E-A947-70E740481C1C}">
                <a14:useLocalDpi xmlns:a14="http://schemas.microsoft.com/office/drawing/2010/main" val="0"/>
              </a:ext>
            </a:extLst>
          </a:blip>
          <a:srcRect r="22532" b="19799"/>
          <a:stretch/>
        </p:blipFill>
        <p:spPr>
          <a:xfrm>
            <a:off x="7445136" y="4039793"/>
            <a:ext cx="2425759" cy="2789762"/>
          </a:xfrm>
          <a:prstGeom prst="rect">
            <a:avLst/>
          </a:prstGeom>
        </p:spPr>
      </p:pic>
      <p:pic>
        <p:nvPicPr>
          <p:cNvPr id="15" name="Image 14" descr="Une image contenant croquis, noir et blanc, art&#10;&#10;Description générée automatiquement">
            <a:extLst>
              <a:ext uri="{FF2B5EF4-FFF2-40B4-BE49-F238E27FC236}">
                <a16:creationId xmlns:a16="http://schemas.microsoft.com/office/drawing/2014/main" id="{8FA1759A-6EB6-6608-5738-6348AD1AFDA5}"/>
              </a:ext>
            </a:extLst>
          </p:cNvPr>
          <p:cNvPicPr>
            <a:picLocks noChangeAspect="1"/>
          </p:cNvPicPr>
          <p:nvPr/>
        </p:nvPicPr>
        <p:blipFill rotWithShape="1">
          <a:blip r:embed="rId8">
            <a:extLst>
              <a:ext uri="{28A0092B-C50C-407E-A947-70E740481C1C}">
                <a14:useLocalDpi xmlns:a14="http://schemas.microsoft.com/office/drawing/2010/main" val="0"/>
              </a:ext>
            </a:extLst>
          </a:blip>
          <a:srcRect l="6432" t="12144"/>
          <a:stretch/>
        </p:blipFill>
        <p:spPr>
          <a:xfrm>
            <a:off x="5116015" y="4039792"/>
            <a:ext cx="2329121" cy="2789762"/>
          </a:xfrm>
          <a:prstGeom prst="rect">
            <a:avLst/>
          </a:prstGeom>
        </p:spPr>
      </p:pic>
      <p:pic>
        <p:nvPicPr>
          <p:cNvPr id="17" name="VIDEO-2026-10-06-00-26-39">
            <a:hlinkClick r:id="" action="ppaction://media"/>
            <a:extLst>
              <a:ext uri="{FF2B5EF4-FFF2-40B4-BE49-F238E27FC236}">
                <a16:creationId xmlns:a16="http://schemas.microsoft.com/office/drawing/2014/main" id="{B449B62A-53D1-4ADC-CDE6-5A5E5B691B12}"/>
              </a:ext>
            </a:extLst>
          </p:cNvPr>
          <p:cNvPicPr>
            <a:picLocks noChangeAspect="1"/>
          </p:cNvPicPr>
          <p:nvPr>
            <a:videoFile r:link="rId1"/>
            <p:extLst>
              <p:ext uri="{DAA4B4D4-6D71-4841-9C94-3DE7FCFB9230}">
                <p14:media xmlns:p14="http://schemas.microsoft.com/office/powerpoint/2010/main" r:embed="rId2">
                  <p14:trim end="1336.5228"/>
                </p14:media>
              </p:ext>
            </p:extLst>
          </p:nvPr>
        </p:nvPicPr>
        <p:blipFill rotWithShape="1">
          <a:blip r:embed="rId9"/>
          <a:srcRect l="42" t="26341" r="1146" b="27476"/>
          <a:stretch/>
        </p:blipFill>
        <p:spPr>
          <a:xfrm>
            <a:off x="6838925" y="766381"/>
            <a:ext cx="3810248" cy="31671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mediacall" presetSubtype="0" fill="hold" nodeType="withEffect">
                                  <p:stCondLst>
                                    <p:cond delay="0"/>
                                  </p:stCondLst>
                                  <p:childTnLst>
                                    <p:cmd type="call" cmd="playFrom(0.0)">
                                      <p:cBhvr>
                                        <p:cTn id="14" dur="7607"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17"/>
                </p:tgtEl>
              </p:cMediaNode>
            </p:video>
            <p:seq concurrent="1" nextAc="seek">
              <p:cTn id="16" restart="whenNotActive" fill="hold" evtFilter="cancelBubble" nodeType="interactiveSeq">
                <p:stCondLst>
                  <p:cond evt="onClick" delay="0">
                    <p:tgtEl>
                      <p:spTgt spid="17"/>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Les signaux qui doivent alerter</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pic>
        <p:nvPicPr>
          <p:cNvPr id="8" name="Picture 7" descr="FaTint_red.png"/>
          <p:cNvPicPr>
            <a:picLocks noChangeAspect="1"/>
          </p:cNvPicPr>
          <p:nvPr/>
        </p:nvPicPr>
        <p:blipFill>
          <a:blip r:embed="rId3"/>
          <a:stretch>
            <a:fillRect/>
          </a:stretch>
        </p:blipFill>
        <p:spPr>
          <a:xfrm>
            <a:off x="365760" y="1252728"/>
            <a:ext cx="457200" cy="457200"/>
          </a:xfrm>
          <a:prstGeom prst="rect">
            <a:avLst/>
          </a:prstGeom>
        </p:spPr>
      </p:pic>
      <p:sp>
        <p:nvSpPr>
          <p:cNvPr id="9" name="TextBox 8"/>
          <p:cNvSpPr txBox="1"/>
          <p:nvPr/>
        </p:nvSpPr>
        <p:spPr>
          <a:xfrm>
            <a:off x="1005840" y="1234440"/>
            <a:ext cx="6126480" cy="987552"/>
          </a:xfrm>
          <a:prstGeom prst="rect">
            <a:avLst/>
          </a:prstGeom>
          <a:noFill/>
        </p:spPr>
        <p:txBody>
          <a:bodyPr wrap="square" anchor="t">
            <a:spAutoFit/>
          </a:bodyPr>
          <a:lstStyle/>
          <a:p>
            <a:pPr algn="l"/>
            <a:r>
              <a:rPr sz="2200" b="1" i="0" u="none">
                <a:solidFill>
                  <a:srgbClr val="C00000"/>
                </a:solidFill>
              </a:rPr>
              <a:t>Saignement sentinelle</a:t>
            </a:r>
            <a:r>
              <a:rPr sz="2200" b="0" i="0" u="none">
                <a:solidFill>
                  <a:srgbClr val="000000"/>
                </a:solidFill>
              </a:rPr>
              <a:t> : rupture imminente</a:t>
            </a:r>
          </a:p>
        </p:txBody>
      </p:sp>
      <p:pic>
        <p:nvPicPr>
          <p:cNvPr id="10" name="Picture 9" descr="FaExclamationTriangle_red.png"/>
          <p:cNvPicPr>
            <a:picLocks noChangeAspect="1"/>
          </p:cNvPicPr>
          <p:nvPr/>
        </p:nvPicPr>
        <p:blipFill>
          <a:blip r:embed="rId4"/>
          <a:stretch>
            <a:fillRect/>
          </a:stretch>
        </p:blipFill>
        <p:spPr>
          <a:xfrm>
            <a:off x="365760" y="2240280"/>
            <a:ext cx="457200" cy="457200"/>
          </a:xfrm>
          <a:prstGeom prst="rect">
            <a:avLst/>
          </a:prstGeom>
        </p:spPr>
      </p:pic>
      <p:sp>
        <p:nvSpPr>
          <p:cNvPr id="11" name="TextBox 10"/>
          <p:cNvSpPr txBox="1"/>
          <p:nvPr/>
        </p:nvSpPr>
        <p:spPr>
          <a:xfrm>
            <a:off x="1005840" y="2221992"/>
            <a:ext cx="6126480" cy="987552"/>
          </a:xfrm>
          <a:prstGeom prst="rect">
            <a:avLst/>
          </a:prstGeom>
          <a:noFill/>
        </p:spPr>
        <p:txBody>
          <a:bodyPr wrap="square" anchor="t">
            <a:spAutoFit/>
          </a:bodyPr>
          <a:lstStyle/>
          <a:p>
            <a:pPr algn="l"/>
            <a:r>
              <a:rPr sz="2200" b="1" i="0" u="none">
                <a:solidFill>
                  <a:srgbClr val="C00000"/>
                </a:solidFill>
              </a:rPr>
              <a:t>Écoulement persistant</a:t>
            </a:r>
            <a:r>
              <a:rPr sz="2200" b="0" i="0" u="none">
                <a:solidFill>
                  <a:srgbClr val="000000"/>
                </a:solidFill>
              </a:rPr>
              <a:t> malgré lavage et couverture</a:t>
            </a:r>
          </a:p>
        </p:txBody>
      </p:sp>
      <p:pic>
        <p:nvPicPr>
          <p:cNvPr id="12" name="Picture 11" descr="FaHeartbeat_red.png"/>
          <p:cNvPicPr>
            <a:picLocks noChangeAspect="1"/>
          </p:cNvPicPr>
          <p:nvPr/>
        </p:nvPicPr>
        <p:blipFill>
          <a:blip r:embed="rId5"/>
          <a:stretch>
            <a:fillRect/>
          </a:stretch>
        </p:blipFill>
        <p:spPr>
          <a:xfrm>
            <a:off x="365760" y="3227832"/>
            <a:ext cx="457200" cy="457200"/>
          </a:xfrm>
          <a:prstGeom prst="rect">
            <a:avLst/>
          </a:prstGeom>
        </p:spPr>
      </p:pic>
      <p:sp>
        <p:nvSpPr>
          <p:cNvPr id="13" name="TextBox 12"/>
          <p:cNvSpPr txBox="1"/>
          <p:nvPr/>
        </p:nvSpPr>
        <p:spPr>
          <a:xfrm>
            <a:off x="1005840" y="3209544"/>
            <a:ext cx="6126480" cy="987552"/>
          </a:xfrm>
          <a:prstGeom prst="rect">
            <a:avLst/>
          </a:prstGeom>
          <a:noFill/>
        </p:spPr>
        <p:txBody>
          <a:bodyPr wrap="square" anchor="t">
            <a:spAutoFit/>
          </a:bodyPr>
          <a:lstStyle/>
          <a:p>
            <a:pPr algn="l"/>
            <a:r>
              <a:rPr sz="2200" b="1" i="0" u="none">
                <a:solidFill>
                  <a:srgbClr val="C00000"/>
                </a:solidFill>
              </a:rPr>
              <a:t>Bactériémie récidivante</a:t>
            </a:r>
            <a:r>
              <a:rPr sz="2200" b="0" i="0" u="none">
                <a:solidFill>
                  <a:srgbClr val="000000"/>
                </a:solidFill>
              </a:rPr>
              <a:t> sous antibiothérapie adaptée</a:t>
            </a:r>
          </a:p>
        </p:txBody>
      </p:sp>
      <p:pic>
        <p:nvPicPr>
          <p:cNvPr id="14" name="Picture 13" descr="FaBacterium_red.png"/>
          <p:cNvPicPr>
            <a:picLocks noChangeAspect="1"/>
          </p:cNvPicPr>
          <p:nvPr/>
        </p:nvPicPr>
        <p:blipFill>
          <a:blip r:embed="rId6"/>
          <a:stretch>
            <a:fillRect/>
          </a:stretch>
        </p:blipFill>
        <p:spPr>
          <a:xfrm>
            <a:off x="365760" y="4215383"/>
            <a:ext cx="457200" cy="457200"/>
          </a:xfrm>
          <a:prstGeom prst="rect">
            <a:avLst/>
          </a:prstGeom>
        </p:spPr>
      </p:pic>
      <p:sp>
        <p:nvSpPr>
          <p:cNvPr id="15" name="TextBox 14"/>
          <p:cNvSpPr txBox="1"/>
          <p:nvPr/>
        </p:nvSpPr>
        <p:spPr>
          <a:xfrm>
            <a:off x="1005840" y="4197096"/>
            <a:ext cx="6126480" cy="987552"/>
          </a:xfrm>
          <a:prstGeom prst="rect">
            <a:avLst/>
          </a:prstGeom>
          <a:noFill/>
        </p:spPr>
        <p:txBody>
          <a:bodyPr wrap="square" anchor="t">
            <a:spAutoFit/>
          </a:bodyPr>
          <a:lstStyle/>
          <a:p>
            <a:pPr algn="l"/>
            <a:r>
              <a:rPr sz="2200" b="1" i="0" u="none">
                <a:solidFill>
                  <a:srgbClr val="C00000"/>
                </a:solidFill>
              </a:rPr>
              <a:t>Candida, P. aeruginosa</a:t>
            </a:r>
            <a:r>
              <a:rPr sz="2200" b="0" i="0" u="none">
                <a:solidFill>
                  <a:srgbClr val="000000"/>
                </a:solidFill>
              </a:rPr>
              <a:t> : germes de la rupture</a:t>
            </a:r>
          </a:p>
        </p:txBody>
      </p:sp>
      <p:sp>
        <p:nvSpPr>
          <p:cNvPr id="17" name="Rounded Rectangle 16"/>
          <p:cNvSpPr/>
          <p:nvPr/>
        </p:nvSpPr>
        <p:spPr>
          <a:xfrm>
            <a:off x="1371600" y="5440680"/>
            <a:ext cx="9418320" cy="777240"/>
          </a:xfrm>
          <a:prstGeom prst="round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i="0"/>
              <a:t>→ DÉPOSE, OU STENT COUVERT PRÉVENTIF</a:t>
            </a:r>
          </a:p>
        </p:txBody>
      </p:sp>
      <p:pic>
        <p:nvPicPr>
          <p:cNvPr id="2" name="Image 1" descr="Une image contenant Chair, personne, peau, blessure&#10;&#10;Description générée automatiquement">
            <a:extLst>
              <a:ext uri="{FF2B5EF4-FFF2-40B4-BE49-F238E27FC236}">
                <a16:creationId xmlns:a16="http://schemas.microsoft.com/office/drawing/2014/main" id="{1AA6EAB8-6917-B244-17CD-10E910B2C47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2445" r="12178" b="7570"/>
          <a:stretch/>
        </p:blipFill>
        <p:spPr>
          <a:xfrm rot="5400000">
            <a:off x="7361095" y="977200"/>
            <a:ext cx="4320952" cy="397383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222069" y="85942"/>
            <a:ext cx="11155680" cy="461665"/>
          </a:xfrm>
          <a:prstGeom prst="rect">
            <a:avLst/>
          </a:prstGeom>
          <a:noFill/>
        </p:spPr>
        <p:txBody>
          <a:bodyPr wrap="square" rtlCol="0">
            <a:spAutoFit/>
          </a:bodyPr>
          <a:lstStyle/>
          <a:p>
            <a:pPr algn="l"/>
            <a:r>
              <a:rPr lang="fr-FR" sz="2400" dirty="0"/>
              <a:t>Avant de nous adresser le patient</a:t>
            </a:r>
          </a:p>
        </p:txBody>
      </p:sp>
      <p:cxnSp>
        <p:nvCxnSpPr>
          <p:cNvPr id="7" name="Connecteur droit 6"/>
          <p:cNvCxnSpPr/>
          <p:nvPr/>
        </p:nvCxnSpPr>
        <p:spPr>
          <a:xfrm>
            <a:off x="-104503" y="605357"/>
            <a:ext cx="12348000" cy="0"/>
          </a:xfrm>
          <a:prstGeom prst="line">
            <a:avLst/>
          </a:prstGeom>
          <a:ln w="38100">
            <a:solidFill>
              <a:schemeClr val="tx2"/>
            </a:solidFill>
          </a:ln>
        </p:spPr>
        <p:style>
          <a:lnRef idx="3">
            <a:schemeClr val="accent5"/>
          </a:lnRef>
          <a:fillRef idx="0">
            <a:schemeClr val="accent5"/>
          </a:fillRef>
          <a:effectRef idx="2">
            <a:schemeClr val="accent5"/>
          </a:effectRef>
          <a:fontRef idx="minor">
            <a:schemeClr val="tx1"/>
          </a:fontRef>
        </p:style>
      </p:cxnSp>
      <p:sp>
        <p:nvSpPr>
          <p:cNvPr id="8" name="Rounded Rectangle 7"/>
          <p:cNvSpPr/>
          <p:nvPr/>
        </p:nvSpPr>
        <p:spPr>
          <a:xfrm>
            <a:off x="457200" y="1417320"/>
            <a:ext cx="5486400" cy="640080"/>
          </a:xfrm>
          <a:prstGeom prst="roundRect">
            <a:avLst/>
          </a:prstGeom>
        </p:spPr>
        <p:style>
          <a:lnRef idx="1">
            <a:schemeClr val="accent6"/>
          </a:lnRef>
          <a:fillRef idx="2">
            <a:schemeClr val="accent6"/>
          </a:fillRef>
          <a:effectRef idx="1">
            <a:schemeClr val="accent6"/>
          </a:effectRef>
          <a:fontRef idx="minor">
            <a:schemeClr val="dk1"/>
          </a:fontRef>
        </p:style>
        <p:txBody>
          <a:bodyPr wrap="square" rtlCol="0" anchor="ctr"/>
          <a:lstStyle/>
          <a:p>
            <a:pPr algn="ctr"/>
            <a:r>
              <a:rPr sz="1800" b="1" i="0"/>
              <a:t>À FAIRE</a:t>
            </a:r>
          </a:p>
        </p:txBody>
      </p:sp>
      <p:sp>
        <p:nvSpPr>
          <p:cNvPr id="9" name="Rounded Rectangle 8"/>
          <p:cNvSpPr/>
          <p:nvPr/>
        </p:nvSpPr>
        <p:spPr>
          <a:xfrm>
            <a:off x="6263640" y="1417320"/>
            <a:ext cx="5486400" cy="640080"/>
          </a:xfrm>
          <a:prstGeom prst="roundRect">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800" b="1" i="0"/>
              <a:t>À ÉVITER</a:t>
            </a:r>
          </a:p>
        </p:txBody>
      </p:sp>
      <p:pic>
        <p:nvPicPr>
          <p:cNvPr id="10" name="Picture 9" descr="FaCheckCircle_green.png"/>
          <p:cNvPicPr>
            <a:picLocks noChangeAspect="1"/>
          </p:cNvPicPr>
          <p:nvPr/>
        </p:nvPicPr>
        <p:blipFill>
          <a:blip r:embed="rId3"/>
          <a:stretch>
            <a:fillRect/>
          </a:stretch>
        </p:blipFill>
        <p:spPr>
          <a:xfrm>
            <a:off x="457200" y="2258567"/>
            <a:ext cx="365760" cy="365760"/>
          </a:xfrm>
          <a:prstGeom prst="rect">
            <a:avLst/>
          </a:prstGeom>
        </p:spPr>
      </p:pic>
      <p:sp>
        <p:nvSpPr>
          <p:cNvPr id="11" name="TextBox 10"/>
          <p:cNvSpPr txBox="1"/>
          <p:nvPr/>
        </p:nvSpPr>
        <p:spPr>
          <a:xfrm>
            <a:off x="1005840" y="2240279"/>
            <a:ext cx="5029199" cy="731520"/>
          </a:xfrm>
          <a:prstGeom prst="rect">
            <a:avLst/>
          </a:prstGeom>
          <a:noFill/>
        </p:spPr>
        <p:txBody>
          <a:bodyPr wrap="square" anchor="t">
            <a:spAutoFit/>
          </a:bodyPr>
          <a:lstStyle/>
          <a:p>
            <a:pPr algn="l"/>
            <a:r>
              <a:rPr sz="1900" b="0" i="0" u="none">
                <a:solidFill>
                  <a:srgbClr val="000000"/>
                </a:solidFill>
              </a:rPr>
              <a:t>3 paires d'hémocultures avant tout antibiotique</a:t>
            </a:r>
          </a:p>
        </p:txBody>
      </p:sp>
      <p:pic>
        <p:nvPicPr>
          <p:cNvPr id="12" name="Picture 11" descr="FaCheckCircle_green.png"/>
          <p:cNvPicPr>
            <a:picLocks noChangeAspect="1"/>
          </p:cNvPicPr>
          <p:nvPr/>
        </p:nvPicPr>
        <p:blipFill>
          <a:blip r:embed="rId3"/>
          <a:stretch>
            <a:fillRect/>
          </a:stretch>
        </p:blipFill>
        <p:spPr>
          <a:xfrm>
            <a:off x="457200" y="2990087"/>
            <a:ext cx="365760" cy="365760"/>
          </a:xfrm>
          <a:prstGeom prst="rect">
            <a:avLst/>
          </a:prstGeom>
        </p:spPr>
      </p:pic>
      <p:sp>
        <p:nvSpPr>
          <p:cNvPr id="13" name="TextBox 12"/>
          <p:cNvSpPr txBox="1"/>
          <p:nvPr/>
        </p:nvSpPr>
        <p:spPr>
          <a:xfrm>
            <a:off x="1005840" y="2971799"/>
            <a:ext cx="5029199" cy="731520"/>
          </a:xfrm>
          <a:prstGeom prst="rect">
            <a:avLst/>
          </a:prstGeom>
          <a:noFill/>
        </p:spPr>
        <p:txBody>
          <a:bodyPr wrap="square" anchor="t">
            <a:spAutoFit/>
          </a:bodyPr>
          <a:lstStyle/>
          <a:p>
            <a:pPr algn="l"/>
            <a:r>
              <a:rPr sz="1900" b="0" i="0" u="none">
                <a:solidFill>
                  <a:srgbClr val="000000"/>
                </a:solidFill>
              </a:rPr>
              <a:t>Angioscanner, TEP si doute</a:t>
            </a:r>
          </a:p>
        </p:txBody>
      </p:sp>
      <p:pic>
        <p:nvPicPr>
          <p:cNvPr id="14" name="Picture 13" descr="FaCheckCircle_green.png"/>
          <p:cNvPicPr>
            <a:picLocks noChangeAspect="1"/>
          </p:cNvPicPr>
          <p:nvPr/>
        </p:nvPicPr>
        <p:blipFill>
          <a:blip r:embed="rId3"/>
          <a:stretch>
            <a:fillRect/>
          </a:stretch>
        </p:blipFill>
        <p:spPr>
          <a:xfrm>
            <a:off x="457200" y="3721608"/>
            <a:ext cx="365760" cy="365760"/>
          </a:xfrm>
          <a:prstGeom prst="rect">
            <a:avLst/>
          </a:prstGeom>
        </p:spPr>
      </p:pic>
      <p:sp>
        <p:nvSpPr>
          <p:cNvPr id="15" name="TextBox 14"/>
          <p:cNvSpPr txBox="1"/>
          <p:nvPr/>
        </p:nvSpPr>
        <p:spPr>
          <a:xfrm>
            <a:off x="1005840" y="3703320"/>
            <a:ext cx="5029199" cy="731520"/>
          </a:xfrm>
          <a:prstGeom prst="rect">
            <a:avLst/>
          </a:prstGeom>
          <a:noFill/>
        </p:spPr>
        <p:txBody>
          <a:bodyPr wrap="square" anchor="t">
            <a:spAutoFit/>
          </a:bodyPr>
          <a:lstStyle/>
          <a:p>
            <a:pPr algn="l"/>
            <a:r>
              <a:rPr sz="1900" b="0" i="0" u="none">
                <a:solidFill>
                  <a:srgbClr val="000000"/>
                </a:solidFill>
              </a:rPr>
              <a:t>Patient stable : attendre les prélèvements avant de traiter</a:t>
            </a:r>
          </a:p>
        </p:txBody>
      </p:sp>
      <p:pic>
        <p:nvPicPr>
          <p:cNvPr id="18" name="Picture 17" descr="FaCheckCircle_green.png"/>
          <p:cNvPicPr>
            <a:picLocks noChangeAspect="1"/>
          </p:cNvPicPr>
          <p:nvPr/>
        </p:nvPicPr>
        <p:blipFill>
          <a:blip r:embed="rId3"/>
          <a:stretch>
            <a:fillRect/>
          </a:stretch>
        </p:blipFill>
        <p:spPr>
          <a:xfrm>
            <a:off x="457200" y="4526280"/>
            <a:ext cx="365760" cy="365760"/>
          </a:xfrm>
          <a:prstGeom prst="rect">
            <a:avLst/>
          </a:prstGeom>
        </p:spPr>
      </p:pic>
      <p:sp>
        <p:nvSpPr>
          <p:cNvPr id="19" name="TextBox 18"/>
          <p:cNvSpPr txBox="1"/>
          <p:nvPr/>
        </p:nvSpPr>
        <p:spPr>
          <a:xfrm>
            <a:off x="1005840" y="4507992"/>
            <a:ext cx="5029199" cy="384721"/>
          </a:xfrm>
          <a:prstGeom prst="rect">
            <a:avLst/>
          </a:prstGeom>
          <a:noFill/>
        </p:spPr>
        <p:txBody>
          <a:bodyPr wrap="square" anchor="t">
            <a:spAutoFit/>
          </a:bodyPr>
          <a:lstStyle/>
          <a:p>
            <a:pPr algn="l"/>
            <a:r>
              <a:rPr lang="fr-FR" sz="1900" b="1" i="0" u="none" dirty="0">
                <a:solidFill>
                  <a:srgbClr val="000000"/>
                </a:solidFill>
              </a:rPr>
              <a:t>Avis</a:t>
            </a:r>
            <a:r>
              <a:rPr sz="1900" b="1" i="0" u="none" dirty="0">
                <a:solidFill>
                  <a:srgbClr val="000000"/>
                </a:solidFill>
              </a:rPr>
              <a:t> RCP </a:t>
            </a:r>
            <a:r>
              <a:rPr sz="1900" b="1" i="0" u="none" dirty="0" err="1">
                <a:solidFill>
                  <a:srgbClr val="000000"/>
                </a:solidFill>
              </a:rPr>
              <a:t>tôt</a:t>
            </a:r>
            <a:r>
              <a:rPr lang="fr-FR" sz="1900" b="1" i="0" u="none" dirty="0">
                <a:solidFill>
                  <a:srgbClr val="000000"/>
                </a:solidFill>
              </a:rPr>
              <a:t> dans la prise en charge</a:t>
            </a:r>
            <a:endParaRPr sz="1900" b="1" i="0" u="none" dirty="0">
              <a:solidFill>
                <a:srgbClr val="000000"/>
              </a:solidFill>
            </a:endParaRPr>
          </a:p>
        </p:txBody>
      </p:sp>
      <p:pic>
        <p:nvPicPr>
          <p:cNvPr id="20" name="Picture 19" descr="FaTimesCircle_red.png"/>
          <p:cNvPicPr>
            <a:picLocks noChangeAspect="1"/>
          </p:cNvPicPr>
          <p:nvPr/>
        </p:nvPicPr>
        <p:blipFill>
          <a:blip r:embed="rId4"/>
          <a:stretch>
            <a:fillRect/>
          </a:stretch>
        </p:blipFill>
        <p:spPr>
          <a:xfrm>
            <a:off x="6263640" y="2258567"/>
            <a:ext cx="365760" cy="365760"/>
          </a:xfrm>
          <a:prstGeom prst="rect">
            <a:avLst/>
          </a:prstGeom>
        </p:spPr>
      </p:pic>
      <p:sp>
        <p:nvSpPr>
          <p:cNvPr id="21" name="TextBox 20"/>
          <p:cNvSpPr txBox="1"/>
          <p:nvPr/>
        </p:nvSpPr>
        <p:spPr>
          <a:xfrm>
            <a:off x="6812280" y="2240279"/>
            <a:ext cx="5029199" cy="731520"/>
          </a:xfrm>
          <a:prstGeom prst="rect">
            <a:avLst/>
          </a:prstGeom>
          <a:noFill/>
        </p:spPr>
        <p:txBody>
          <a:bodyPr wrap="square" anchor="t">
            <a:spAutoFit/>
          </a:bodyPr>
          <a:lstStyle/>
          <a:p>
            <a:pPr algn="l"/>
            <a:r>
              <a:rPr sz="1900" b="0" i="0" u="none">
                <a:solidFill>
                  <a:srgbClr val="000000"/>
                </a:solidFill>
              </a:rPr>
              <a:t>Antibiothérapie « à l'aveugle » chez un patient stable</a:t>
            </a:r>
          </a:p>
        </p:txBody>
      </p:sp>
      <p:pic>
        <p:nvPicPr>
          <p:cNvPr id="22" name="Picture 21" descr="FaTimesCircle_red.png"/>
          <p:cNvPicPr>
            <a:picLocks noChangeAspect="1"/>
          </p:cNvPicPr>
          <p:nvPr/>
        </p:nvPicPr>
        <p:blipFill>
          <a:blip r:embed="rId4"/>
          <a:stretch>
            <a:fillRect/>
          </a:stretch>
        </p:blipFill>
        <p:spPr>
          <a:xfrm>
            <a:off x="6263640" y="2990087"/>
            <a:ext cx="365760" cy="365760"/>
          </a:xfrm>
          <a:prstGeom prst="rect">
            <a:avLst/>
          </a:prstGeom>
        </p:spPr>
      </p:pic>
      <p:sp>
        <p:nvSpPr>
          <p:cNvPr id="23" name="TextBox 22"/>
          <p:cNvSpPr txBox="1"/>
          <p:nvPr/>
        </p:nvSpPr>
        <p:spPr>
          <a:xfrm>
            <a:off x="6812280" y="2971799"/>
            <a:ext cx="5029199" cy="731520"/>
          </a:xfrm>
          <a:prstGeom prst="rect">
            <a:avLst/>
          </a:prstGeom>
          <a:noFill/>
        </p:spPr>
        <p:txBody>
          <a:bodyPr wrap="square" anchor="t">
            <a:spAutoFit/>
          </a:bodyPr>
          <a:lstStyle/>
          <a:p>
            <a:pPr algn="l"/>
            <a:r>
              <a:rPr sz="1900" b="0" i="0" u="none">
                <a:solidFill>
                  <a:srgbClr val="000000"/>
                </a:solidFill>
              </a:rPr>
              <a:t>Lavage superficiel sans prélèvements profonds</a:t>
            </a:r>
          </a:p>
        </p:txBody>
      </p:sp>
      <p:pic>
        <p:nvPicPr>
          <p:cNvPr id="24" name="Picture 23" descr="FaTimesCircle_red.png"/>
          <p:cNvPicPr>
            <a:picLocks noChangeAspect="1"/>
          </p:cNvPicPr>
          <p:nvPr/>
        </p:nvPicPr>
        <p:blipFill>
          <a:blip r:embed="rId4"/>
          <a:stretch>
            <a:fillRect/>
          </a:stretch>
        </p:blipFill>
        <p:spPr>
          <a:xfrm>
            <a:off x="6263640" y="3721608"/>
            <a:ext cx="365760" cy="365760"/>
          </a:xfrm>
          <a:prstGeom prst="rect">
            <a:avLst/>
          </a:prstGeom>
        </p:spPr>
      </p:pic>
      <p:sp>
        <p:nvSpPr>
          <p:cNvPr id="25" name="TextBox 24"/>
          <p:cNvSpPr txBox="1"/>
          <p:nvPr/>
        </p:nvSpPr>
        <p:spPr>
          <a:xfrm>
            <a:off x="6812280" y="3703320"/>
            <a:ext cx="5029199" cy="731520"/>
          </a:xfrm>
          <a:prstGeom prst="rect">
            <a:avLst/>
          </a:prstGeom>
          <a:noFill/>
        </p:spPr>
        <p:txBody>
          <a:bodyPr wrap="square" anchor="t">
            <a:spAutoFit/>
          </a:bodyPr>
          <a:lstStyle/>
          <a:p>
            <a:pPr algn="l"/>
            <a:r>
              <a:rPr sz="1900" b="0" i="0" u="none">
                <a:solidFill>
                  <a:srgbClr val="000000"/>
                </a:solidFill>
              </a:rPr>
              <a:t>Dépose partielle improvisée</a:t>
            </a:r>
          </a:p>
        </p:txBody>
      </p:sp>
      <p:pic>
        <p:nvPicPr>
          <p:cNvPr id="26" name="Picture 25" descr="FaTimesCircle_red.png"/>
          <p:cNvPicPr>
            <a:picLocks noChangeAspect="1"/>
          </p:cNvPicPr>
          <p:nvPr/>
        </p:nvPicPr>
        <p:blipFill>
          <a:blip r:embed="rId4"/>
          <a:stretch>
            <a:fillRect/>
          </a:stretch>
        </p:blipFill>
        <p:spPr>
          <a:xfrm>
            <a:off x="6263640" y="4453128"/>
            <a:ext cx="365760" cy="365760"/>
          </a:xfrm>
          <a:prstGeom prst="rect">
            <a:avLst/>
          </a:prstGeom>
        </p:spPr>
      </p:pic>
      <p:sp>
        <p:nvSpPr>
          <p:cNvPr id="27" name="TextBox 26"/>
          <p:cNvSpPr txBox="1"/>
          <p:nvPr/>
        </p:nvSpPr>
        <p:spPr>
          <a:xfrm>
            <a:off x="6812280" y="4434840"/>
            <a:ext cx="5029199" cy="731520"/>
          </a:xfrm>
          <a:prstGeom prst="rect">
            <a:avLst/>
          </a:prstGeom>
          <a:noFill/>
        </p:spPr>
        <p:txBody>
          <a:bodyPr wrap="square" anchor="t">
            <a:spAutoFit/>
          </a:bodyPr>
          <a:lstStyle/>
          <a:p>
            <a:pPr algn="l"/>
            <a:r>
              <a:rPr sz="1900" b="0" i="0" u="none">
                <a:solidFill>
                  <a:srgbClr val="000000"/>
                </a:solidFill>
              </a:rPr>
              <a:t>Nouvelle prothèse standard en milieu infecté</a:t>
            </a:r>
          </a:p>
        </p:txBody>
      </p:sp>
      <p:sp>
        <p:nvSpPr>
          <p:cNvPr id="30" name="Rectangle 29"/>
          <p:cNvSpPr/>
          <p:nvPr/>
        </p:nvSpPr>
        <p:spPr>
          <a:xfrm>
            <a:off x="2194560" y="5669280"/>
            <a:ext cx="7772400" cy="685800"/>
          </a:xfrm>
          <a:prstGeom prst="rect">
            <a:avLst/>
          </a:prstGeom>
          <a:noFill/>
          <a:ln w="12700">
            <a:solidFill>
              <a:srgbClr val="ED7D3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dirty="0">
                <a:solidFill>
                  <a:srgbClr val="000000"/>
                </a:solidFill>
              </a:rPr>
              <a:t>RCP </a:t>
            </a:r>
            <a:r>
              <a:rPr sz="2000" b="1" dirty="0" err="1">
                <a:solidFill>
                  <a:srgbClr val="000000"/>
                </a:solidFill>
              </a:rPr>
              <a:t>CRIVasC</a:t>
            </a:r>
            <a:r>
              <a:rPr sz="2000" b="1" dirty="0">
                <a:solidFill>
                  <a:srgbClr val="000000"/>
                </a:solidFill>
              </a:rPr>
              <a:t> – contact :</a:t>
            </a:r>
            <a:r>
              <a:rPr lang="fr-FR" sz="2000" b="1" dirty="0">
                <a:solidFill>
                  <a:srgbClr val="000000"/>
                </a:solidFill>
              </a:rPr>
              <a:t> 04.72.11.76.76 </a:t>
            </a:r>
            <a:endParaRPr sz="2000" b="1" dirty="0">
              <a:solidFill>
                <a:srgbClr val="000000"/>
              </a:solidFill>
            </a:endParaRPr>
          </a:p>
        </p:txBody>
      </p:sp>
      <p:pic>
        <p:nvPicPr>
          <p:cNvPr id="31" name="Picture 30" descr="FaPhoneAlt_slate.png"/>
          <p:cNvPicPr>
            <a:picLocks noChangeAspect="1"/>
          </p:cNvPicPr>
          <p:nvPr/>
        </p:nvPicPr>
        <p:blipFill>
          <a:blip r:embed="rId5"/>
          <a:stretch>
            <a:fillRect/>
          </a:stretch>
        </p:blipFill>
        <p:spPr>
          <a:xfrm>
            <a:off x="2377440" y="5788152"/>
            <a:ext cx="438912" cy="438912"/>
          </a:xfrm>
          <a:prstGeom prst="rect">
            <a:avLst/>
          </a:prstGeom>
        </p:spPr>
      </p:pic>
      <p:pic>
        <p:nvPicPr>
          <p:cNvPr id="2" name="Image 1">
            <a:extLst>
              <a:ext uri="{FF2B5EF4-FFF2-40B4-BE49-F238E27FC236}">
                <a16:creationId xmlns:a16="http://schemas.microsoft.com/office/drawing/2014/main" id="{9C39D6EC-3C6A-320F-D5A3-C34824832572}"/>
              </a:ext>
            </a:extLst>
          </p:cNvPr>
          <p:cNvPicPr>
            <a:picLocks noChangeAspect="1"/>
          </p:cNvPicPr>
          <p:nvPr/>
        </p:nvPicPr>
        <p:blipFill>
          <a:blip r:embed="rId6"/>
          <a:stretch>
            <a:fillRect/>
          </a:stretch>
        </p:blipFill>
        <p:spPr>
          <a:xfrm>
            <a:off x="11345573" y="6051320"/>
            <a:ext cx="808934" cy="806680"/>
          </a:xfrm>
          <a:prstGeom prst="rect">
            <a:avLst/>
          </a:prstGeom>
        </p:spPr>
      </p:pic>
      <p:pic>
        <p:nvPicPr>
          <p:cNvPr id="4" name="Image 3">
            <a:extLst>
              <a:ext uri="{FF2B5EF4-FFF2-40B4-BE49-F238E27FC236}">
                <a16:creationId xmlns:a16="http://schemas.microsoft.com/office/drawing/2014/main" id="{9728A569-C44F-296C-08BC-6140B0F1058A}"/>
              </a:ext>
            </a:extLst>
          </p:cNvPr>
          <p:cNvPicPr>
            <a:picLocks noChangeAspect="1"/>
          </p:cNvPicPr>
          <p:nvPr/>
        </p:nvPicPr>
        <p:blipFill>
          <a:blip r:embed="rId7"/>
          <a:stretch>
            <a:fillRect/>
          </a:stretch>
        </p:blipFill>
        <p:spPr>
          <a:xfrm>
            <a:off x="10577477" y="6112240"/>
            <a:ext cx="743712" cy="74576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1_2.png"/>
          <p:cNvPicPr>
            <a:picLocks noChangeAspect="1"/>
          </p:cNvPicPr>
          <p:nvPr/>
        </p:nvPicPr>
        <p:blipFill>
          <a:blip r:embed="rId2"/>
          <a:stretch>
            <a:fillRect/>
          </a:stretch>
        </p:blipFill>
        <p:spPr>
          <a:xfrm>
            <a:off x="438912" y="338328"/>
            <a:ext cx="1565940" cy="1545336"/>
          </a:xfrm>
          <a:prstGeom prst="rect">
            <a:avLst/>
          </a:prstGeom>
        </p:spPr>
      </p:pic>
      <p:sp>
        <p:nvSpPr>
          <p:cNvPr id="3" name="TextBox 2"/>
          <p:cNvSpPr txBox="1"/>
          <p:nvPr/>
        </p:nvSpPr>
        <p:spPr>
          <a:xfrm>
            <a:off x="457200" y="2377440"/>
            <a:ext cx="11247120" cy="914400"/>
          </a:xfrm>
          <a:prstGeom prst="rect">
            <a:avLst/>
          </a:prstGeom>
          <a:noFill/>
        </p:spPr>
        <p:txBody>
          <a:bodyPr wrap="square" anchor="t">
            <a:spAutoFit/>
          </a:bodyPr>
          <a:lstStyle/>
          <a:p>
            <a:pPr algn="ctr"/>
            <a:r>
              <a:rPr sz="3600" b="1" i="0" u="none">
                <a:solidFill>
                  <a:srgbClr val="44546A"/>
                </a:solidFill>
              </a:rPr>
              <a:t>Merci de votre attention</a:t>
            </a:r>
          </a:p>
        </p:txBody>
      </p:sp>
      <p:pic>
        <p:nvPicPr>
          <p:cNvPr id="4" name="Picture 3" descr="o1_3.png"/>
          <p:cNvPicPr>
            <a:picLocks noChangeAspect="1"/>
          </p:cNvPicPr>
          <p:nvPr/>
        </p:nvPicPr>
        <p:blipFill>
          <a:blip r:embed="rId3"/>
          <a:stretch>
            <a:fillRect/>
          </a:stretch>
        </p:blipFill>
        <p:spPr>
          <a:xfrm>
            <a:off x="4946535" y="3383280"/>
            <a:ext cx="2268449" cy="2286000"/>
          </a:xfrm>
          <a:prstGeom prst="rect">
            <a:avLst/>
          </a:prstGeom>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6399</TotalTime>
  <Words>3863</Words>
  <Application>Microsoft Office PowerPoint</Application>
  <PresentationFormat>Grand écran</PresentationFormat>
  <Paragraphs>447</Paragraphs>
  <Slides>38</Slides>
  <Notes>35</Notes>
  <HiddenSlides>0</HiddenSlides>
  <MMClips>11</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38</vt:i4>
      </vt:variant>
    </vt:vector>
  </HeadingPairs>
  <TitlesOfParts>
    <vt:vector size="44" baseType="lpstr">
      <vt:lpstr>Aptos</vt:lpstr>
      <vt:lpstr>Arial</vt:lpstr>
      <vt:lpstr>Calibri</vt:lpstr>
      <vt:lpstr>Calibri Light</vt:lpstr>
      <vt:lpstr>CIDFont+F1</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Hospices Civils de Lyon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VALOUR, Florent</dc:creator>
  <cp:lastModifiedBy>MILLON, Antoine</cp:lastModifiedBy>
  <cp:revision>172</cp:revision>
  <dcterms:created xsi:type="dcterms:W3CDTF">2023-05-04T17:34:33Z</dcterms:created>
  <dcterms:modified xsi:type="dcterms:W3CDTF">2026-10-09T06:19:20Z</dcterms:modified>
</cp:coreProperties>
</file>